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7.xml" ContentType="application/vnd.openxmlformats-officedocument.presentationml.notesSlide+xml"/>
  <Override PartName="/ppt/charts/chart6.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0.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8.xml" ContentType="application/vnd.openxmlformats-officedocument.presentationml.notesSlide+xml"/>
  <Override PartName="/ppt/charts/chart9.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9.xml" ContentType="application/vnd.openxmlformats-officedocument.presentationml.notesSlide+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30.xml" ContentType="application/vnd.openxmlformats-officedocument.presentationml.notesSlide+xml"/>
  <Override PartName="/ppt/charts/chart12.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31.xml" ContentType="application/vnd.openxmlformats-officedocument.presentationml.notesSlide+xml"/>
  <Override PartName="/ppt/charts/chart13.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5"/>
  </p:notesMasterIdLst>
  <p:sldIdLst>
    <p:sldId id="256" r:id="rId2"/>
    <p:sldId id="324" r:id="rId3"/>
    <p:sldId id="323" r:id="rId4"/>
    <p:sldId id="340" r:id="rId5"/>
    <p:sldId id="300" r:id="rId6"/>
    <p:sldId id="303" r:id="rId7"/>
    <p:sldId id="315" r:id="rId8"/>
    <p:sldId id="316" r:id="rId9"/>
    <p:sldId id="317" r:id="rId10"/>
    <p:sldId id="314" r:id="rId11"/>
    <p:sldId id="312" r:id="rId12"/>
    <p:sldId id="313" r:id="rId13"/>
    <p:sldId id="277" r:id="rId14"/>
    <p:sldId id="339" r:id="rId15"/>
    <p:sldId id="328" r:id="rId16"/>
    <p:sldId id="326" r:id="rId17"/>
    <p:sldId id="327" r:id="rId18"/>
    <p:sldId id="318" r:id="rId19"/>
    <p:sldId id="319" r:id="rId20"/>
    <p:sldId id="320" r:id="rId21"/>
    <p:sldId id="321" r:id="rId22"/>
    <p:sldId id="322" r:id="rId23"/>
    <p:sldId id="289" r:id="rId24"/>
    <p:sldId id="329" r:id="rId25"/>
    <p:sldId id="330" r:id="rId26"/>
    <p:sldId id="331" r:id="rId27"/>
    <p:sldId id="332" r:id="rId28"/>
    <p:sldId id="333" r:id="rId29"/>
    <p:sldId id="334" r:id="rId30"/>
    <p:sldId id="335" r:id="rId31"/>
    <p:sldId id="336" r:id="rId32"/>
    <p:sldId id="338" r:id="rId33"/>
    <p:sldId id="260" r:id="rId3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7" roundtripDataSignature="AMtx7miLds47Fd4M8F+xKzAwZS6wSJ2Z8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239" autoAdjust="0"/>
  </p:normalViewPr>
  <p:slideViewPr>
    <p:cSldViewPr snapToGrid="0">
      <p:cViewPr varScale="1">
        <p:scale>
          <a:sx n="48" d="100"/>
          <a:sy n="48" d="100"/>
        </p:scale>
        <p:origin x="1554"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D:\ESCRITORIO%20SUSY\Escritorio\ojo.xls" TargetMode="External"/></Relationships>
</file>

<file path=ppt/charts/_rels/chart10.xml.rels><?xml version="1.0" encoding="UTF-8" standalone="yes"?>
<Relationships xmlns="http://schemas.openxmlformats.org/package/2006/relationships"><Relationship Id="rId3" Type="http://schemas.openxmlformats.org/officeDocument/2006/relationships/package" Target="../embeddings/Hoja_de_c_lculo_de_Microsoft_Excel9.xlsx"/><Relationship Id="rId2" Type="http://schemas.microsoft.com/office/2011/relationships/chartColorStyle" Target="colors8.xml"/><Relationship Id="rId1" Type="http://schemas.microsoft.com/office/2011/relationships/chartStyle" Target="style8.xml"/></Relationships>
</file>

<file path=ppt/charts/_rels/chart11.xml.rels><?xml version="1.0" encoding="UTF-8" standalone="yes"?>
<Relationships xmlns="http://schemas.openxmlformats.org/package/2006/relationships"><Relationship Id="rId3" Type="http://schemas.openxmlformats.org/officeDocument/2006/relationships/package" Target="../embeddings/Hoja_de_c_lculo_de_Microsoft_Excel10.xlsx"/><Relationship Id="rId2" Type="http://schemas.microsoft.com/office/2011/relationships/chartColorStyle" Target="colors9.xml"/><Relationship Id="rId1" Type="http://schemas.microsoft.com/office/2011/relationships/chartStyle" Target="style9.xml"/></Relationships>
</file>

<file path=ppt/charts/_rels/chart12.xml.rels><?xml version="1.0" encoding="UTF-8" standalone="yes"?>
<Relationships xmlns="http://schemas.openxmlformats.org/package/2006/relationships"><Relationship Id="rId3" Type="http://schemas.openxmlformats.org/officeDocument/2006/relationships/oleObject" Target="file:///D:\ESCRITORIO\ENI%202022\COBERTURAS%202022\EXCEL%20COBERTURAS.xlsx" TargetMode="External"/><Relationship Id="rId2" Type="http://schemas.microsoft.com/office/2011/relationships/chartColorStyle" Target="colors10.xml"/><Relationship Id="rId1" Type="http://schemas.microsoft.com/office/2011/relationships/chartStyle" Target="style10.xml"/></Relationships>
</file>

<file path=ppt/charts/_rels/chart13.xml.rels><?xml version="1.0" encoding="UTF-8" standalone="yes"?>
<Relationships xmlns="http://schemas.openxmlformats.org/package/2006/relationships"><Relationship Id="rId3" Type="http://schemas.openxmlformats.org/officeDocument/2006/relationships/oleObject" Target="file:///D:\ESCRITORIO\ENI%202022\COBERTURAS%202022\EXCEL%20COBERTURAS.xlsx" TargetMode="External"/><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Hoja_de_c_lculo_de_Microsoft_Excel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Hoja_de_c_lculo_de_Microsoft_Excel2.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Hoja_de_c_lculo_de_Microsoft_Excel3.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Hoja_de_c_lculo_de_Microsoft_Excel4.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1" Type="http://schemas.openxmlformats.org/officeDocument/2006/relationships/package" Target="../embeddings/Hoja_de_c_lculo_de_Microsoft_Excel5.xlsx"/></Relationships>
</file>

<file path=ppt/charts/_rels/chart7.xml.rels><?xml version="1.0" encoding="UTF-8" standalone="yes"?>
<Relationships xmlns="http://schemas.openxmlformats.org/package/2006/relationships"><Relationship Id="rId3" Type="http://schemas.openxmlformats.org/officeDocument/2006/relationships/package" Target="../embeddings/Hoja_de_c_lculo_de_Microsoft_Excel6.xlsx"/><Relationship Id="rId2" Type="http://schemas.microsoft.com/office/2011/relationships/chartColorStyle" Target="colors5.xml"/><Relationship Id="rId1" Type="http://schemas.microsoft.com/office/2011/relationships/chartStyle" Target="style5.xml"/></Relationships>
</file>

<file path=ppt/charts/_rels/chart8.xml.rels><?xml version="1.0" encoding="UTF-8" standalone="yes"?>
<Relationships xmlns="http://schemas.openxmlformats.org/package/2006/relationships"><Relationship Id="rId3" Type="http://schemas.openxmlformats.org/officeDocument/2006/relationships/package" Target="../embeddings/Hoja_de_c_lculo_de_Microsoft_Excel7.xlsx"/><Relationship Id="rId2" Type="http://schemas.microsoft.com/office/2011/relationships/chartColorStyle" Target="colors6.xml"/><Relationship Id="rId1" Type="http://schemas.microsoft.com/office/2011/relationships/chartStyle" Target="style6.xml"/></Relationships>
</file>

<file path=ppt/charts/_rels/chart9.xml.rels><?xml version="1.0" encoding="UTF-8" standalone="yes"?>
<Relationships xmlns="http://schemas.openxmlformats.org/package/2006/relationships"><Relationship Id="rId3" Type="http://schemas.openxmlformats.org/officeDocument/2006/relationships/package" Target="../embeddings/Hoja_de_c_lculo_de_Microsoft_Excel8.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1">
                    <a:lumMod val="75000"/>
                  </a:schemeClr>
                </a:solidFill>
                <a:latin typeface="Arial" panose="020B0604020202020204" pitchFamily="34" charset="0"/>
                <a:ea typeface="+mn-ea"/>
                <a:cs typeface="Arial" panose="020B0604020202020204" pitchFamily="34" charset="0"/>
              </a:defRPr>
            </a:pPr>
            <a:r>
              <a:rPr lang="en-US" sz="2000" b="1" dirty="0">
                <a:solidFill>
                  <a:schemeClr val="accent1">
                    <a:lumMod val="75000"/>
                  </a:schemeClr>
                </a:solidFill>
                <a:latin typeface="Arial" panose="020B0604020202020204" pitchFamily="34" charset="0"/>
                <a:cs typeface="Arial" panose="020B0604020202020204" pitchFamily="34" charset="0"/>
              </a:rPr>
              <a:t>HISTORICO </a:t>
            </a:r>
            <a:r>
              <a:rPr lang="en-US" sz="2000" b="1" dirty="0" smtClean="0">
                <a:solidFill>
                  <a:schemeClr val="accent1">
                    <a:lumMod val="75000"/>
                  </a:schemeClr>
                </a:solidFill>
                <a:latin typeface="Arial" panose="020B0604020202020204" pitchFamily="34" charset="0"/>
                <a:cs typeface="Arial" panose="020B0604020202020204" pitchFamily="34" charset="0"/>
              </a:rPr>
              <a:t>2013 - 2022</a:t>
            </a:r>
            <a:endParaRPr lang="en-US" sz="2000" b="1" dirty="0">
              <a:solidFill>
                <a:schemeClr val="accent1">
                  <a:lumMod val="75000"/>
                </a:schemeClr>
              </a:solidFill>
              <a:latin typeface="Arial" panose="020B0604020202020204" pitchFamily="34" charset="0"/>
              <a:cs typeface="Arial" panose="020B0604020202020204" pitchFamily="34" charset="0"/>
            </a:endParaRPr>
          </a:p>
        </c:rich>
      </c:tx>
      <c:overlay val="0"/>
      <c:spPr>
        <a:noFill/>
        <a:ln>
          <a:noFill/>
        </a:ln>
        <a:effectLst/>
      </c:spPr>
    </c:title>
    <c:autoTitleDeleted val="0"/>
    <c:plotArea>
      <c:layout>
        <c:manualLayout>
          <c:layoutTarget val="inner"/>
          <c:xMode val="edge"/>
          <c:yMode val="edge"/>
          <c:x val="2.0681754377822215E-2"/>
          <c:y val="8.6500884040580733E-2"/>
          <c:w val="0.9683908045977011"/>
          <c:h val="0.83098591549295775"/>
        </c:manualLayout>
      </c:layout>
      <c:lineChart>
        <c:grouping val="standard"/>
        <c:varyColors val="0"/>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1.8678158806435113E-2"/>
                  <c:y val="-3.446923910326694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D684-4227-81ED-903DC948371F}"/>
                </c:ext>
                <c:ext xmlns:c15="http://schemas.microsoft.com/office/drawing/2012/chart" uri="{CE6537A1-D6FC-4f65-9D91-7224C49458BB}"/>
              </c:extLst>
            </c:dLbl>
            <c:dLbl>
              <c:idx val="1"/>
              <c:layout>
                <c:manualLayout>
                  <c:x val="-2.8735628932977115E-2"/>
                  <c:y val="-3.446923910326694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D684-4227-81ED-903DC948371F}"/>
                </c:ext>
                <c:ext xmlns:c15="http://schemas.microsoft.com/office/drawing/2012/chart" uri="{CE6537A1-D6FC-4f65-9D91-7224C49458BB}"/>
              </c:extLst>
            </c:dLbl>
            <c:dLbl>
              <c:idx val="2"/>
              <c:layout>
                <c:manualLayout>
                  <c:x val="-2.1551721699732816E-2"/>
                  <c:y val="-3.446923910326694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D684-4227-81ED-903DC948371F}"/>
                </c:ext>
                <c:ext xmlns:c15="http://schemas.microsoft.com/office/drawing/2012/chart" uri="{CE6537A1-D6FC-4f65-9D91-7224C49458BB}"/>
              </c:extLst>
            </c:dLbl>
            <c:dLbl>
              <c:idx val="3"/>
              <c:layout>
                <c:manualLayout>
                  <c:x val="-1.8678158806435158E-2"/>
                  <c:y val="-3.446923910326694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684-4227-81ED-903DC948371F}"/>
                </c:ext>
                <c:ext xmlns:c15="http://schemas.microsoft.com/office/drawing/2012/chart" uri="{CE6537A1-D6FC-4f65-9D91-7224C49458BB}"/>
              </c:extLst>
            </c:dLbl>
            <c:dLbl>
              <c:idx val="4"/>
              <c:layout>
                <c:manualLayout>
                  <c:x val="-1.2931033019839689E-2"/>
                  <c:y val="-3.7602806294472907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D684-4227-81ED-903DC948371F}"/>
                </c:ext>
                <c:ext xmlns:c15="http://schemas.microsoft.com/office/drawing/2012/chart" uri="{CE6537A1-D6FC-4f65-9D91-7224C49458BB}"/>
              </c:extLst>
            </c:dLbl>
            <c:dLbl>
              <c:idx val="5"/>
              <c:layout>
                <c:manualLayout>
                  <c:x val="-2.155172169973292E-2"/>
                  <c:y val="-3.446923910326694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D684-4227-81ED-903DC948371F}"/>
                </c:ext>
                <c:ext xmlns:c15="http://schemas.microsoft.com/office/drawing/2012/chart" uri="{CE6537A1-D6FC-4f65-9D91-7224C49458BB}"/>
              </c:extLst>
            </c:dLbl>
            <c:dLbl>
              <c:idx val="6"/>
              <c:layout>
                <c:manualLayout>
                  <c:x val="-2.1551721699732816E-2"/>
                  <c:y val="-3.7602806294472907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D684-4227-81ED-903DC948371F}"/>
                </c:ext>
                <c:ext xmlns:c15="http://schemas.microsoft.com/office/drawing/2012/chart" uri="{CE6537A1-D6FC-4f65-9D91-7224C49458BB}"/>
              </c:extLst>
            </c:dLbl>
            <c:dLbl>
              <c:idx val="7"/>
              <c:layout>
                <c:manualLayout>
                  <c:x val="-1.7241379310344827E-2"/>
                  <c:y val="-3.755868544600927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D684-4227-81ED-903DC948371F}"/>
                </c:ext>
                <c:ext xmlns:c15="http://schemas.microsoft.com/office/drawing/2012/chart" uri="{CE6537A1-D6FC-4f65-9D91-7224C49458BB}"/>
              </c:extLst>
            </c:dLbl>
            <c:dLbl>
              <c:idx val="8"/>
              <c:layout>
                <c:manualLayout>
                  <c:x val="-2.1551724137931036E-2"/>
                  <c:y val="-3.755868544600927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D684-4227-81ED-903DC948371F}"/>
                </c:ext>
                <c:ext xmlns:c15="http://schemas.microsoft.com/office/drawing/2012/chart" uri="{CE6537A1-D6FC-4f65-9D91-7224C49458BB}"/>
              </c:extLst>
            </c:dLbl>
            <c:dLbl>
              <c:idx val="9"/>
              <c:layout>
                <c:manualLayout>
                  <c:x val="-1.8678160919540231E-2"/>
                  <c:y val="-3.755868544600927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D684-4227-81ED-903DC948371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'EJECU GRUPO 53000'!$H$7:$Q$7</c:f>
              <c:numCache>
                <c:formatCode>General</c:formatCode>
                <c:ptCount val="10"/>
                <c:pt idx="0">
                  <c:v>2013</c:v>
                </c:pt>
                <c:pt idx="1">
                  <c:v>2014</c:v>
                </c:pt>
                <c:pt idx="2">
                  <c:v>2015</c:v>
                </c:pt>
                <c:pt idx="3">
                  <c:v>2016</c:v>
                </c:pt>
                <c:pt idx="4">
                  <c:v>2017</c:v>
                </c:pt>
                <c:pt idx="5">
                  <c:v>2018</c:v>
                </c:pt>
                <c:pt idx="6">
                  <c:v>2019</c:v>
                </c:pt>
                <c:pt idx="7">
                  <c:v>2020</c:v>
                </c:pt>
                <c:pt idx="8">
                  <c:v>2021</c:v>
                </c:pt>
                <c:pt idx="9">
                  <c:v>2022</c:v>
                </c:pt>
              </c:numCache>
            </c:numRef>
          </c:val>
          <c:smooth val="0"/>
          <c:extLst xmlns:c16r2="http://schemas.microsoft.com/office/drawing/2015/06/chart">
            <c:ext xmlns:c16="http://schemas.microsoft.com/office/drawing/2014/chart" uri="{C3380CC4-5D6E-409C-BE32-E72D297353CC}">
              <c16:uniqueId val="{0000000A-D684-4227-81ED-903DC948371F}"/>
            </c:ext>
          </c:extLst>
        </c:ser>
        <c:ser>
          <c:idx val="1"/>
          <c:order val="1"/>
          <c:spPr>
            <a:ln w="28575" cap="rnd">
              <a:solidFill>
                <a:schemeClr val="accent5">
                  <a:lumMod val="75000"/>
                </a:schemeClr>
              </a:solidFill>
              <a:round/>
            </a:ln>
            <a:effectLst/>
          </c:spPr>
          <c:marker>
            <c:symbol val="circle"/>
            <c:size val="5"/>
            <c:spPr>
              <a:solidFill>
                <a:schemeClr val="accent2"/>
              </a:solidFill>
              <a:ln w="9525">
                <a:solidFill>
                  <a:schemeClr val="tx2">
                    <a:lumMod val="60000"/>
                    <a:lumOff val="40000"/>
                  </a:schemeClr>
                </a:solidFill>
              </a:ln>
              <a:effectLst/>
            </c:spPr>
          </c:marker>
          <c:dLbls>
            <c:dLbl>
              <c:idx val="0"/>
              <c:layout>
                <c:manualLayout>
                  <c:x val="-1.005747126436783E-2"/>
                  <c:y val="-0.112676056338028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D684-4227-81ED-903DC948371F}"/>
                </c:ext>
                <c:ext xmlns:c15="http://schemas.microsoft.com/office/drawing/2012/chart" uri="{CE6537A1-D6FC-4f65-9D91-7224C49458BB}"/>
              </c:extLst>
            </c:dLbl>
            <c:dLbl>
              <c:idx val="1"/>
              <c:layout>
                <c:manualLayout>
                  <c:x val="-8.3438387943219096E-3"/>
                  <c:y val="0.13173884912523445"/>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D684-4227-81ED-903DC948371F}"/>
                </c:ext>
                <c:ext xmlns:c15="http://schemas.microsoft.com/office/drawing/2012/chart" uri="{CE6537A1-D6FC-4f65-9D91-7224C49458BB}"/>
              </c:extLst>
            </c:dLbl>
            <c:dLbl>
              <c:idx val="2"/>
              <c:layout>
                <c:manualLayout>
                  <c:x val="-1.4077784266216205E-2"/>
                  <c:y val="0.1439736033458225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D684-4227-81ED-903DC948371F}"/>
                </c:ext>
                <c:ext xmlns:c15="http://schemas.microsoft.com/office/drawing/2012/chart" uri="{CE6537A1-D6FC-4f65-9D91-7224C49458BB}"/>
              </c:extLst>
            </c:dLbl>
            <c:dLbl>
              <c:idx val="3"/>
              <c:layout>
                <c:manualLayout>
                  <c:x val="-1.3221033484525887E-2"/>
                  <c:y val="0.15706260154368809"/>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E-D684-4227-81ED-903DC948371F}"/>
                </c:ext>
                <c:ext xmlns:c15="http://schemas.microsoft.com/office/drawing/2012/chart" uri="{CE6537A1-D6FC-4f65-9D91-7224C49458BB}"/>
              </c:extLst>
            </c:dLbl>
            <c:dLbl>
              <c:idx val="4"/>
              <c:layout>
                <c:manualLayout>
                  <c:x val="-1.2074244390147041E-2"/>
                  <c:y val="0.1379986002317414"/>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F-D684-4227-81ED-903DC948371F}"/>
                </c:ext>
                <c:ext xmlns:c15="http://schemas.microsoft.com/office/drawing/2012/chart" uri="{CE6537A1-D6FC-4f65-9D91-7224C49458BB}"/>
              </c:extLst>
            </c:dLbl>
            <c:dLbl>
              <c:idx val="5"/>
              <c:layout>
                <c:manualLayout>
                  <c:x val="-1.2931034482758621E-2"/>
                  <c:y val="0.13458528951486698"/>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D684-4227-81ED-903DC948371F}"/>
                </c:ext>
                <c:ext xmlns:c15="http://schemas.microsoft.com/office/drawing/2012/chart" uri="{CE6537A1-D6FC-4f65-9D91-7224C49458BB}"/>
              </c:extLst>
            </c:dLbl>
            <c:dLbl>
              <c:idx val="6"/>
              <c:layout>
                <c:manualLayout>
                  <c:x val="-1.5804597701149427E-2"/>
                  <c:y val="0.112676056338028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D684-4227-81ED-903DC948371F}"/>
                </c:ext>
                <c:ext xmlns:c15="http://schemas.microsoft.com/office/drawing/2012/chart" uri="{CE6537A1-D6FC-4f65-9D91-7224C49458BB}"/>
              </c:extLst>
            </c:dLbl>
            <c:dLbl>
              <c:idx val="7"/>
              <c:layout>
                <c:manualLayout>
                  <c:x val="-1.4367816091954023E-2"/>
                  <c:y val="0.11580594679186229"/>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D684-4227-81ED-903DC948371F}"/>
                </c:ext>
                <c:ext xmlns:c15="http://schemas.microsoft.com/office/drawing/2012/chart" uri="{CE6537A1-D6FC-4f65-9D91-7224C49458BB}"/>
              </c:extLst>
            </c:dLbl>
            <c:dLbl>
              <c:idx val="8"/>
              <c:layout>
                <c:manualLayout>
                  <c:x val="-1.1494252873563218E-2"/>
                  <c:y val="0.112676056338028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3-D684-4227-81ED-903DC948371F}"/>
                </c:ext>
                <c:ext xmlns:c15="http://schemas.microsoft.com/office/drawing/2012/chart" uri="{CE6537A1-D6FC-4f65-9D91-7224C49458BB}"/>
              </c:extLst>
            </c:dLbl>
            <c:dLbl>
              <c:idx val="9"/>
              <c:spPr>
                <a:solidFill>
                  <a:srgbClr val="002060"/>
                </a:solidFill>
                <a:ln>
                  <a:solidFill>
                    <a:srgbClr val="FF0000"/>
                  </a:solidFill>
                </a:ln>
                <a:effectLst>
                  <a:glow rad="127000">
                    <a:schemeClr val="accent1">
                      <a:lumMod val="40000"/>
                      <a:lumOff val="60000"/>
                    </a:schemeClr>
                  </a:glow>
                </a:effectLst>
              </c:spPr>
              <c:txPr>
                <a:bodyPr rot="-540000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es-EC"/>
                </a:p>
              </c:txPr>
              <c:showLegendKey val="0"/>
              <c:showVal val="1"/>
              <c:showCatName val="0"/>
              <c:showSerName val="0"/>
              <c:showPercent val="0"/>
              <c:showBubbleSize val="0"/>
            </c:dLbl>
            <c:spPr>
              <a:solidFill>
                <a:srgbClr val="002060"/>
              </a:solidFill>
              <a:ln>
                <a:noFill/>
              </a:ln>
              <a:effectLst/>
            </c:spPr>
            <c:txPr>
              <a:bodyPr rot="-540000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val>
            <c:numRef>
              <c:f>'EJECU GRUPO 53000'!$H$8:$Q$8</c:f>
              <c:numCache>
                <c:formatCode>_("$"* #,##0.00_);_("$"* \(#,##0.00\);_("$"* "-"??_);_(@_)</c:formatCode>
                <c:ptCount val="10"/>
                <c:pt idx="0">
                  <c:v>3606672.76</c:v>
                </c:pt>
                <c:pt idx="1">
                  <c:v>5442603.8200000003</c:v>
                </c:pt>
                <c:pt idx="2">
                  <c:v>7212505.25</c:v>
                </c:pt>
                <c:pt idx="3">
                  <c:v>10521561.869999999</c:v>
                </c:pt>
                <c:pt idx="4">
                  <c:v>9937558.4199999999</c:v>
                </c:pt>
                <c:pt idx="5">
                  <c:v>12071159.85</c:v>
                </c:pt>
                <c:pt idx="6">
                  <c:v>10283717</c:v>
                </c:pt>
                <c:pt idx="7">
                  <c:v>10156875.67</c:v>
                </c:pt>
                <c:pt idx="8">
                  <c:v>10027031.460000001</c:v>
                </c:pt>
                <c:pt idx="9">
                  <c:v>11508979.369999999</c:v>
                </c:pt>
              </c:numCache>
            </c:numRef>
          </c:val>
          <c:smooth val="0"/>
          <c:extLst xmlns:c16r2="http://schemas.microsoft.com/office/drawing/2015/06/chart">
            <c:ext xmlns:c16="http://schemas.microsoft.com/office/drawing/2014/chart" uri="{C3380CC4-5D6E-409C-BE32-E72D297353CC}">
              <c16:uniqueId val="{00000015-D684-4227-81ED-903DC948371F}"/>
            </c:ext>
          </c:extLst>
        </c:ser>
        <c:dLbls>
          <c:showLegendKey val="0"/>
          <c:showVal val="0"/>
          <c:showCatName val="0"/>
          <c:showSerName val="0"/>
          <c:showPercent val="0"/>
          <c:showBubbleSize val="0"/>
        </c:dLbls>
        <c:marker val="1"/>
        <c:smooth val="0"/>
        <c:axId val="1934116064"/>
        <c:axId val="1934113888"/>
      </c:lineChart>
      <c:catAx>
        <c:axId val="1934116064"/>
        <c:scaling>
          <c:orientation val="minMax"/>
        </c:scaling>
        <c:delete val="1"/>
        <c:axPos val="b"/>
        <c:majorTickMark val="out"/>
        <c:minorTickMark val="none"/>
        <c:tickLblPos val="nextTo"/>
        <c:crossAx val="1934113888"/>
        <c:crosses val="autoZero"/>
        <c:auto val="1"/>
        <c:lblAlgn val="ctr"/>
        <c:lblOffset val="100"/>
        <c:noMultiLvlLbl val="0"/>
      </c:catAx>
      <c:valAx>
        <c:axId val="1934113888"/>
        <c:scaling>
          <c:orientation val="minMax"/>
        </c:scaling>
        <c:delete val="1"/>
        <c:axPos val="l"/>
        <c:numFmt formatCode="General" sourceLinked="1"/>
        <c:majorTickMark val="out"/>
        <c:minorTickMark val="none"/>
        <c:tickLblPos val="nextTo"/>
        <c:crossAx val="1934116064"/>
        <c:crosses val="autoZero"/>
        <c:crossBetween val="between"/>
      </c:valAx>
      <c:spPr>
        <a:noFill/>
        <a:ln w="25400">
          <a:noFill/>
        </a:ln>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s-EC"/>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s-EC" sz="1200"/>
              <a:t>INCIDENCIA DE CASOS DE TUBERCULOSIS  SEGUN EL SEXO PERIODO ENERO – DICIEMRE DE 2022</a:t>
            </a:r>
          </a:p>
        </c:rich>
      </c:tx>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EC"/>
        </a:p>
      </c:txPr>
    </c:title>
    <c:autoTitleDeleted val="0"/>
    <c:plotArea>
      <c:layout/>
      <c:barChart>
        <c:barDir val="col"/>
        <c:grouping val="clustered"/>
        <c:varyColors val="0"/>
        <c:ser>
          <c:idx val="0"/>
          <c:order val="0"/>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Hoja1!$A$15:$A$16</c:f>
              <c:strCache>
                <c:ptCount val="2"/>
                <c:pt idx="0">
                  <c:v>FEMENINO</c:v>
                </c:pt>
                <c:pt idx="1">
                  <c:v>MASCULINO</c:v>
                </c:pt>
              </c:strCache>
            </c:strRef>
          </c:cat>
          <c:val>
            <c:numRef>
              <c:f>Hoja1!$B$15:$B$16</c:f>
              <c:numCache>
                <c:formatCode>0</c:formatCode>
                <c:ptCount val="2"/>
                <c:pt idx="0">
                  <c:v>7</c:v>
                </c:pt>
                <c:pt idx="1">
                  <c:v>21</c:v>
                </c:pt>
              </c:numCache>
            </c:numRef>
          </c:val>
          <c:extLst xmlns:c16r2="http://schemas.microsoft.com/office/drawing/2015/06/chart">
            <c:ext xmlns:c16="http://schemas.microsoft.com/office/drawing/2014/chart" uri="{C3380CC4-5D6E-409C-BE32-E72D297353CC}">
              <c16:uniqueId val="{00000000-5141-4856-BFE0-D136031BF499}"/>
            </c:ext>
          </c:extLst>
        </c:ser>
        <c:dLbls>
          <c:dLblPos val="outEnd"/>
          <c:showLegendKey val="0"/>
          <c:showVal val="1"/>
          <c:showCatName val="0"/>
          <c:showSerName val="0"/>
          <c:showPercent val="0"/>
          <c:showBubbleSize val="0"/>
        </c:dLbls>
        <c:gapWidth val="100"/>
        <c:overlap val="-24"/>
        <c:axId val="1995263808"/>
        <c:axId val="1995256192"/>
      </c:barChart>
      <c:catAx>
        <c:axId val="199526380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56192"/>
        <c:crosses val="autoZero"/>
        <c:auto val="1"/>
        <c:lblAlgn val="ctr"/>
        <c:lblOffset val="100"/>
        <c:noMultiLvlLbl val="0"/>
      </c:catAx>
      <c:valAx>
        <c:axId val="199525619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63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C"/>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s-EC" sz="1200" b="0" dirty="0"/>
              <a:t>TIPOS DE TUBERCULOSIS DIAGNOSTICADAS EN EL PERIODO ENERO - DICIEMBRE DE 2022</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EC"/>
        </a:p>
      </c:txPr>
    </c:title>
    <c:autoTitleDeleted val="0"/>
    <c:plotArea>
      <c:layout/>
      <c:barChart>
        <c:barDir val="bar"/>
        <c:grouping val="clustered"/>
        <c:varyColors val="0"/>
        <c:ser>
          <c:idx val="0"/>
          <c:order val="0"/>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Hoja1!$A$20:$A$22</c:f>
              <c:strCache>
                <c:ptCount val="3"/>
                <c:pt idx="0">
                  <c:v>TB BK+</c:v>
                </c:pt>
                <c:pt idx="1">
                  <c:v>TBBK- CULTIVO -</c:v>
                </c:pt>
                <c:pt idx="2">
                  <c:v>TB EXTRAPULMONAR</c:v>
                </c:pt>
              </c:strCache>
            </c:strRef>
          </c:cat>
          <c:val>
            <c:numRef>
              <c:f>Hoja1!$B$20:$B$22</c:f>
              <c:numCache>
                <c:formatCode>General</c:formatCode>
                <c:ptCount val="3"/>
                <c:pt idx="0">
                  <c:v>22</c:v>
                </c:pt>
                <c:pt idx="1">
                  <c:v>2</c:v>
                </c:pt>
                <c:pt idx="2">
                  <c:v>4</c:v>
                </c:pt>
              </c:numCache>
            </c:numRef>
          </c:val>
          <c:extLst xmlns:c16r2="http://schemas.microsoft.com/office/drawing/2015/06/chart">
            <c:ext xmlns:c16="http://schemas.microsoft.com/office/drawing/2014/chart" uri="{C3380CC4-5D6E-409C-BE32-E72D297353CC}">
              <c16:uniqueId val="{00000000-4591-4812-8F72-42BAC716AC6B}"/>
            </c:ext>
          </c:extLst>
        </c:ser>
        <c:dLbls>
          <c:dLblPos val="outEnd"/>
          <c:showLegendKey val="0"/>
          <c:showVal val="1"/>
          <c:showCatName val="0"/>
          <c:showSerName val="0"/>
          <c:showPercent val="0"/>
          <c:showBubbleSize val="0"/>
        </c:dLbls>
        <c:gapWidth val="115"/>
        <c:overlap val="-20"/>
        <c:axId val="1995254016"/>
        <c:axId val="1995256736"/>
      </c:barChart>
      <c:catAx>
        <c:axId val="199525401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56736"/>
        <c:crosses val="autoZero"/>
        <c:auto val="1"/>
        <c:lblAlgn val="ctr"/>
        <c:lblOffset val="100"/>
        <c:noMultiLvlLbl val="0"/>
      </c:catAx>
      <c:valAx>
        <c:axId val="199525673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54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C"/>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s-MX" sz="1200"/>
              <a:t>COBERTURAS &lt;1 AÑO </a:t>
            </a:r>
          </a:p>
          <a:p>
            <a:pPr>
              <a:defRPr sz="1200"/>
            </a:pPr>
            <a:r>
              <a:rPr lang="es-MX" sz="1200"/>
              <a:t>ENERO - DICIEMBRE 2022</a:t>
            </a:r>
          </a:p>
          <a:p>
            <a:pPr>
              <a:defRPr sz="1200"/>
            </a:pPr>
            <a:r>
              <a:rPr lang="es-MX" sz="1200"/>
              <a:t>DISTRITO 08D04 - QUININDE SALUD</a:t>
            </a:r>
          </a:p>
        </c:rich>
      </c:tx>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EC"/>
        </a:p>
      </c:txPr>
    </c:title>
    <c:autoTitleDeleted val="0"/>
    <c:plotArea>
      <c:layout/>
      <c:barChart>
        <c:barDir val="col"/>
        <c:grouping val="clustered"/>
        <c:varyColors val="0"/>
        <c:ser>
          <c:idx val="0"/>
          <c:order val="0"/>
          <c:tx>
            <c:strRef>
              <c:f>'&lt; 1 AÑO'!$C$16</c:f>
              <c:strCache>
                <c:ptCount val="1"/>
                <c:pt idx="0">
                  <c:v>COBERTURAS</c:v>
                </c:pt>
              </c:strCache>
            </c:strRef>
          </c:tx>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5400000" spcFirstLastPara="1" vertOverflow="ellipsis"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'&lt; 1 AÑO'!$D$14:$J$16</c:f>
              <c:strCache>
                <c:ptCount val="7"/>
                <c:pt idx="0">
                  <c:v>BCG</c:v>
                </c:pt>
                <c:pt idx="1">
                  <c:v>HB P</c:v>
                </c:pt>
                <c:pt idx="2">
                  <c:v>ROTA2</c:v>
                </c:pt>
                <c:pt idx="3">
                  <c:v>FIPV</c:v>
                </c:pt>
                <c:pt idx="4">
                  <c:v>BOPV</c:v>
                </c:pt>
                <c:pt idx="5">
                  <c:v>PENTA3</c:v>
                </c:pt>
                <c:pt idx="6">
                  <c:v>NEUMO3</c:v>
                </c:pt>
              </c:strCache>
            </c:strRef>
          </c:cat>
          <c:val>
            <c:numRef>
              <c:f>'&lt; 1 AÑO'!$D$17:$J$17</c:f>
              <c:numCache>
                <c:formatCode>0%</c:formatCode>
                <c:ptCount val="7"/>
                <c:pt idx="0">
                  <c:v>0.56576862123613314</c:v>
                </c:pt>
                <c:pt idx="1">
                  <c:v>0.54231378763866878</c:v>
                </c:pt>
                <c:pt idx="2">
                  <c:v>1.0120443740095086</c:v>
                </c:pt>
                <c:pt idx="3">
                  <c:v>0.87194928684627571</c:v>
                </c:pt>
                <c:pt idx="4">
                  <c:v>0.92456418383518224</c:v>
                </c:pt>
                <c:pt idx="5">
                  <c:v>0.85610142630744845</c:v>
                </c:pt>
                <c:pt idx="6">
                  <c:v>0.87290015847860536</c:v>
                </c:pt>
              </c:numCache>
            </c:numRef>
          </c:val>
          <c:extLst xmlns:c16r2="http://schemas.microsoft.com/office/drawing/2015/06/chart">
            <c:ext xmlns:c16="http://schemas.microsoft.com/office/drawing/2014/chart" uri="{C3380CC4-5D6E-409C-BE32-E72D297353CC}">
              <c16:uniqueId val="{00000000-B13F-408C-A12B-7E0135CEA0FB}"/>
            </c:ext>
          </c:extLst>
        </c:ser>
        <c:ser>
          <c:idx val="2"/>
          <c:order val="2"/>
          <c:tx>
            <c:strRef>
              <c:f>'&lt; 1 AÑO'!$C$19</c:f>
              <c:strCache>
                <c:ptCount val="1"/>
                <c:pt idx="0">
                  <c:v>META</c:v>
                </c:pt>
              </c:strCache>
            </c:strRef>
          </c:tx>
          <c:spPr>
            <a:gradFill rotWithShape="1">
              <a:gsLst>
                <a:gs pos="0">
                  <a:schemeClr val="accent3">
                    <a:tint val="100000"/>
                    <a:shade val="100000"/>
                    <a:satMod val="130000"/>
                  </a:schemeClr>
                </a:gs>
                <a:gs pos="100000">
                  <a:schemeClr val="accent3">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5400000" spcFirstLastPara="1" vertOverflow="ellipsis"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'&lt; 1 AÑO'!$D$14:$J$16</c:f>
              <c:strCache>
                <c:ptCount val="7"/>
                <c:pt idx="0">
                  <c:v>BCG</c:v>
                </c:pt>
                <c:pt idx="1">
                  <c:v>HB P</c:v>
                </c:pt>
                <c:pt idx="2">
                  <c:v>ROTA2</c:v>
                </c:pt>
                <c:pt idx="3">
                  <c:v>FIPV</c:v>
                </c:pt>
                <c:pt idx="4">
                  <c:v>BOPV</c:v>
                </c:pt>
                <c:pt idx="5">
                  <c:v>PENTA3</c:v>
                </c:pt>
                <c:pt idx="6">
                  <c:v>NEUMO3</c:v>
                </c:pt>
              </c:strCache>
            </c:strRef>
          </c:cat>
          <c:val>
            <c:numRef>
              <c:f>'&lt; 1 AÑO'!$D$19:$J$19</c:f>
              <c:numCache>
                <c:formatCode>0%</c:formatCode>
                <c:ptCount val="7"/>
                <c:pt idx="0">
                  <c:v>1</c:v>
                </c:pt>
                <c:pt idx="1">
                  <c:v>1</c:v>
                </c:pt>
                <c:pt idx="2">
                  <c:v>1</c:v>
                </c:pt>
                <c:pt idx="3">
                  <c:v>1</c:v>
                </c:pt>
                <c:pt idx="4">
                  <c:v>1</c:v>
                </c:pt>
                <c:pt idx="5">
                  <c:v>1</c:v>
                </c:pt>
                <c:pt idx="6">
                  <c:v>1</c:v>
                </c:pt>
              </c:numCache>
            </c:numRef>
          </c:val>
          <c:extLst xmlns:c16r2="http://schemas.microsoft.com/office/drawing/2015/06/chart">
            <c:ext xmlns:c16="http://schemas.microsoft.com/office/drawing/2014/chart" uri="{C3380CC4-5D6E-409C-BE32-E72D297353CC}">
              <c16:uniqueId val="{00000001-B13F-408C-A12B-7E0135CEA0FB}"/>
            </c:ext>
          </c:extLst>
        </c:ser>
        <c:dLbls>
          <c:dLblPos val="inEnd"/>
          <c:showLegendKey val="0"/>
          <c:showVal val="1"/>
          <c:showCatName val="0"/>
          <c:showSerName val="0"/>
          <c:showPercent val="0"/>
          <c:showBubbleSize val="0"/>
        </c:dLbls>
        <c:gapWidth val="100"/>
        <c:overlap val="-24"/>
        <c:axId val="1995267072"/>
        <c:axId val="1995267616"/>
        <c:extLst xmlns:c16r2="http://schemas.microsoft.com/office/drawing/2015/06/chart">
          <c:ext xmlns:c15="http://schemas.microsoft.com/office/drawing/2012/chart" uri="{02D57815-91ED-43cb-92C2-25804820EDAC}">
            <c15:filteredBarSeries>
              <c15:ser>
                <c:idx val="1"/>
                <c:order val="1"/>
                <c:tx>
                  <c:strRef>
                    <c:extLst xmlns:c16r2="http://schemas.microsoft.com/office/drawing/2015/06/chart">
                      <c:ext uri="{02D57815-91ED-43cb-92C2-25804820EDAC}">
                        <c15:formulaRef>
                          <c15:sqref>'&lt; 1 AÑO'!$C$18</c15:sqref>
                        </c15:formulaRef>
                      </c:ext>
                    </c:extLst>
                    <c:strCache>
                      <c:ptCount val="1"/>
                      <c:pt idx="0">
                        <c:v>DOSIS APLICADAS</c:v>
                      </c:pt>
                    </c:strCache>
                  </c:strRef>
                </c:tx>
                <c:spPr>
                  <a:gradFill rotWithShape="1">
                    <a:gsLst>
                      <a:gs pos="0">
                        <a:schemeClr val="accent2">
                          <a:tint val="100000"/>
                          <a:shade val="100000"/>
                          <a:satMod val="130000"/>
                        </a:schemeClr>
                      </a:gs>
                      <a:gs pos="100000">
                        <a:schemeClr val="accent2">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dLblPos val="inEnd"/>
                  <c:showLegendKey val="0"/>
                  <c:showVal val="1"/>
                  <c:showCatName val="0"/>
                  <c:showSerName val="0"/>
                  <c:showPercent val="0"/>
                  <c:showBubbleSize val="0"/>
                  <c:showLeaderLines val="0"/>
                  <c:extLst xmlns:c16r2="http://schemas.microsoft.com/office/drawing/2015/06/char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6r2="http://schemas.microsoft.com/office/drawing/2015/06/chart">
                      <c:ext uri="{02D57815-91ED-43cb-92C2-25804820EDAC}">
                        <c15:formulaRef>
                          <c15:sqref>'&lt; 1 AÑO'!$D$14:$J$16</c15:sqref>
                        </c15:formulaRef>
                      </c:ext>
                    </c:extLst>
                    <c:strCache>
                      <c:ptCount val="7"/>
                      <c:pt idx="0">
                        <c:v>BCG</c:v>
                      </c:pt>
                      <c:pt idx="1">
                        <c:v>HB P</c:v>
                      </c:pt>
                      <c:pt idx="2">
                        <c:v>ROTA2</c:v>
                      </c:pt>
                      <c:pt idx="3">
                        <c:v>FIPV</c:v>
                      </c:pt>
                      <c:pt idx="4">
                        <c:v>BOPV</c:v>
                      </c:pt>
                      <c:pt idx="5">
                        <c:v>PENTA3</c:v>
                      </c:pt>
                      <c:pt idx="6">
                        <c:v>NEUMO3</c:v>
                      </c:pt>
                    </c:strCache>
                  </c:strRef>
                </c:cat>
                <c:val>
                  <c:numRef>
                    <c:extLst xmlns:c16r2="http://schemas.microsoft.com/office/drawing/2015/06/chart">
                      <c:ext uri="{02D57815-91ED-43cb-92C2-25804820EDAC}">
                        <c15:formulaRef>
                          <c15:sqref>'&lt; 1 AÑO'!$D$18:$J$18</c15:sqref>
                        </c15:formulaRef>
                      </c:ext>
                    </c:extLst>
                    <c:numCache>
                      <c:formatCode>General</c:formatCode>
                      <c:ptCount val="7"/>
                      <c:pt idx="0">
                        <c:v>1785</c:v>
                      </c:pt>
                      <c:pt idx="1">
                        <c:v>1711</c:v>
                      </c:pt>
                      <c:pt idx="2">
                        <c:v>3193</c:v>
                      </c:pt>
                      <c:pt idx="3">
                        <c:v>2751</c:v>
                      </c:pt>
                      <c:pt idx="4">
                        <c:v>2917</c:v>
                      </c:pt>
                      <c:pt idx="5">
                        <c:v>2701</c:v>
                      </c:pt>
                      <c:pt idx="6">
                        <c:v>2754</c:v>
                      </c:pt>
                    </c:numCache>
                  </c:numRef>
                </c:val>
                <c:extLst xmlns:c16r2="http://schemas.microsoft.com/office/drawing/2015/06/chart">
                  <c:ext xmlns:c16="http://schemas.microsoft.com/office/drawing/2014/chart" uri="{C3380CC4-5D6E-409C-BE32-E72D297353CC}">
                    <c16:uniqueId val="{00000002-B13F-408C-A12B-7E0135CEA0FB}"/>
                  </c:ext>
                </c:extLst>
              </c15:ser>
            </c15:filteredBarSeries>
            <c15:filteredBarSeries>
              <c15:ser>
                <c:idx val="3"/>
                <c:order val="3"/>
                <c:tx>
                  <c:strRef>
                    <c:extLst xmlns:c16r2="http://schemas.microsoft.com/office/drawing/2015/06/chart" xmlns:c15="http://schemas.microsoft.com/office/drawing/2012/chart">
                      <c:ext xmlns:c15="http://schemas.microsoft.com/office/drawing/2012/chart" uri="{02D57815-91ED-43cb-92C2-25804820EDAC}">
                        <c15:formulaRef>
                          <c15:sqref>'&lt; 1 AÑO'!$C$20</c15:sqref>
                        </c15:formulaRef>
                      </c:ext>
                    </c:extLst>
                    <c:strCache>
                      <c:ptCount val="1"/>
                      <c:pt idx="0">
                        <c:v>POBLACION</c:v>
                      </c:pt>
                    </c:strCache>
                  </c:strRef>
                </c:tx>
                <c:spPr>
                  <a:gradFill rotWithShape="1">
                    <a:gsLst>
                      <a:gs pos="0">
                        <a:schemeClr val="accent4">
                          <a:tint val="100000"/>
                          <a:shade val="100000"/>
                          <a:satMod val="130000"/>
                        </a:schemeClr>
                      </a:gs>
                      <a:gs pos="100000">
                        <a:schemeClr val="accent4">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dLblPos val="inEnd"/>
                  <c:showLegendKey val="0"/>
                  <c:showVal val="1"/>
                  <c:showCatName val="0"/>
                  <c:showSerName val="0"/>
                  <c:showPercent val="0"/>
                  <c:showBubbleSize val="0"/>
                  <c:showLeaderLines val="0"/>
                  <c:extLst xmlns:c16r2="http://schemas.microsoft.com/office/drawing/2015/06/char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6r2="http://schemas.microsoft.com/office/drawing/2015/06/chart" xmlns:c15="http://schemas.microsoft.com/office/drawing/2012/chart">
                      <c:ext xmlns:c15="http://schemas.microsoft.com/office/drawing/2012/chart" uri="{02D57815-91ED-43cb-92C2-25804820EDAC}">
                        <c15:formulaRef>
                          <c15:sqref>'&lt; 1 AÑO'!$D$14:$J$16</c15:sqref>
                        </c15:formulaRef>
                      </c:ext>
                    </c:extLst>
                    <c:strCache>
                      <c:ptCount val="7"/>
                      <c:pt idx="0">
                        <c:v>BCG</c:v>
                      </c:pt>
                      <c:pt idx="1">
                        <c:v>HB P</c:v>
                      </c:pt>
                      <c:pt idx="2">
                        <c:v>ROTA2</c:v>
                      </c:pt>
                      <c:pt idx="3">
                        <c:v>FIPV</c:v>
                      </c:pt>
                      <c:pt idx="4">
                        <c:v>BOPV</c:v>
                      </c:pt>
                      <c:pt idx="5">
                        <c:v>PENTA3</c:v>
                      </c:pt>
                      <c:pt idx="6">
                        <c:v>NEUMO3</c:v>
                      </c:pt>
                    </c:strCache>
                  </c:strRef>
                </c:cat>
                <c:val>
                  <c:numRef>
                    <c:extLst xmlns:c16r2="http://schemas.microsoft.com/office/drawing/2015/06/chart" xmlns:c15="http://schemas.microsoft.com/office/drawing/2012/chart">
                      <c:ext xmlns:c15="http://schemas.microsoft.com/office/drawing/2012/chart" uri="{02D57815-91ED-43cb-92C2-25804820EDAC}">
                        <c15:formulaRef>
                          <c15:sqref>'&lt; 1 AÑO'!$D$20:$J$20</c15:sqref>
                        </c15:formulaRef>
                      </c:ext>
                    </c:extLst>
                    <c:numCache>
                      <c:formatCode>General</c:formatCode>
                      <c:ptCount val="7"/>
                      <c:pt idx="0">
                        <c:v>3155</c:v>
                      </c:pt>
                    </c:numCache>
                  </c:numRef>
                </c:val>
                <c:extLst xmlns:c16r2="http://schemas.microsoft.com/office/drawing/2015/06/chart" xmlns:c15="http://schemas.microsoft.com/office/drawing/2012/chart">
                  <c:ext xmlns:c16="http://schemas.microsoft.com/office/drawing/2014/chart" uri="{C3380CC4-5D6E-409C-BE32-E72D297353CC}">
                    <c16:uniqueId val="{00000003-B13F-408C-A12B-7E0135CEA0FB}"/>
                  </c:ext>
                </c:extLst>
              </c15:ser>
            </c15:filteredBarSeries>
          </c:ext>
        </c:extLst>
      </c:barChart>
      <c:catAx>
        <c:axId val="1995267072"/>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67616"/>
        <c:crosses val="autoZero"/>
        <c:auto val="1"/>
        <c:lblAlgn val="ctr"/>
        <c:lblOffset val="100"/>
        <c:noMultiLvlLbl val="0"/>
      </c:catAx>
      <c:valAx>
        <c:axId val="199526761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6707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es-EC"/>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legend>
    <c:plotVisOnly val="1"/>
    <c:dispBlanksAs val="gap"/>
    <c:showDLblsOverMax val="0"/>
  </c:chart>
  <c:spPr>
    <a:noFill/>
    <a:ln>
      <a:noFill/>
    </a:ln>
    <a:effectLst/>
  </c:spPr>
  <c:txPr>
    <a:bodyPr/>
    <a:lstStyle/>
    <a:p>
      <a:pPr>
        <a:defRPr/>
      </a:pPr>
      <a:endParaRPr lang="es-EC"/>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s-MX" sz="1200"/>
              <a:t>COBERTURAS DE 12 A 23 MESES</a:t>
            </a:r>
          </a:p>
          <a:p>
            <a:pPr>
              <a:defRPr sz="1200"/>
            </a:pPr>
            <a:r>
              <a:rPr lang="es-MX" sz="1200"/>
              <a:t>ENERO - DICIEMBRE 2022</a:t>
            </a:r>
          </a:p>
          <a:p>
            <a:pPr>
              <a:defRPr sz="1200"/>
            </a:pPr>
            <a:r>
              <a:rPr lang="es-MX" sz="1200"/>
              <a:t>DISTRITO 08D04 QUININDE - SALUD</a:t>
            </a:r>
          </a:p>
        </c:rich>
      </c:tx>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EC"/>
        </a:p>
      </c:txPr>
    </c:title>
    <c:autoTitleDeleted val="0"/>
    <c:plotArea>
      <c:layout/>
      <c:barChart>
        <c:barDir val="col"/>
        <c:grouping val="clustered"/>
        <c:varyColors val="0"/>
        <c:ser>
          <c:idx val="0"/>
          <c:order val="0"/>
          <c:tx>
            <c:strRef>
              <c:f>'12 a 23 meses'!$C$16</c:f>
              <c:strCache>
                <c:ptCount val="1"/>
                <c:pt idx="0">
                  <c:v>COBERTURAS</c:v>
                </c:pt>
              </c:strCache>
            </c:strRef>
          </c:tx>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a 23 meses'!$D$14:$I$16</c:f>
              <c:strCache>
                <c:ptCount val="6"/>
                <c:pt idx="0">
                  <c:v>SRP1</c:v>
                </c:pt>
                <c:pt idx="1">
                  <c:v>FA</c:v>
                </c:pt>
                <c:pt idx="2">
                  <c:v>VARICELA</c:v>
                </c:pt>
                <c:pt idx="3">
                  <c:v>SRP2</c:v>
                </c:pt>
                <c:pt idx="4">
                  <c:v>bOPV</c:v>
                </c:pt>
                <c:pt idx="5">
                  <c:v>DPT</c:v>
                </c:pt>
              </c:strCache>
            </c:strRef>
          </c:cat>
          <c:val>
            <c:numRef>
              <c:f>'12 a 23 meses'!$D$17:$I$17</c:f>
              <c:numCache>
                <c:formatCode>0%</c:formatCode>
                <c:ptCount val="6"/>
                <c:pt idx="0">
                  <c:v>0.90355010995915808</c:v>
                </c:pt>
                <c:pt idx="1">
                  <c:v>0.75369148601947844</c:v>
                </c:pt>
                <c:pt idx="2">
                  <c:v>0.77976751492302854</c:v>
                </c:pt>
                <c:pt idx="3">
                  <c:v>0.73735469682689292</c:v>
                </c:pt>
                <c:pt idx="4">
                  <c:v>0.64781652529060629</c:v>
                </c:pt>
                <c:pt idx="5">
                  <c:v>0.63399308828149548</c:v>
                </c:pt>
              </c:numCache>
            </c:numRef>
          </c:val>
          <c:extLst xmlns:c16r2="http://schemas.microsoft.com/office/drawing/2015/06/chart">
            <c:ext xmlns:c16="http://schemas.microsoft.com/office/drawing/2014/chart" uri="{C3380CC4-5D6E-409C-BE32-E72D297353CC}">
              <c16:uniqueId val="{00000000-6478-4A3E-9371-41F05547CBFA}"/>
            </c:ext>
          </c:extLst>
        </c:ser>
        <c:ser>
          <c:idx val="2"/>
          <c:order val="2"/>
          <c:tx>
            <c:strRef>
              <c:f>'12 a 23 meses'!$C$19</c:f>
              <c:strCache>
                <c:ptCount val="1"/>
                <c:pt idx="0">
                  <c:v>META</c:v>
                </c:pt>
              </c:strCache>
            </c:strRef>
          </c:tx>
          <c:spPr>
            <a:gradFill rotWithShape="1">
              <a:gsLst>
                <a:gs pos="0">
                  <a:schemeClr val="accent3">
                    <a:tint val="100000"/>
                    <a:shade val="100000"/>
                    <a:satMod val="130000"/>
                  </a:schemeClr>
                </a:gs>
                <a:gs pos="100000">
                  <a:schemeClr val="accent3">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a 23 meses'!$D$14:$I$16</c:f>
              <c:strCache>
                <c:ptCount val="6"/>
                <c:pt idx="0">
                  <c:v>SRP1</c:v>
                </c:pt>
                <c:pt idx="1">
                  <c:v>FA</c:v>
                </c:pt>
                <c:pt idx="2">
                  <c:v>VARICELA</c:v>
                </c:pt>
                <c:pt idx="3">
                  <c:v>SRP2</c:v>
                </c:pt>
                <c:pt idx="4">
                  <c:v>bOPV</c:v>
                </c:pt>
                <c:pt idx="5">
                  <c:v>DPT</c:v>
                </c:pt>
              </c:strCache>
            </c:strRef>
          </c:cat>
          <c:val>
            <c:numRef>
              <c:f>'12 a 23 meses'!$D$19:$I$19</c:f>
              <c:numCache>
                <c:formatCode>0%</c:formatCode>
                <c:ptCount val="6"/>
                <c:pt idx="0">
                  <c:v>1</c:v>
                </c:pt>
                <c:pt idx="1">
                  <c:v>1</c:v>
                </c:pt>
                <c:pt idx="2">
                  <c:v>1</c:v>
                </c:pt>
                <c:pt idx="3">
                  <c:v>1</c:v>
                </c:pt>
                <c:pt idx="4">
                  <c:v>1</c:v>
                </c:pt>
                <c:pt idx="5">
                  <c:v>1</c:v>
                </c:pt>
              </c:numCache>
            </c:numRef>
          </c:val>
          <c:extLst xmlns:c16r2="http://schemas.microsoft.com/office/drawing/2015/06/chart">
            <c:ext xmlns:c16="http://schemas.microsoft.com/office/drawing/2014/chart" uri="{C3380CC4-5D6E-409C-BE32-E72D297353CC}">
              <c16:uniqueId val="{00000001-6478-4A3E-9371-41F05547CBFA}"/>
            </c:ext>
          </c:extLst>
        </c:ser>
        <c:dLbls>
          <c:dLblPos val="outEnd"/>
          <c:showLegendKey val="0"/>
          <c:showVal val="1"/>
          <c:showCatName val="0"/>
          <c:showSerName val="0"/>
          <c:showPercent val="0"/>
          <c:showBubbleSize val="0"/>
        </c:dLbls>
        <c:gapWidth val="100"/>
        <c:overlap val="-24"/>
        <c:axId val="2033505184"/>
        <c:axId val="2033500288"/>
        <c:extLst xmlns:c16r2="http://schemas.microsoft.com/office/drawing/2015/06/chart">
          <c:ext xmlns:c15="http://schemas.microsoft.com/office/drawing/2012/chart" uri="{02D57815-91ED-43cb-92C2-25804820EDAC}">
            <c15:filteredBarSeries>
              <c15:ser>
                <c:idx val="1"/>
                <c:order val="1"/>
                <c:tx>
                  <c:strRef>
                    <c:extLst xmlns:c16r2="http://schemas.microsoft.com/office/drawing/2015/06/chart">
                      <c:ext uri="{02D57815-91ED-43cb-92C2-25804820EDAC}">
                        <c15:formulaRef>
                          <c15:sqref>'12 a 23 meses'!$C$18</c15:sqref>
                        </c15:formulaRef>
                      </c:ext>
                    </c:extLst>
                    <c:strCache>
                      <c:ptCount val="1"/>
                      <c:pt idx="0">
                        <c:v>DOSIS APLICADAS</c:v>
                      </c:pt>
                    </c:strCache>
                  </c:strRef>
                </c:tx>
                <c:spPr>
                  <a:gradFill rotWithShape="1">
                    <a:gsLst>
                      <a:gs pos="0">
                        <a:schemeClr val="accent2">
                          <a:tint val="100000"/>
                          <a:shade val="100000"/>
                          <a:satMod val="130000"/>
                        </a:schemeClr>
                      </a:gs>
                      <a:gs pos="100000">
                        <a:schemeClr val="accent2">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dLblPos val="outEnd"/>
                  <c:showLegendKey val="0"/>
                  <c:showVal val="1"/>
                  <c:showCatName val="0"/>
                  <c:showSerName val="0"/>
                  <c:showPercent val="0"/>
                  <c:showBubbleSize val="0"/>
                  <c:showLeaderLines val="0"/>
                  <c:extLst xmlns:c16r2="http://schemas.microsoft.com/office/drawing/2015/06/char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6r2="http://schemas.microsoft.com/office/drawing/2015/06/chart">
                      <c:ext uri="{02D57815-91ED-43cb-92C2-25804820EDAC}">
                        <c15:formulaRef>
                          <c15:sqref>'12 a 23 meses'!$D$14:$I$16</c15:sqref>
                        </c15:formulaRef>
                      </c:ext>
                    </c:extLst>
                    <c:strCache>
                      <c:ptCount val="6"/>
                      <c:pt idx="0">
                        <c:v>SRP1</c:v>
                      </c:pt>
                      <c:pt idx="1">
                        <c:v>FA</c:v>
                      </c:pt>
                      <c:pt idx="2">
                        <c:v>VARICELA</c:v>
                      </c:pt>
                      <c:pt idx="3">
                        <c:v>SRP2</c:v>
                      </c:pt>
                      <c:pt idx="4">
                        <c:v>bOPV</c:v>
                      </c:pt>
                      <c:pt idx="5">
                        <c:v>DPT</c:v>
                      </c:pt>
                    </c:strCache>
                  </c:strRef>
                </c:cat>
                <c:val>
                  <c:numRef>
                    <c:extLst xmlns:c16r2="http://schemas.microsoft.com/office/drawing/2015/06/chart">
                      <c:ext uri="{02D57815-91ED-43cb-92C2-25804820EDAC}">
                        <c15:formulaRef>
                          <c15:sqref>'12 a 23 meses'!$D$18:$I$18</c15:sqref>
                        </c15:formulaRef>
                      </c:ext>
                    </c:extLst>
                    <c:numCache>
                      <c:formatCode>General</c:formatCode>
                      <c:ptCount val="6"/>
                      <c:pt idx="0">
                        <c:v>2876</c:v>
                      </c:pt>
                      <c:pt idx="1">
                        <c:v>2399</c:v>
                      </c:pt>
                      <c:pt idx="2">
                        <c:v>2482</c:v>
                      </c:pt>
                      <c:pt idx="3">
                        <c:v>2347</c:v>
                      </c:pt>
                      <c:pt idx="4">
                        <c:v>2062</c:v>
                      </c:pt>
                      <c:pt idx="5">
                        <c:v>2018</c:v>
                      </c:pt>
                    </c:numCache>
                  </c:numRef>
                </c:val>
                <c:extLst xmlns:c16r2="http://schemas.microsoft.com/office/drawing/2015/06/chart">
                  <c:ext xmlns:c16="http://schemas.microsoft.com/office/drawing/2014/chart" uri="{C3380CC4-5D6E-409C-BE32-E72D297353CC}">
                    <c16:uniqueId val="{00000002-6478-4A3E-9371-41F05547CBFA}"/>
                  </c:ext>
                </c:extLst>
              </c15:ser>
            </c15:filteredBarSeries>
            <c15:filteredBarSeries>
              <c15:ser>
                <c:idx val="3"/>
                <c:order val="3"/>
                <c:tx>
                  <c:strRef>
                    <c:extLst xmlns:c16r2="http://schemas.microsoft.com/office/drawing/2015/06/chart" xmlns:c15="http://schemas.microsoft.com/office/drawing/2012/chart">
                      <c:ext xmlns:c15="http://schemas.microsoft.com/office/drawing/2012/chart" uri="{02D57815-91ED-43cb-92C2-25804820EDAC}">
                        <c15:formulaRef>
                          <c15:sqref>'12 a 23 meses'!$C$20</c15:sqref>
                        </c15:formulaRef>
                      </c:ext>
                    </c:extLst>
                    <c:strCache>
                      <c:ptCount val="1"/>
                      <c:pt idx="0">
                        <c:v>POBLACION</c:v>
                      </c:pt>
                    </c:strCache>
                  </c:strRef>
                </c:tx>
                <c:spPr>
                  <a:gradFill rotWithShape="1">
                    <a:gsLst>
                      <a:gs pos="0">
                        <a:schemeClr val="accent4">
                          <a:tint val="100000"/>
                          <a:shade val="100000"/>
                          <a:satMod val="130000"/>
                        </a:schemeClr>
                      </a:gs>
                      <a:gs pos="100000">
                        <a:schemeClr val="accent4">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dLblPos val="outEnd"/>
                  <c:showLegendKey val="0"/>
                  <c:showVal val="1"/>
                  <c:showCatName val="0"/>
                  <c:showSerName val="0"/>
                  <c:showPercent val="0"/>
                  <c:showBubbleSize val="0"/>
                  <c:showLeaderLines val="0"/>
                  <c:extLst xmlns:c16r2="http://schemas.microsoft.com/office/drawing/2015/06/char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6r2="http://schemas.microsoft.com/office/drawing/2015/06/chart" xmlns:c15="http://schemas.microsoft.com/office/drawing/2012/chart">
                      <c:ext xmlns:c15="http://schemas.microsoft.com/office/drawing/2012/chart" uri="{02D57815-91ED-43cb-92C2-25804820EDAC}">
                        <c15:formulaRef>
                          <c15:sqref>'12 a 23 meses'!$D$14:$I$16</c15:sqref>
                        </c15:formulaRef>
                      </c:ext>
                    </c:extLst>
                    <c:strCache>
                      <c:ptCount val="6"/>
                      <c:pt idx="0">
                        <c:v>SRP1</c:v>
                      </c:pt>
                      <c:pt idx="1">
                        <c:v>FA</c:v>
                      </c:pt>
                      <c:pt idx="2">
                        <c:v>VARICELA</c:v>
                      </c:pt>
                      <c:pt idx="3">
                        <c:v>SRP2</c:v>
                      </c:pt>
                      <c:pt idx="4">
                        <c:v>bOPV</c:v>
                      </c:pt>
                      <c:pt idx="5">
                        <c:v>DPT</c:v>
                      </c:pt>
                    </c:strCache>
                  </c:strRef>
                </c:cat>
                <c:val>
                  <c:numRef>
                    <c:extLst xmlns:c16r2="http://schemas.microsoft.com/office/drawing/2015/06/chart" xmlns:c15="http://schemas.microsoft.com/office/drawing/2012/chart">
                      <c:ext xmlns:c15="http://schemas.microsoft.com/office/drawing/2012/chart" uri="{02D57815-91ED-43cb-92C2-25804820EDAC}">
                        <c15:formulaRef>
                          <c15:sqref>'12 a 23 meses'!$D$20:$I$20</c15:sqref>
                        </c15:formulaRef>
                      </c:ext>
                    </c:extLst>
                    <c:numCache>
                      <c:formatCode>General</c:formatCode>
                      <c:ptCount val="6"/>
                      <c:pt idx="0">
                        <c:v>3183</c:v>
                      </c:pt>
                    </c:numCache>
                  </c:numRef>
                </c:val>
                <c:extLst xmlns:c16r2="http://schemas.microsoft.com/office/drawing/2015/06/chart" xmlns:c15="http://schemas.microsoft.com/office/drawing/2012/chart">
                  <c:ext xmlns:c16="http://schemas.microsoft.com/office/drawing/2014/chart" uri="{C3380CC4-5D6E-409C-BE32-E72D297353CC}">
                    <c16:uniqueId val="{00000003-6478-4A3E-9371-41F05547CBFA}"/>
                  </c:ext>
                </c:extLst>
              </c15:ser>
            </c15:filteredBarSeries>
          </c:ext>
        </c:extLst>
      </c:barChart>
      <c:catAx>
        <c:axId val="2033505184"/>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2033500288"/>
        <c:crosses val="autoZero"/>
        <c:auto val="1"/>
        <c:lblAlgn val="ctr"/>
        <c:lblOffset val="100"/>
        <c:noMultiLvlLbl val="0"/>
      </c:catAx>
      <c:valAx>
        <c:axId val="20335002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2033505184"/>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es-EC"/>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legend>
    <c:plotVisOnly val="1"/>
    <c:dispBlanksAs val="gap"/>
    <c:showDLblsOverMax val="0"/>
  </c:chart>
  <c:spPr>
    <a:noFill/>
    <a:ln>
      <a:noFill/>
    </a:ln>
    <a:effectLst/>
  </c:spPr>
  <c:txPr>
    <a:bodyPr/>
    <a:lstStyle/>
    <a:p>
      <a:pPr>
        <a:defRPr/>
      </a:pPr>
      <a:endParaRPr lang="es-EC"/>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cat>
            <c:strRef>
              <c:f>'EJECU GRUPO 53000'!$K$46:$K$50</c:f>
              <c:strCache>
                <c:ptCount val="5"/>
                <c:pt idx="0">
                  <c:v>CÓDIGO DE TRABAJO</c:v>
                </c:pt>
                <c:pt idx="1">
                  <c:v>NOMBRAMIENTOS</c:v>
                </c:pt>
                <c:pt idx="2">
                  <c:v>CONTRATOS OCASIONALES</c:v>
                </c:pt>
                <c:pt idx="3">
                  <c:v>CONTRATO SERVICIO RURAL SALUD</c:v>
                </c:pt>
                <c:pt idx="4">
                  <c:v>DEVEGANTES DE BECAS</c:v>
                </c:pt>
              </c:strCache>
            </c:strRef>
          </c:cat>
          <c:val>
            <c:numRef>
              <c:f>'EJECU GRUPO 53000'!$L$46:$L$50</c:f>
              <c:numCache>
                <c:formatCode>General</c:formatCode>
                <c:ptCount val="5"/>
                <c:pt idx="0">
                  <c:v>106</c:v>
                </c:pt>
                <c:pt idx="1">
                  <c:v>126</c:v>
                </c:pt>
                <c:pt idx="2">
                  <c:v>160</c:v>
                </c:pt>
                <c:pt idx="3">
                  <c:v>70</c:v>
                </c:pt>
                <c:pt idx="4">
                  <c:v>1</c:v>
                </c:pt>
              </c:numCache>
            </c:numRef>
          </c:val>
          <c:extLst xmlns:c16r2="http://schemas.microsoft.com/office/drawing/2015/06/chart">
            <c:ext xmlns:c16="http://schemas.microsoft.com/office/drawing/2014/chart" uri="{C3380CC4-5D6E-409C-BE32-E72D297353CC}">
              <c16:uniqueId val="{00000000-B71D-4889-AFBF-7E1D4CA8A496}"/>
            </c:ext>
          </c:extLst>
        </c:ser>
        <c:dLbls>
          <c:showLegendKey val="0"/>
          <c:showVal val="0"/>
          <c:showCatName val="0"/>
          <c:showSerName val="0"/>
          <c:showPercent val="0"/>
          <c:showBubbleSize val="0"/>
        </c:dLbls>
        <c:gapWidth val="150"/>
        <c:shape val="box"/>
        <c:axId val="1934111712"/>
        <c:axId val="1934107360"/>
        <c:axId val="0"/>
      </c:bar3DChart>
      <c:catAx>
        <c:axId val="1934111712"/>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34107360"/>
        <c:crosses val="autoZero"/>
        <c:auto val="1"/>
        <c:lblAlgn val="ctr"/>
        <c:lblOffset val="100"/>
        <c:noMultiLvlLbl val="0"/>
      </c:catAx>
      <c:valAx>
        <c:axId val="1934107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3411171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es-EC"/>
          </a:p>
        </c:txPr>
      </c:dTable>
      <c:spPr>
        <a:noFill/>
        <a:ln>
          <a:noFill/>
        </a:ln>
        <a:effectLst/>
      </c:spPr>
    </c:plotArea>
    <c:plotVisOnly val="1"/>
    <c:dispBlanksAs val="gap"/>
    <c:showDLblsOverMax val="0"/>
  </c:chart>
  <c:spPr>
    <a:noFill/>
    <a:ln>
      <a:noFill/>
    </a:ln>
    <a:effectLst/>
  </c:spPr>
  <c:txPr>
    <a:bodyPr/>
    <a:lstStyle/>
    <a:p>
      <a:pPr>
        <a:defRPr/>
      </a:pPr>
      <a:endParaRPr lang="es-EC"/>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en-US" dirty="0" smtClean="0"/>
              <a:t>SERVICIO DE INTERNET </a:t>
            </a:r>
            <a:r>
              <a:rPr lang="en-US" dirty="0"/>
              <a:t>DISTRITO 08D04</a:t>
            </a:r>
          </a:p>
        </c:rich>
      </c:tx>
      <c:layout/>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es-EC"/>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Hoja1!$B$1</c:f>
              <c:strCache>
                <c:ptCount val="1"/>
                <c:pt idx="0">
                  <c:v>INTERNET DISTRITO 08D04</c:v>
                </c:pt>
              </c:strCache>
            </c:strRef>
          </c:tx>
          <c:dPt>
            <c:idx val="0"/>
            <c:bubble3D val="0"/>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6AFE-4F3E-9455-204605C347A8}"/>
              </c:ext>
            </c:extLst>
          </c:dPt>
          <c:dPt>
            <c:idx val="1"/>
            <c:bubble3D val="0"/>
            <c:spPr>
              <a:gradFill rotWithShape="1">
                <a:gsLst>
                  <a:gs pos="0">
                    <a:schemeClr val="accent3">
                      <a:tint val="100000"/>
                      <a:shade val="100000"/>
                      <a:satMod val="130000"/>
                    </a:schemeClr>
                  </a:gs>
                  <a:gs pos="100000">
                    <a:schemeClr val="accent3">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6AFE-4F3E-9455-204605C347A8}"/>
              </c:ext>
            </c:extLst>
          </c:dPt>
          <c:dPt>
            <c:idx val="2"/>
            <c:bubble3D val="0"/>
            <c:spPr>
              <a:gradFill rotWithShape="1">
                <a:gsLst>
                  <a:gs pos="0">
                    <a:schemeClr val="accent5">
                      <a:tint val="100000"/>
                      <a:shade val="100000"/>
                      <a:satMod val="130000"/>
                    </a:schemeClr>
                  </a:gs>
                  <a:gs pos="100000">
                    <a:schemeClr val="accent5">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6AFE-4F3E-9455-204605C347A8}"/>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Hoja1!$A$2:$A$4</c:f>
              <c:strCache>
                <c:ptCount val="3"/>
                <c:pt idx="0">
                  <c:v>CNT</c:v>
                </c:pt>
                <c:pt idx="1">
                  <c:v>ALFANET</c:v>
                </c:pt>
                <c:pt idx="2">
                  <c:v>ZONA INFORMATICA</c:v>
                </c:pt>
              </c:strCache>
            </c:strRef>
          </c:cat>
          <c:val>
            <c:numRef>
              <c:f>Hoja1!$B$2:$B$4</c:f>
              <c:numCache>
                <c:formatCode>0%</c:formatCode>
                <c:ptCount val="3"/>
                <c:pt idx="0">
                  <c:v>0.67</c:v>
                </c:pt>
                <c:pt idx="1">
                  <c:v>0.25</c:v>
                </c:pt>
                <c:pt idx="2">
                  <c:v>0.08</c:v>
                </c:pt>
              </c:numCache>
            </c:numRef>
          </c:val>
          <c:extLst xmlns:c16r2="http://schemas.microsoft.com/office/drawing/2015/06/chart">
            <c:ext xmlns:c16="http://schemas.microsoft.com/office/drawing/2014/chart" uri="{C3380CC4-5D6E-409C-BE32-E72D297353CC}">
              <c16:uniqueId val="{00000000-2C40-4B63-95A2-C3987E9E5B7E}"/>
            </c:ext>
          </c:extLst>
        </c:ser>
        <c:dLbls>
          <c:showLegendKey val="0"/>
          <c:showVal val="0"/>
          <c:showCatName val="0"/>
          <c:showSerName val="0"/>
          <c:showPercent val="1"/>
          <c:showBubbleSize val="0"/>
          <c:showLeaderLines val="1"/>
        </c:dLbls>
      </c:pie3DChart>
      <c:spPr>
        <a:noFill/>
        <a:ln>
          <a:noFill/>
        </a:ln>
        <a:effectLst/>
      </c:spPr>
    </c:plotArea>
    <c:legend>
      <c:legendPos val="b"/>
      <c:layout>
        <c:manualLayout>
          <c:xMode val="edge"/>
          <c:yMode val="edge"/>
          <c:x val="0.23279637187029287"/>
          <c:y val="0.86901307016209817"/>
          <c:w val="0.53824725969438714"/>
          <c:h val="5.117586211663978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legend>
    <c:plotVisOnly val="1"/>
    <c:dispBlanksAs val="gap"/>
    <c:showDLblsOverMax val="0"/>
  </c:chart>
  <c:spPr>
    <a:noFill/>
    <a:ln>
      <a:noFill/>
    </a:ln>
    <a:effectLst/>
  </c:spPr>
  <c:txPr>
    <a:bodyPr/>
    <a:lstStyle/>
    <a:p>
      <a:pPr>
        <a:defRPr/>
      </a:pPr>
      <a:endParaRPr lang="es-EC"/>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cap="none" spc="50" normalizeH="0" baseline="0">
                <a:solidFill>
                  <a:schemeClr val="tx1">
                    <a:lumMod val="65000"/>
                    <a:lumOff val="35000"/>
                  </a:schemeClr>
                </a:solidFill>
                <a:latin typeface="+mj-lt"/>
                <a:ea typeface="+mj-ea"/>
                <a:cs typeface="+mj-cs"/>
              </a:defRPr>
            </a:pPr>
            <a:r>
              <a:rPr lang="en-US" dirty="0" smtClean="0"/>
              <a:t>EQUIPOS</a:t>
            </a:r>
            <a:r>
              <a:rPr lang="en-US" baseline="0" dirty="0" smtClean="0"/>
              <a:t> TECNOLÓGICOS PC</a:t>
            </a:r>
            <a:endParaRPr lang="en-US" dirty="0"/>
          </a:p>
        </c:rich>
      </c:tx>
      <c:layout/>
      <c:overlay val="0"/>
      <c:spPr>
        <a:noFill/>
        <a:ln>
          <a:noFill/>
        </a:ln>
        <a:effectLst/>
      </c:spPr>
      <c:txPr>
        <a:bodyPr rot="0" spcFirstLastPara="1" vertOverflow="ellipsis" vert="horz" wrap="square" anchor="ctr" anchorCtr="1"/>
        <a:lstStyle/>
        <a:p>
          <a:pPr>
            <a:defRPr sz="2128" b="0" i="0" u="none" strike="noStrike" kern="1200" cap="none" spc="50" normalizeH="0" baseline="0">
              <a:solidFill>
                <a:schemeClr val="tx1">
                  <a:lumMod val="65000"/>
                  <a:lumOff val="35000"/>
                </a:schemeClr>
              </a:solidFill>
              <a:latin typeface="+mj-lt"/>
              <a:ea typeface="+mj-ea"/>
              <a:cs typeface="+mj-cs"/>
            </a:defRPr>
          </a:pPr>
          <a:endParaRPr lang="es-EC"/>
        </a:p>
      </c:txPr>
    </c:title>
    <c:autoTitleDeleted val="0"/>
    <c:plotArea>
      <c:layout/>
      <c:barChart>
        <c:barDir val="col"/>
        <c:grouping val="clustered"/>
        <c:varyColors val="0"/>
        <c:ser>
          <c:idx val="0"/>
          <c:order val="0"/>
          <c:tx>
            <c:strRef>
              <c:f>Hoja1!$B$1</c:f>
              <c:strCache>
                <c:ptCount val="1"/>
                <c:pt idx="0">
                  <c:v>PC</c:v>
                </c:pt>
              </c:strCache>
            </c:strRef>
          </c:tx>
          <c:spPr>
            <a:solidFill>
              <a:schemeClr val="accent1">
                <a:alpha val="70000"/>
              </a:schemeClr>
            </a:solidFill>
            <a:ln>
              <a:noFill/>
            </a:ln>
            <a:effectLst/>
          </c:spPr>
          <c:invertIfNegative val="0"/>
          <c:cat>
            <c:strRef>
              <c:f>Hoja1!$A$2:$A$10</c:f>
              <c:strCache>
                <c:ptCount val="9"/>
                <c:pt idx="0">
                  <c:v>C.S. BOCANA DEL BUA</c:v>
                </c:pt>
                <c:pt idx="1">
                  <c:v>C.S. NUEVO QUININDE</c:v>
                </c:pt>
                <c:pt idx="2">
                  <c:v>C.S. CHUCAPLE</c:v>
                </c:pt>
                <c:pt idx="3">
                  <c:v>C.S. CHURA</c:v>
                </c:pt>
                <c:pt idx="4">
                  <c:v>C.S. CUBE</c:v>
                </c:pt>
                <c:pt idx="5">
                  <c:v>C.S. CUPA</c:v>
                </c:pt>
                <c:pt idx="6">
                  <c:v>C.S. LA "T"</c:v>
                </c:pt>
                <c:pt idx="7">
                  <c:v>C.S. UNION DE QUININDE</c:v>
                </c:pt>
                <c:pt idx="8">
                  <c:v>TOTAL</c:v>
                </c:pt>
              </c:strCache>
            </c:strRef>
          </c:cat>
          <c:val>
            <c:numRef>
              <c:f>Hoja1!$B$2:$B$10</c:f>
              <c:numCache>
                <c:formatCode>General</c:formatCode>
                <c:ptCount val="9"/>
                <c:pt idx="0">
                  <c:v>1</c:v>
                </c:pt>
                <c:pt idx="1">
                  <c:v>6</c:v>
                </c:pt>
                <c:pt idx="2">
                  <c:v>2</c:v>
                </c:pt>
                <c:pt idx="3">
                  <c:v>1</c:v>
                </c:pt>
                <c:pt idx="4">
                  <c:v>1</c:v>
                </c:pt>
                <c:pt idx="5">
                  <c:v>1</c:v>
                </c:pt>
                <c:pt idx="6">
                  <c:v>2</c:v>
                </c:pt>
                <c:pt idx="7">
                  <c:v>3</c:v>
                </c:pt>
                <c:pt idx="8">
                  <c:v>17</c:v>
                </c:pt>
              </c:numCache>
            </c:numRef>
          </c:val>
          <c:extLst xmlns:c16r2="http://schemas.microsoft.com/office/drawing/2015/06/chart">
            <c:ext xmlns:c16="http://schemas.microsoft.com/office/drawing/2014/chart" uri="{C3380CC4-5D6E-409C-BE32-E72D297353CC}">
              <c16:uniqueId val="{00000000-D077-420C-B491-88876B62A653}"/>
            </c:ext>
          </c:extLst>
        </c:ser>
        <c:dLbls>
          <c:showLegendKey val="0"/>
          <c:showVal val="0"/>
          <c:showCatName val="0"/>
          <c:showSerName val="0"/>
          <c:showPercent val="0"/>
          <c:showBubbleSize val="0"/>
        </c:dLbls>
        <c:gapWidth val="80"/>
        <c:overlap val="25"/>
        <c:axId val="1934112800"/>
        <c:axId val="1934114432"/>
      </c:barChart>
      <c:catAx>
        <c:axId val="1934112800"/>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lumMod val="65000"/>
                    <a:lumOff val="35000"/>
                  </a:schemeClr>
                </a:solidFill>
                <a:latin typeface="+mn-lt"/>
                <a:ea typeface="+mn-ea"/>
                <a:cs typeface="+mn-cs"/>
              </a:defRPr>
            </a:pPr>
            <a:endParaRPr lang="es-EC"/>
          </a:p>
        </c:txPr>
        <c:crossAx val="1934114432"/>
        <c:crosses val="autoZero"/>
        <c:auto val="1"/>
        <c:lblAlgn val="ctr"/>
        <c:lblOffset val="100"/>
        <c:noMultiLvlLbl val="0"/>
      </c:catAx>
      <c:valAx>
        <c:axId val="1934114432"/>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lumMod val="65000"/>
                    <a:lumOff val="35000"/>
                  </a:schemeClr>
                </a:solidFill>
                <a:latin typeface="+mn-lt"/>
                <a:ea typeface="+mn-ea"/>
                <a:cs typeface="+mn-cs"/>
              </a:defRPr>
            </a:pPr>
            <a:endParaRPr lang="es-EC"/>
          </a:p>
        </c:txPr>
        <c:crossAx val="1934112800"/>
        <c:crosses val="autoZero"/>
        <c:crossBetween val="between"/>
      </c:valAx>
      <c:dTable>
        <c:showHorzBorder val="1"/>
        <c:showVertBorder val="1"/>
        <c:showOutline val="1"/>
        <c:showKeys val="1"/>
        <c:spPr>
          <a:noFill/>
          <a:ln w="9525">
            <a:solidFill>
              <a:schemeClr val="tx1">
                <a:lumMod val="15000"/>
                <a:lumOff val="85000"/>
              </a:schemeClr>
            </a:solid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es-EC"/>
          </a:p>
        </c:txPr>
      </c:dTable>
      <c:spPr>
        <a:noFill/>
        <a:ln>
          <a:noFill/>
        </a:ln>
        <a:effectLst/>
      </c:spPr>
    </c:plotArea>
    <c:plotVisOnly val="1"/>
    <c:dispBlanksAs val="gap"/>
    <c:showDLblsOverMax val="0"/>
  </c:chart>
  <c:spPr>
    <a:noFill/>
    <a:ln>
      <a:noFill/>
    </a:ln>
    <a:effectLst/>
  </c:spPr>
  <c:txPr>
    <a:bodyPr/>
    <a:lstStyle/>
    <a:p>
      <a:pPr>
        <a:defRPr/>
      </a:pPr>
      <a:endParaRPr lang="es-EC"/>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endParaRPr lang="es-EC"/>
        </a:p>
      </c:txPr>
    </c:title>
    <c:autoTitleDeleted val="0"/>
    <c:plotArea>
      <c:layout/>
      <c:pieChart>
        <c:varyColors val="1"/>
        <c:ser>
          <c:idx val="0"/>
          <c:order val="0"/>
          <c:tx>
            <c:strRef>
              <c:f>Hoja1!$B$1</c:f>
              <c:strCache>
                <c:ptCount val="1"/>
                <c:pt idx="0">
                  <c:v>NÚMERO DE CALIFICACIONES</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3882-4272-ACD4-5D267345CB15}"/>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3882-4272-ACD4-5D267345CB15}"/>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3882-4272-ACD4-5D267345CB15}"/>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3882-4272-ACD4-5D267345CB15}"/>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3882-4272-ACD4-5D267345CB15}"/>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3882-4272-ACD4-5D267345CB1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Hoja1!$A$2:$A$7</c:f>
              <c:strCache>
                <c:ptCount val="6"/>
                <c:pt idx="0">
                  <c:v>FISICA</c:v>
                </c:pt>
                <c:pt idx="1">
                  <c:v>INTELECTUAL</c:v>
                </c:pt>
                <c:pt idx="2">
                  <c:v>VISUAL</c:v>
                </c:pt>
                <c:pt idx="3">
                  <c:v>AUDITIVA</c:v>
                </c:pt>
                <c:pt idx="4">
                  <c:v>PSICOSOCIAL</c:v>
                </c:pt>
                <c:pt idx="5">
                  <c:v>LENGUAJE</c:v>
                </c:pt>
              </c:strCache>
            </c:strRef>
          </c:cat>
          <c:val>
            <c:numRef>
              <c:f>Hoja1!$B$2:$B$7</c:f>
              <c:numCache>
                <c:formatCode>General</c:formatCode>
                <c:ptCount val="6"/>
                <c:pt idx="0">
                  <c:v>17</c:v>
                </c:pt>
                <c:pt idx="1">
                  <c:v>0</c:v>
                </c:pt>
                <c:pt idx="2">
                  <c:v>1</c:v>
                </c:pt>
                <c:pt idx="3">
                  <c:v>1</c:v>
                </c:pt>
                <c:pt idx="4">
                  <c:v>0</c:v>
                </c:pt>
              </c:numCache>
            </c:numRef>
          </c:val>
          <c:extLst xmlns:c16r2="http://schemas.microsoft.com/office/drawing/2015/06/chart">
            <c:ext xmlns:c16="http://schemas.microsoft.com/office/drawing/2014/chart" uri="{C3380CC4-5D6E-409C-BE32-E72D297353CC}">
              <c16:uniqueId val="{0000000C-3882-4272-ACD4-5D267345CB15}"/>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s-EC"/>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s-EC" sz="1800" b="1" dirty="0" smtClean="0"/>
              <a:t> PORCENTAJE</a:t>
            </a:r>
            <a:r>
              <a:rPr lang="es-EC" sz="1800" b="1" baseline="0" dirty="0" smtClean="0"/>
              <a:t> DE </a:t>
            </a:r>
            <a:r>
              <a:rPr lang="es-EC" sz="1800" b="1" dirty="0" smtClean="0"/>
              <a:t>ABASTECIMIENTO</a:t>
            </a:r>
            <a:r>
              <a:rPr lang="es-EC" sz="1800" b="1" baseline="0" dirty="0" smtClean="0"/>
              <a:t> DE MEDICAMENTOS Y DISPOSITIVOS MÉDICOS DE USO GENERAL DEL DISTRITO 08D04 QUININDÉ-SALUD AÑO 2022.</a:t>
            </a:r>
            <a:endParaRPr lang="es-EC" sz="1800" b="1" dirty="0"/>
          </a:p>
        </c:rich>
      </c:tx>
      <c:layout/>
      <c:overlay val="0"/>
      <c:spPr>
        <a:noFill/>
        <a:ln>
          <a:noFill/>
        </a:ln>
        <a:effectLst/>
      </c:spPr>
    </c:title>
    <c:autoTitleDeleted val="0"/>
    <c:view3D>
      <c:rotX val="15"/>
      <c:rotY val="20"/>
      <c:rAngAx val="0"/>
    </c:view3D>
    <c:floor>
      <c:thickness val="0"/>
    </c:floor>
    <c:sideWall>
      <c:thickness val="0"/>
      <c:spPr>
        <a:noFill/>
        <a:ln>
          <a:noFill/>
        </a:ln>
        <a:effectLst/>
      </c:spPr>
    </c:sideWall>
    <c:backWall>
      <c:thickness val="0"/>
      <c:spPr>
        <a:noFill/>
        <a:ln>
          <a:noFill/>
        </a:ln>
        <a:effectLst/>
      </c:spPr>
    </c:backWall>
    <c:plotArea>
      <c:layout/>
      <c:bar3DChart>
        <c:barDir val="col"/>
        <c:grouping val="standard"/>
        <c:varyColors val="0"/>
        <c:ser>
          <c:idx val="0"/>
          <c:order val="0"/>
          <c:tx>
            <c:strRef>
              <c:f>Hoja1!$B$1</c:f>
              <c:strCache>
                <c:ptCount val="1"/>
                <c:pt idx="0">
                  <c:v>% ABASTECIMIENTO DE MEDICAMENTOS </c:v>
                </c:pt>
              </c:strCache>
            </c:strRef>
          </c:tx>
          <c:spPr>
            <a:solidFill>
              <a:schemeClr val="accent1"/>
            </a:solidFill>
            <a:ln>
              <a:noFill/>
            </a:ln>
            <a:effectLst/>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Hoja1!$A$2:$A$13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Hoja1!$B$2:$B$13</c:f>
              <c:numCache>
                <c:formatCode>General</c:formatCode>
                <c:ptCount val="12"/>
                <c:pt idx="0">
                  <c:v>46</c:v>
                </c:pt>
                <c:pt idx="1">
                  <c:v>51</c:v>
                </c:pt>
                <c:pt idx="2">
                  <c:v>47</c:v>
                </c:pt>
                <c:pt idx="3">
                  <c:v>53</c:v>
                </c:pt>
                <c:pt idx="4">
                  <c:v>56</c:v>
                </c:pt>
                <c:pt idx="5">
                  <c:v>50</c:v>
                </c:pt>
                <c:pt idx="6">
                  <c:v>40</c:v>
                </c:pt>
                <c:pt idx="7">
                  <c:v>32</c:v>
                </c:pt>
                <c:pt idx="8">
                  <c:v>28</c:v>
                </c:pt>
                <c:pt idx="9">
                  <c:v>34</c:v>
                </c:pt>
                <c:pt idx="10">
                  <c:v>33</c:v>
                </c:pt>
                <c:pt idx="11">
                  <c:v>47</c:v>
                </c:pt>
              </c:numCache>
            </c:numRef>
          </c:val>
          <c:extLst xmlns:c16r2="http://schemas.microsoft.com/office/drawing/2015/06/chart">
            <c:ext xmlns:c16="http://schemas.microsoft.com/office/drawing/2014/chart" uri="{C3380CC4-5D6E-409C-BE32-E72D297353CC}">
              <c16:uniqueId val="{00000000-C357-4822-8591-20DB348D73E9}"/>
            </c:ext>
          </c:extLst>
        </c:ser>
        <c:ser>
          <c:idx val="1"/>
          <c:order val="1"/>
          <c:tx>
            <c:strRef>
              <c:f>Hoja1!$C$1</c:f>
              <c:strCache>
                <c:ptCount val="1"/>
                <c:pt idx="0">
                  <c:v>% ABASTECIMIENTO DE DISPOSITIVOS MÉDICOS</c:v>
                </c:pt>
              </c:strCache>
            </c:strRef>
          </c:tx>
          <c:spPr>
            <a:solidFill>
              <a:schemeClr val="accent2"/>
            </a:solidFill>
            <a:ln>
              <a:noFill/>
            </a:ln>
            <a:effectLst/>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Hoja1!$A$2:$A$13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Hoja1!$C$2:$C$13</c:f>
              <c:numCache>
                <c:formatCode>General</c:formatCode>
                <c:ptCount val="12"/>
                <c:pt idx="0">
                  <c:v>81</c:v>
                </c:pt>
                <c:pt idx="1">
                  <c:v>80</c:v>
                </c:pt>
                <c:pt idx="2">
                  <c:v>79</c:v>
                </c:pt>
                <c:pt idx="3">
                  <c:v>80</c:v>
                </c:pt>
                <c:pt idx="4">
                  <c:v>91</c:v>
                </c:pt>
                <c:pt idx="5">
                  <c:v>87</c:v>
                </c:pt>
                <c:pt idx="6">
                  <c:v>79</c:v>
                </c:pt>
                <c:pt idx="7">
                  <c:v>39</c:v>
                </c:pt>
                <c:pt idx="8">
                  <c:v>69</c:v>
                </c:pt>
                <c:pt idx="9">
                  <c:v>65</c:v>
                </c:pt>
                <c:pt idx="10">
                  <c:v>60</c:v>
                </c:pt>
                <c:pt idx="11">
                  <c:v>50</c:v>
                </c:pt>
              </c:numCache>
            </c:numRef>
          </c:val>
          <c:extLst xmlns:c16r2="http://schemas.microsoft.com/office/drawing/2015/06/chart">
            <c:ext xmlns:c16="http://schemas.microsoft.com/office/drawing/2014/chart" uri="{C3380CC4-5D6E-409C-BE32-E72D297353CC}">
              <c16:uniqueId val="{00000001-C357-4822-8591-20DB348D73E9}"/>
            </c:ext>
          </c:extLst>
        </c:ser>
        <c:ser>
          <c:idx val="2"/>
          <c:order val="2"/>
          <c:tx>
            <c:strRef>
              <c:f>Hoja1!$D$1</c:f>
              <c:strCache>
                <c:ptCount val="1"/>
                <c:pt idx="0">
                  <c:v>Serie 3</c:v>
                </c:pt>
              </c:strCache>
            </c:strRef>
          </c:tx>
          <c:spPr>
            <a:solidFill>
              <a:schemeClr val="accent3"/>
            </a:solidFill>
            <a:ln>
              <a:noFill/>
            </a:ln>
            <a:effectLst/>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Hoja1!$A$2:$A$13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Hoja1!$D$2:$D$13</c:f>
            </c:numRef>
          </c:val>
          <c:shape val="box"/>
          <c:extLst xmlns:c16r2="http://schemas.microsoft.com/office/drawing/2015/06/chart">
            <c:ext xmlns:c16="http://schemas.microsoft.com/office/drawing/2014/chart" uri="{C3380CC4-5D6E-409C-BE32-E72D297353CC}">
              <c16:uniqueId val="{00000002-C357-4822-8591-20DB348D73E9}"/>
            </c:ext>
          </c:extLst>
        </c:ser>
        <c:dLbls>
          <c:showLegendKey val="0"/>
          <c:showVal val="1"/>
          <c:showCatName val="0"/>
          <c:showSerName val="0"/>
          <c:showPercent val="0"/>
          <c:showBubbleSize val="0"/>
        </c:dLbls>
        <c:gapWidth val="150"/>
        <c:shape val="cylinder"/>
        <c:axId val="1995265984"/>
        <c:axId val="1995253472"/>
        <c:axId val="1929956592"/>
      </c:bar3DChart>
      <c:catAx>
        <c:axId val="1995265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53472"/>
        <c:crosses val="autoZero"/>
        <c:auto val="1"/>
        <c:lblAlgn val="ctr"/>
        <c:lblOffset val="100"/>
        <c:noMultiLvlLbl val="0"/>
      </c:catAx>
      <c:valAx>
        <c:axId val="1995253472"/>
        <c:scaling>
          <c:orientation val="minMax"/>
        </c:scaling>
        <c:delete val="1"/>
        <c:axPos val="l"/>
        <c:numFmt formatCode="General" sourceLinked="1"/>
        <c:majorTickMark val="none"/>
        <c:minorTickMark val="none"/>
        <c:tickLblPos val="nextTo"/>
        <c:crossAx val="1995265984"/>
        <c:crosses val="autoZero"/>
        <c:crossBetween val="between"/>
      </c:valAx>
      <c:serAx>
        <c:axId val="1929956592"/>
        <c:scaling>
          <c:orientation val="minMax"/>
        </c:scaling>
        <c:delete val="1"/>
        <c:axPos val="b"/>
        <c:majorTickMark val="out"/>
        <c:minorTickMark val="none"/>
        <c:tickLblPos val="nextTo"/>
        <c:crossAx val="1995253472"/>
        <c:crosses val="autoZero"/>
      </c:serAx>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legend>
    <c:plotVisOnly val="1"/>
    <c:dispBlanksAs val="gap"/>
    <c:showDLblsOverMax val="0"/>
  </c:chart>
  <c:spPr>
    <a:noFill/>
    <a:ln>
      <a:noFill/>
    </a:ln>
    <a:effectLst/>
  </c:spPr>
  <c:txPr>
    <a:bodyPr/>
    <a:lstStyle/>
    <a:p>
      <a:pPr>
        <a:defRPr/>
      </a:pPr>
      <a:endParaRPr lang="es-EC"/>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s-EC" sz="1400"/>
              <a:t>INCIDENCIA POR GRUPO DE EDAD</a:t>
            </a:r>
            <a:endParaRPr lang="es-ES" sz="1400"/>
          </a:p>
        </c:rich>
      </c:tx>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EC"/>
        </a:p>
      </c:txPr>
    </c:title>
    <c:autoTitleDeleted val="0"/>
    <c:plotArea>
      <c:layout/>
      <c:barChart>
        <c:barDir val="col"/>
        <c:grouping val="clustered"/>
        <c:varyColors val="0"/>
        <c:ser>
          <c:idx val="0"/>
          <c:order val="0"/>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Hoja1!$B$2:$B$8</c:f>
              <c:strCache>
                <c:ptCount val="7"/>
                <c:pt idx="0">
                  <c:v>&lt;1 AÑO</c:v>
                </c:pt>
                <c:pt idx="1">
                  <c:v>1-14 A</c:v>
                </c:pt>
                <c:pt idx="2">
                  <c:v>15-19 A</c:v>
                </c:pt>
                <c:pt idx="3">
                  <c:v>20-24A</c:v>
                </c:pt>
                <c:pt idx="4">
                  <c:v>25-49A</c:v>
                </c:pt>
                <c:pt idx="5">
                  <c:v>50-65A</c:v>
                </c:pt>
                <c:pt idx="6">
                  <c:v>&gt;65A</c:v>
                </c:pt>
              </c:strCache>
            </c:strRef>
          </c:cat>
          <c:val>
            <c:numRef>
              <c:f>Hoja1!$C$2:$C$8</c:f>
              <c:numCache>
                <c:formatCode>General</c:formatCode>
                <c:ptCount val="7"/>
                <c:pt idx="0">
                  <c:v>0</c:v>
                </c:pt>
                <c:pt idx="1">
                  <c:v>0</c:v>
                </c:pt>
                <c:pt idx="2">
                  <c:v>4</c:v>
                </c:pt>
                <c:pt idx="3">
                  <c:v>16</c:v>
                </c:pt>
                <c:pt idx="4">
                  <c:v>92</c:v>
                </c:pt>
                <c:pt idx="5">
                  <c:v>17</c:v>
                </c:pt>
                <c:pt idx="6">
                  <c:v>5</c:v>
                </c:pt>
              </c:numCache>
            </c:numRef>
          </c:val>
          <c:extLst xmlns:c16r2="http://schemas.microsoft.com/office/drawing/2015/06/chart">
            <c:ext xmlns:c16="http://schemas.microsoft.com/office/drawing/2014/chart" uri="{C3380CC4-5D6E-409C-BE32-E72D297353CC}">
              <c16:uniqueId val="{00000000-3E9D-4882-ACB0-FCC5E4130C2A}"/>
            </c:ext>
          </c:extLst>
        </c:ser>
        <c:dLbls>
          <c:showLegendKey val="0"/>
          <c:showVal val="1"/>
          <c:showCatName val="0"/>
          <c:showSerName val="0"/>
          <c:showPercent val="0"/>
          <c:showBubbleSize val="0"/>
        </c:dLbls>
        <c:gapWidth val="100"/>
        <c:overlap val="-24"/>
        <c:axId val="1995255104"/>
        <c:axId val="1995264352"/>
      </c:barChart>
      <c:catAx>
        <c:axId val="1995255104"/>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64352"/>
        <c:crosses val="autoZero"/>
        <c:auto val="1"/>
        <c:lblAlgn val="ctr"/>
        <c:lblOffset val="100"/>
        <c:noMultiLvlLbl val="0"/>
      </c:catAx>
      <c:valAx>
        <c:axId val="1995264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55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C"/>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s-EC" sz="1400"/>
              <a:t>INCIDENCIA SEGUN EL SEXO</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EC"/>
        </a:p>
      </c:txPr>
    </c:title>
    <c:autoTitleDeleted val="0"/>
    <c:plotArea>
      <c:layout>
        <c:manualLayout>
          <c:layoutTarget val="inner"/>
          <c:xMode val="edge"/>
          <c:yMode val="edge"/>
          <c:x val="7.9378629947796986E-2"/>
          <c:y val="0.15169080368820545"/>
          <c:w val="0.89976279991722263"/>
          <c:h val="0.76876110555876709"/>
        </c:manualLayout>
      </c:layout>
      <c:barChart>
        <c:barDir val="col"/>
        <c:grouping val="clustered"/>
        <c:varyColors val="0"/>
        <c:ser>
          <c:idx val="0"/>
          <c:order val="0"/>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Hoja1!$A$15:$A$16</c:f>
              <c:strCache>
                <c:ptCount val="2"/>
                <c:pt idx="0">
                  <c:v>FEMENINO</c:v>
                </c:pt>
                <c:pt idx="1">
                  <c:v>MASCULINO</c:v>
                </c:pt>
              </c:strCache>
            </c:strRef>
          </c:cat>
          <c:val>
            <c:numRef>
              <c:f>Hoja1!$B$15:$B$16</c:f>
              <c:numCache>
                <c:formatCode>0%</c:formatCode>
                <c:ptCount val="2"/>
                <c:pt idx="0">
                  <c:v>0.46</c:v>
                </c:pt>
                <c:pt idx="1">
                  <c:v>0.54</c:v>
                </c:pt>
              </c:numCache>
            </c:numRef>
          </c:val>
          <c:extLst xmlns:c16r2="http://schemas.microsoft.com/office/drawing/2015/06/chart">
            <c:ext xmlns:c16="http://schemas.microsoft.com/office/drawing/2014/chart" uri="{C3380CC4-5D6E-409C-BE32-E72D297353CC}">
              <c16:uniqueId val="{00000000-CDD5-455D-A1B0-ABA9C244462B}"/>
            </c:ext>
          </c:extLst>
        </c:ser>
        <c:dLbls>
          <c:dLblPos val="outEnd"/>
          <c:showLegendKey val="0"/>
          <c:showVal val="1"/>
          <c:showCatName val="0"/>
          <c:showSerName val="0"/>
          <c:showPercent val="0"/>
          <c:showBubbleSize val="0"/>
        </c:dLbls>
        <c:gapWidth val="100"/>
        <c:overlap val="-24"/>
        <c:axId val="1995265440"/>
        <c:axId val="1995261088"/>
      </c:barChart>
      <c:catAx>
        <c:axId val="199526544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61088"/>
        <c:crosses val="autoZero"/>
        <c:auto val="1"/>
        <c:lblAlgn val="ctr"/>
        <c:lblOffset val="100"/>
        <c:noMultiLvlLbl val="0"/>
      </c:catAx>
      <c:valAx>
        <c:axId val="19952610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65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C"/>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cap="all" spc="50" baseline="0">
                <a:solidFill>
                  <a:schemeClr val="tx1">
                    <a:lumMod val="65000"/>
                    <a:lumOff val="35000"/>
                  </a:schemeClr>
                </a:solidFill>
                <a:latin typeface="+mn-lt"/>
                <a:ea typeface="+mn-ea"/>
                <a:cs typeface="+mn-cs"/>
              </a:defRPr>
            </a:pPr>
            <a:r>
              <a:rPr lang="es-EC" sz="1400"/>
              <a:t>DESCRIPCION DEL % DE PACIENTES CON DIAGNÓSTICO DE VIH, QUE SE ENCUENTRAN CON TARV Y CV INDETECTABLE</a:t>
            </a:r>
          </a:p>
        </c:rich>
      </c:tx>
      <c:overlay val="0"/>
      <c:spPr>
        <a:noFill/>
        <a:ln>
          <a:noFill/>
        </a:ln>
        <a:effectLst/>
      </c:spPr>
      <c:txPr>
        <a:bodyPr rot="0" spcFirstLastPara="1" vertOverflow="ellipsis" vert="horz" wrap="square" anchor="ctr" anchorCtr="1"/>
        <a:lstStyle/>
        <a:p>
          <a:pPr>
            <a:defRPr sz="1400" b="1" i="0" u="none" strike="noStrike" kern="1200" cap="all" spc="50" baseline="0">
              <a:solidFill>
                <a:schemeClr val="tx1">
                  <a:lumMod val="65000"/>
                  <a:lumOff val="35000"/>
                </a:schemeClr>
              </a:solidFill>
              <a:latin typeface="+mn-lt"/>
              <a:ea typeface="+mn-ea"/>
              <a:cs typeface="+mn-cs"/>
            </a:defRPr>
          </a:pPr>
          <a:endParaRPr lang="es-EC"/>
        </a:p>
      </c:txPr>
    </c:title>
    <c:autoTitleDeleted val="0"/>
    <c:plotArea>
      <c:layout/>
      <c:barChart>
        <c:barDir val="bar"/>
        <c:grouping val="clustered"/>
        <c:varyColors val="0"/>
        <c:ser>
          <c:idx val="0"/>
          <c:order val="0"/>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Hoja1!$A$20:$A$22</c:f>
              <c:strCache>
                <c:ptCount val="3"/>
                <c:pt idx="0">
                  <c:v>CV INDETECTABLE</c:v>
                </c:pt>
                <c:pt idx="1">
                  <c:v>CV &gt;50</c:v>
                </c:pt>
                <c:pt idx="2">
                  <c:v>FASE SIDA</c:v>
                </c:pt>
              </c:strCache>
            </c:strRef>
          </c:cat>
          <c:val>
            <c:numRef>
              <c:f>Hoja1!$B$20:$B$22</c:f>
              <c:numCache>
                <c:formatCode>General</c:formatCode>
                <c:ptCount val="3"/>
                <c:pt idx="0">
                  <c:v>94</c:v>
                </c:pt>
                <c:pt idx="1">
                  <c:v>35</c:v>
                </c:pt>
                <c:pt idx="2">
                  <c:v>4</c:v>
                </c:pt>
              </c:numCache>
            </c:numRef>
          </c:val>
          <c:extLst xmlns:c16r2="http://schemas.microsoft.com/office/drawing/2015/06/chart">
            <c:ext xmlns:c16="http://schemas.microsoft.com/office/drawing/2014/chart" uri="{C3380CC4-5D6E-409C-BE32-E72D297353CC}">
              <c16:uniqueId val="{00000000-C946-47A8-9011-6BB82F63EA87}"/>
            </c:ext>
          </c:extLst>
        </c:ser>
        <c:dLbls>
          <c:showLegendKey val="0"/>
          <c:showVal val="1"/>
          <c:showCatName val="0"/>
          <c:showSerName val="0"/>
          <c:showPercent val="0"/>
          <c:showBubbleSize val="0"/>
        </c:dLbls>
        <c:gapWidth val="326"/>
        <c:overlap val="-58"/>
        <c:axId val="1995258912"/>
        <c:axId val="1995255648"/>
      </c:barChart>
      <c:catAx>
        <c:axId val="1995258912"/>
        <c:scaling>
          <c:orientation val="minMax"/>
        </c:scaling>
        <c:delete val="0"/>
        <c:axPos val="l"/>
        <c:numFmt formatCode="General" sourceLinked="1"/>
        <c:majorTickMark val="none"/>
        <c:minorTickMark val="none"/>
        <c:tickLblPos val="nextTo"/>
        <c:spPr>
          <a:noFill/>
          <a:ln w="19050" cap="flat" cmpd="sng" algn="ctr">
            <a:solidFill>
              <a:schemeClr val="tx1">
                <a:lumMod val="15000"/>
                <a:lumOff val="85000"/>
              </a:schemeClr>
            </a:solidFill>
            <a:round/>
            <a:headEnd type="none" w="sm" len="sm"/>
            <a:tailEnd type="none" w="sm" len="sm"/>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55648"/>
        <c:crosses val="autoZero"/>
        <c:auto val="1"/>
        <c:lblAlgn val="ctr"/>
        <c:lblOffset val="100"/>
        <c:noMultiLvlLbl val="0"/>
      </c:catAx>
      <c:valAx>
        <c:axId val="1995255648"/>
        <c:scaling>
          <c:orientation val="minMax"/>
        </c:scaling>
        <c:delete val="0"/>
        <c:axPos val="b"/>
        <c:majorGridlines>
          <c:spPr>
            <a:ln w="9525" cap="flat" cmpd="sng" algn="ctr">
              <a:gradFill>
                <a:gsLst>
                  <a:gs pos="99000">
                    <a:schemeClr val="tx1">
                      <a:lumMod val="25000"/>
                      <a:lumOff val="75000"/>
                    </a:schemeClr>
                  </a:gs>
                  <a:gs pos="0">
                    <a:schemeClr val="tx1">
                      <a:lumMod val="15000"/>
                      <a:lumOff val="8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C"/>
          </a:p>
        </c:txPr>
        <c:crossAx val="1995258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C"/>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5">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7.xml><?xml version="1.0" encoding="utf-8"?>
<cs:chartStyle xmlns:cs="http://schemas.microsoft.com/office/drawing/2012/chartStyle" xmlns:a="http://schemas.openxmlformats.org/drawingml/2006/main" id="22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9050" cap="flat" cmpd="sng" algn="ctr">
        <a:solidFill>
          <a:schemeClr val="tx1">
            <a:lumMod val="15000"/>
            <a:lumOff val="8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99000">
              <a:schemeClr val="tx1">
                <a:lumMod val="25000"/>
                <a:lumOff val="75000"/>
              </a:schemeClr>
            </a:gs>
            <a:gs pos="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15000"/>
                <a:lumOff val="85000"/>
              </a:schemeClr>
            </a:gs>
            <a:gs pos="0">
              <a:schemeClr val="tx1">
                <a:lumMod val="5000"/>
                <a:lumOff val="9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_rels/data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g"/><Relationship Id="rId4" Type="http://schemas.openxmlformats.org/officeDocument/2006/relationships/image" Target="../media/image30.jpeg"/></Relationships>
</file>

<file path=ppt/diagrams/_rels/data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diagrams/_rels/data1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diagrams/_rels/data1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image" Target="../media/image37.jpeg"/></Relationships>
</file>

<file path=ppt/diagrams/_rels/data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diagrams/_rels/data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diagrams/_rels/data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 Id="rId4" Type="http://schemas.openxmlformats.org/officeDocument/2006/relationships/image" Target="../media/image23.jpg"/></Relationships>
</file>

<file path=ppt/diagrams/_rels/drawing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diagrams/_rels/drawing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diagrams/_rels/drawing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 Id="rId4" Type="http://schemas.openxmlformats.org/officeDocument/2006/relationships/image" Target="../media/image23.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DD8464-B4BF-43F8-AE11-E4277A469E09}" type="doc">
      <dgm:prSet loTypeId="urn:microsoft.com/office/officeart/2005/8/layout/list1" loCatId="list" qsTypeId="urn:microsoft.com/office/officeart/2005/8/quickstyle/3d1" qsCatId="3D" csTypeId="urn:microsoft.com/office/officeart/2005/8/colors/accent1_2" csCatId="accent1" phldr="1"/>
      <dgm:spPr/>
      <dgm:t>
        <a:bodyPr/>
        <a:lstStyle/>
        <a:p>
          <a:endParaRPr lang="es-ES"/>
        </a:p>
      </dgm:t>
    </dgm:pt>
    <dgm:pt modelId="{D4AAFBCE-3512-41A6-BF8F-1B7FDC60CDD2}">
      <dgm:prSet phldrT="[Texto]" custT="1"/>
      <dgm:spPr/>
      <dgm:t>
        <a:bodyPr/>
        <a:lstStyle/>
        <a:p>
          <a:r>
            <a:rPr lang="es-ES" sz="1200" dirty="0" smtClean="0"/>
            <a:t>22 UNIDADES OPERATIVAS DE PRIMER NIVEL DE ATENCIÓN</a:t>
          </a:r>
          <a:endParaRPr lang="es-ES" sz="1200" dirty="0"/>
        </a:p>
      </dgm:t>
    </dgm:pt>
    <dgm:pt modelId="{7C53BEDA-CCEE-4FE8-96EF-E9653D38D08B}" type="parTrans" cxnId="{5CE32744-BFC0-4811-8F50-1268A2826274}">
      <dgm:prSet/>
      <dgm:spPr/>
      <dgm:t>
        <a:bodyPr/>
        <a:lstStyle/>
        <a:p>
          <a:endParaRPr lang="es-ES" sz="1200"/>
        </a:p>
      </dgm:t>
    </dgm:pt>
    <dgm:pt modelId="{4E7B590E-A734-4C09-8C31-9E1BFD14E09C}" type="sibTrans" cxnId="{5CE32744-BFC0-4811-8F50-1268A2826274}">
      <dgm:prSet/>
      <dgm:spPr/>
      <dgm:t>
        <a:bodyPr/>
        <a:lstStyle/>
        <a:p>
          <a:endParaRPr lang="es-ES" sz="1200"/>
        </a:p>
      </dgm:t>
    </dgm:pt>
    <dgm:pt modelId="{D1E8747E-720F-4803-B6FD-0EC374C64E07}">
      <dgm:prSet phldrT="[Texto]" custT="1"/>
      <dgm:spPr/>
      <dgm:t>
        <a:bodyPr/>
        <a:lstStyle/>
        <a:p>
          <a:r>
            <a:rPr lang="es-ES" sz="1200" dirty="0" smtClean="0"/>
            <a:t>2 Centros de Salud Tipo B</a:t>
          </a:r>
          <a:endParaRPr lang="es-ES" sz="1200" dirty="0"/>
        </a:p>
      </dgm:t>
    </dgm:pt>
    <dgm:pt modelId="{A7E98A76-A40B-47E7-B406-99F73447F6F5}" type="parTrans" cxnId="{8A459793-4E5B-431C-B275-EBFBE4CAD1BB}">
      <dgm:prSet/>
      <dgm:spPr/>
      <dgm:t>
        <a:bodyPr/>
        <a:lstStyle/>
        <a:p>
          <a:endParaRPr lang="es-ES" sz="1200"/>
        </a:p>
      </dgm:t>
    </dgm:pt>
    <dgm:pt modelId="{976EFBEF-4186-40EE-A97F-87EFD8C124D6}" type="sibTrans" cxnId="{8A459793-4E5B-431C-B275-EBFBE4CAD1BB}">
      <dgm:prSet/>
      <dgm:spPr/>
      <dgm:t>
        <a:bodyPr/>
        <a:lstStyle/>
        <a:p>
          <a:endParaRPr lang="es-ES" sz="1200"/>
        </a:p>
      </dgm:t>
    </dgm:pt>
    <dgm:pt modelId="{07DC0645-5790-462C-9164-77E700781ED2}">
      <dgm:prSet phldrT="[Texto]" custT="1"/>
      <dgm:spPr/>
      <dgm:t>
        <a:bodyPr/>
        <a:lstStyle/>
        <a:p>
          <a:r>
            <a:rPr lang="es-ES" sz="1200" dirty="0" smtClean="0"/>
            <a:t>19 Centros de Salud Tipo A</a:t>
          </a:r>
          <a:endParaRPr lang="es-ES" sz="1200" dirty="0"/>
        </a:p>
      </dgm:t>
    </dgm:pt>
    <dgm:pt modelId="{4AF9B311-EBA1-436F-B3F4-EFFDDCDA8F02}" type="parTrans" cxnId="{EF9B3AB6-2360-4B96-94AE-8EDE7159903D}">
      <dgm:prSet/>
      <dgm:spPr/>
      <dgm:t>
        <a:bodyPr/>
        <a:lstStyle/>
        <a:p>
          <a:endParaRPr lang="es-ES" sz="1200"/>
        </a:p>
      </dgm:t>
    </dgm:pt>
    <dgm:pt modelId="{1FC58C39-E98F-458F-9E22-6245BF8D3CFD}" type="sibTrans" cxnId="{EF9B3AB6-2360-4B96-94AE-8EDE7159903D}">
      <dgm:prSet/>
      <dgm:spPr/>
      <dgm:t>
        <a:bodyPr/>
        <a:lstStyle/>
        <a:p>
          <a:endParaRPr lang="es-ES" sz="1200"/>
        </a:p>
      </dgm:t>
    </dgm:pt>
    <dgm:pt modelId="{71B4FA0C-E58D-4F07-B73C-1AAF15F7666D}">
      <dgm:prSet phldrT="[Texto]" custT="1"/>
      <dgm:spPr/>
      <dgm:t>
        <a:bodyPr/>
        <a:lstStyle/>
        <a:p>
          <a:r>
            <a:rPr lang="es-ES" sz="1200" dirty="0" smtClean="0"/>
            <a:t>1 UNIDAD OPERATIVA DE SEGUNDO NIVEL DE ATENCIÓN</a:t>
          </a:r>
          <a:endParaRPr lang="es-ES" sz="1200" dirty="0"/>
        </a:p>
      </dgm:t>
    </dgm:pt>
    <dgm:pt modelId="{3223C88B-5C1C-470C-8989-2458259CA305}" type="parTrans" cxnId="{5DF7BBF3-721A-41CE-B26F-BD45A1704020}">
      <dgm:prSet/>
      <dgm:spPr/>
      <dgm:t>
        <a:bodyPr/>
        <a:lstStyle/>
        <a:p>
          <a:endParaRPr lang="es-ES" sz="1200"/>
        </a:p>
      </dgm:t>
    </dgm:pt>
    <dgm:pt modelId="{60F1CA02-D8A4-4258-B5B7-DAAF48E65A0A}" type="sibTrans" cxnId="{5DF7BBF3-721A-41CE-B26F-BD45A1704020}">
      <dgm:prSet/>
      <dgm:spPr/>
      <dgm:t>
        <a:bodyPr/>
        <a:lstStyle/>
        <a:p>
          <a:endParaRPr lang="es-ES" sz="1200"/>
        </a:p>
      </dgm:t>
    </dgm:pt>
    <dgm:pt modelId="{5E54681A-1706-4086-8B03-8264C20FB40A}">
      <dgm:prSet phldrT="[Texto]" custT="1"/>
      <dgm:spPr/>
      <dgm:t>
        <a:bodyPr/>
        <a:lstStyle/>
        <a:p>
          <a:r>
            <a:rPr lang="es-ES" sz="1200" dirty="0" smtClean="0"/>
            <a:t>Hospital Básico Padre Alberto Buffoni</a:t>
          </a:r>
          <a:endParaRPr lang="es-ES" sz="1200" dirty="0"/>
        </a:p>
      </dgm:t>
    </dgm:pt>
    <dgm:pt modelId="{86002245-A910-4E0C-BB57-2F4DEB483D04}" type="parTrans" cxnId="{9D2D3C60-FA85-4616-BC21-0F0286ABFC88}">
      <dgm:prSet/>
      <dgm:spPr/>
      <dgm:t>
        <a:bodyPr/>
        <a:lstStyle/>
        <a:p>
          <a:endParaRPr lang="es-ES" sz="1200"/>
        </a:p>
      </dgm:t>
    </dgm:pt>
    <dgm:pt modelId="{F8211057-0177-43F3-95E7-1B323D2ACEF0}" type="sibTrans" cxnId="{9D2D3C60-FA85-4616-BC21-0F0286ABFC88}">
      <dgm:prSet/>
      <dgm:spPr/>
      <dgm:t>
        <a:bodyPr/>
        <a:lstStyle/>
        <a:p>
          <a:endParaRPr lang="es-ES" sz="1200"/>
        </a:p>
      </dgm:t>
    </dgm:pt>
    <dgm:pt modelId="{02B49E6A-473A-4A8E-BE53-09A642C0916B}">
      <dgm:prSet phldrT="[Texto]" custT="1"/>
      <dgm:spPr/>
      <dgm:t>
        <a:bodyPr/>
        <a:lstStyle/>
        <a:p>
          <a:r>
            <a:rPr lang="es-ES" sz="1200" dirty="0" smtClean="0"/>
            <a:t>1 Puesto de Salud</a:t>
          </a:r>
          <a:endParaRPr lang="es-ES" sz="1200" dirty="0"/>
        </a:p>
      </dgm:t>
    </dgm:pt>
    <dgm:pt modelId="{31C16A17-A4EA-4F9A-96B1-3FF20AACED5B}" type="parTrans" cxnId="{1808A77B-744F-41AB-AAF3-ADEFD8D99D31}">
      <dgm:prSet/>
      <dgm:spPr/>
      <dgm:t>
        <a:bodyPr/>
        <a:lstStyle/>
        <a:p>
          <a:endParaRPr lang="es-ES"/>
        </a:p>
      </dgm:t>
    </dgm:pt>
    <dgm:pt modelId="{2CC27213-EF77-462A-9ADB-125F8830CDB8}" type="sibTrans" cxnId="{1808A77B-744F-41AB-AAF3-ADEFD8D99D31}">
      <dgm:prSet/>
      <dgm:spPr/>
      <dgm:t>
        <a:bodyPr/>
        <a:lstStyle/>
        <a:p>
          <a:endParaRPr lang="es-ES"/>
        </a:p>
      </dgm:t>
    </dgm:pt>
    <dgm:pt modelId="{A246E9A6-4D15-42EB-AD8F-CD58CC020D0E}" type="pres">
      <dgm:prSet presAssocID="{03DD8464-B4BF-43F8-AE11-E4277A469E09}" presName="linear" presStyleCnt="0">
        <dgm:presLayoutVars>
          <dgm:dir/>
          <dgm:animLvl val="lvl"/>
          <dgm:resizeHandles val="exact"/>
        </dgm:presLayoutVars>
      </dgm:prSet>
      <dgm:spPr/>
      <dgm:t>
        <a:bodyPr/>
        <a:lstStyle/>
        <a:p>
          <a:endParaRPr lang="es-ES"/>
        </a:p>
      </dgm:t>
    </dgm:pt>
    <dgm:pt modelId="{5E10146C-6173-4FEC-A9C6-84F81FC8551E}" type="pres">
      <dgm:prSet presAssocID="{D4AAFBCE-3512-41A6-BF8F-1B7FDC60CDD2}" presName="parentLin" presStyleCnt="0"/>
      <dgm:spPr/>
    </dgm:pt>
    <dgm:pt modelId="{B6C8A204-BEC6-4B23-81E9-BEA049FA86B8}" type="pres">
      <dgm:prSet presAssocID="{D4AAFBCE-3512-41A6-BF8F-1B7FDC60CDD2}" presName="parentLeftMargin" presStyleLbl="node1" presStyleIdx="0" presStyleCnt="2"/>
      <dgm:spPr/>
      <dgm:t>
        <a:bodyPr/>
        <a:lstStyle/>
        <a:p>
          <a:endParaRPr lang="es-ES"/>
        </a:p>
      </dgm:t>
    </dgm:pt>
    <dgm:pt modelId="{057BB261-65DE-469C-818C-99F51983166F}" type="pres">
      <dgm:prSet presAssocID="{D4AAFBCE-3512-41A6-BF8F-1B7FDC60CDD2}" presName="parentText" presStyleLbl="node1" presStyleIdx="0" presStyleCnt="2">
        <dgm:presLayoutVars>
          <dgm:chMax val="0"/>
          <dgm:bulletEnabled val="1"/>
        </dgm:presLayoutVars>
      </dgm:prSet>
      <dgm:spPr/>
      <dgm:t>
        <a:bodyPr/>
        <a:lstStyle/>
        <a:p>
          <a:endParaRPr lang="es-ES"/>
        </a:p>
      </dgm:t>
    </dgm:pt>
    <dgm:pt modelId="{178C4661-DE1D-46F1-8732-8ACE34D422F3}" type="pres">
      <dgm:prSet presAssocID="{D4AAFBCE-3512-41A6-BF8F-1B7FDC60CDD2}" presName="negativeSpace" presStyleCnt="0"/>
      <dgm:spPr/>
    </dgm:pt>
    <dgm:pt modelId="{C7F5061A-DD01-48DA-B5ED-6A09AAB59A32}" type="pres">
      <dgm:prSet presAssocID="{D4AAFBCE-3512-41A6-BF8F-1B7FDC60CDD2}" presName="childText" presStyleLbl="conFgAcc1" presStyleIdx="0" presStyleCnt="2">
        <dgm:presLayoutVars>
          <dgm:bulletEnabled val="1"/>
        </dgm:presLayoutVars>
      </dgm:prSet>
      <dgm:spPr/>
      <dgm:t>
        <a:bodyPr/>
        <a:lstStyle/>
        <a:p>
          <a:endParaRPr lang="es-ES"/>
        </a:p>
      </dgm:t>
    </dgm:pt>
    <dgm:pt modelId="{4C87CEBC-28D9-493E-92A4-7B6260AE6C95}" type="pres">
      <dgm:prSet presAssocID="{4E7B590E-A734-4C09-8C31-9E1BFD14E09C}" presName="spaceBetweenRectangles" presStyleCnt="0"/>
      <dgm:spPr/>
    </dgm:pt>
    <dgm:pt modelId="{E0841951-6E1E-435B-8E9E-06512651E625}" type="pres">
      <dgm:prSet presAssocID="{71B4FA0C-E58D-4F07-B73C-1AAF15F7666D}" presName="parentLin" presStyleCnt="0"/>
      <dgm:spPr/>
    </dgm:pt>
    <dgm:pt modelId="{94577571-D636-438D-B7E0-25ED30339C5C}" type="pres">
      <dgm:prSet presAssocID="{71B4FA0C-E58D-4F07-B73C-1AAF15F7666D}" presName="parentLeftMargin" presStyleLbl="node1" presStyleIdx="0" presStyleCnt="2"/>
      <dgm:spPr/>
      <dgm:t>
        <a:bodyPr/>
        <a:lstStyle/>
        <a:p>
          <a:endParaRPr lang="es-ES"/>
        </a:p>
      </dgm:t>
    </dgm:pt>
    <dgm:pt modelId="{A13ADDF4-9D6A-4134-B8E6-DA1C64798B7A}" type="pres">
      <dgm:prSet presAssocID="{71B4FA0C-E58D-4F07-B73C-1AAF15F7666D}" presName="parentText" presStyleLbl="node1" presStyleIdx="1" presStyleCnt="2">
        <dgm:presLayoutVars>
          <dgm:chMax val="0"/>
          <dgm:bulletEnabled val="1"/>
        </dgm:presLayoutVars>
      </dgm:prSet>
      <dgm:spPr/>
      <dgm:t>
        <a:bodyPr/>
        <a:lstStyle/>
        <a:p>
          <a:endParaRPr lang="es-ES"/>
        </a:p>
      </dgm:t>
    </dgm:pt>
    <dgm:pt modelId="{DAC6FE4E-3D06-4C46-B1FD-412C2D8C8AC8}" type="pres">
      <dgm:prSet presAssocID="{71B4FA0C-E58D-4F07-B73C-1AAF15F7666D}" presName="negativeSpace" presStyleCnt="0"/>
      <dgm:spPr/>
    </dgm:pt>
    <dgm:pt modelId="{FE25C246-21EC-4011-8081-E9415E773885}" type="pres">
      <dgm:prSet presAssocID="{71B4FA0C-E58D-4F07-B73C-1AAF15F7666D}" presName="childText" presStyleLbl="conFgAcc1" presStyleIdx="1" presStyleCnt="2">
        <dgm:presLayoutVars>
          <dgm:bulletEnabled val="1"/>
        </dgm:presLayoutVars>
      </dgm:prSet>
      <dgm:spPr/>
      <dgm:t>
        <a:bodyPr/>
        <a:lstStyle/>
        <a:p>
          <a:endParaRPr lang="es-ES"/>
        </a:p>
      </dgm:t>
    </dgm:pt>
  </dgm:ptLst>
  <dgm:cxnLst>
    <dgm:cxn modelId="{A81130FE-D651-4166-8D85-6EAEF86E0A19}" type="presOf" srcId="{D4AAFBCE-3512-41A6-BF8F-1B7FDC60CDD2}" destId="{057BB261-65DE-469C-818C-99F51983166F}" srcOrd="1" destOrd="0" presId="urn:microsoft.com/office/officeart/2005/8/layout/list1"/>
    <dgm:cxn modelId="{4A91BE5D-9308-449A-BAE1-C306121E33D4}" type="presOf" srcId="{71B4FA0C-E58D-4F07-B73C-1AAF15F7666D}" destId="{A13ADDF4-9D6A-4134-B8E6-DA1C64798B7A}" srcOrd="1" destOrd="0" presId="urn:microsoft.com/office/officeart/2005/8/layout/list1"/>
    <dgm:cxn modelId="{8A459793-4E5B-431C-B275-EBFBE4CAD1BB}" srcId="{D4AAFBCE-3512-41A6-BF8F-1B7FDC60CDD2}" destId="{D1E8747E-720F-4803-B6FD-0EC374C64E07}" srcOrd="0" destOrd="0" parTransId="{A7E98A76-A40B-47E7-B406-99F73447F6F5}" sibTransId="{976EFBEF-4186-40EE-A97F-87EFD8C124D6}"/>
    <dgm:cxn modelId="{62C79B33-FF06-4B51-8459-455E71FF434B}" type="presOf" srcId="{D4AAFBCE-3512-41A6-BF8F-1B7FDC60CDD2}" destId="{B6C8A204-BEC6-4B23-81E9-BEA049FA86B8}" srcOrd="0" destOrd="0" presId="urn:microsoft.com/office/officeart/2005/8/layout/list1"/>
    <dgm:cxn modelId="{2F58F185-1A08-45EC-806B-0C1AC5BDB188}" type="presOf" srcId="{03DD8464-B4BF-43F8-AE11-E4277A469E09}" destId="{A246E9A6-4D15-42EB-AD8F-CD58CC020D0E}" srcOrd="0" destOrd="0" presId="urn:microsoft.com/office/officeart/2005/8/layout/list1"/>
    <dgm:cxn modelId="{72D64F39-085C-481C-8CEB-7BA7765D37F1}" type="presOf" srcId="{D1E8747E-720F-4803-B6FD-0EC374C64E07}" destId="{C7F5061A-DD01-48DA-B5ED-6A09AAB59A32}" srcOrd="0" destOrd="0" presId="urn:microsoft.com/office/officeart/2005/8/layout/list1"/>
    <dgm:cxn modelId="{8B962D65-04BF-46B7-8A6F-FAA0CE5BC520}" type="presOf" srcId="{02B49E6A-473A-4A8E-BE53-09A642C0916B}" destId="{C7F5061A-DD01-48DA-B5ED-6A09AAB59A32}" srcOrd="0" destOrd="2" presId="urn:microsoft.com/office/officeart/2005/8/layout/list1"/>
    <dgm:cxn modelId="{1808A77B-744F-41AB-AAF3-ADEFD8D99D31}" srcId="{D4AAFBCE-3512-41A6-BF8F-1B7FDC60CDD2}" destId="{02B49E6A-473A-4A8E-BE53-09A642C0916B}" srcOrd="2" destOrd="0" parTransId="{31C16A17-A4EA-4F9A-96B1-3FF20AACED5B}" sibTransId="{2CC27213-EF77-462A-9ADB-125F8830CDB8}"/>
    <dgm:cxn modelId="{9D2D3C60-FA85-4616-BC21-0F0286ABFC88}" srcId="{71B4FA0C-E58D-4F07-B73C-1AAF15F7666D}" destId="{5E54681A-1706-4086-8B03-8264C20FB40A}" srcOrd="0" destOrd="0" parTransId="{86002245-A910-4E0C-BB57-2F4DEB483D04}" sibTransId="{F8211057-0177-43F3-95E7-1B323D2ACEF0}"/>
    <dgm:cxn modelId="{C236933C-B796-4755-978E-8380A711EA44}" type="presOf" srcId="{07DC0645-5790-462C-9164-77E700781ED2}" destId="{C7F5061A-DD01-48DA-B5ED-6A09AAB59A32}" srcOrd="0" destOrd="1" presId="urn:microsoft.com/office/officeart/2005/8/layout/list1"/>
    <dgm:cxn modelId="{EF9B3AB6-2360-4B96-94AE-8EDE7159903D}" srcId="{D4AAFBCE-3512-41A6-BF8F-1B7FDC60CDD2}" destId="{07DC0645-5790-462C-9164-77E700781ED2}" srcOrd="1" destOrd="0" parTransId="{4AF9B311-EBA1-436F-B3F4-EFFDDCDA8F02}" sibTransId="{1FC58C39-E98F-458F-9E22-6245BF8D3CFD}"/>
    <dgm:cxn modelId="{5DF7BBF3-721A-41CE-B26F-BD45A1704020}" srcId="{03DD8464-B4BF-43F8-AE11-E4277A469E09}" destId="{71B4FA0C-E58D-4F07-B73C-1AAF15F7666D}" srcOrd="1" destOrd="0" parTransId="{3223C88B-5C1C-470C-8989-2458259CA305}" sibTransId="{60F1CA02-D8A4-4258-B5B7-DAAF48E65A0A}"/>
    <dgm:cxn modelId="{5CE32744-BFC0-4811-8F50-1268A2826274}" srcId="{03DD8464-B4BF-43F8-AE11-E4277A469E09}" destId="{D4AAFBCE-3512-41A6-BF8F-1B7FDC60CDD2}" srcOrd="0" destOrd="0" parTransId="{7C53BEDA-CCEE-4FE8-96EF-E9653D38D08B}" sibTransId="{4E7B590E-A734-4C09-8C31-9E1BFD14E09C}"/>
    <dgm:cxn modelId="{A5942D50-18B0-4FDF-AE96-A5925BBAA502}" type="presOf" srcId="{5E54681A-1706-4086-8B03-8264C20FB40A}" destId="{FE25C246-21EC-4011-8081-E9415E773885}" srcOrd="0" destOrd="0" presId="urn:microsoft.com/office/officeart/2005/8/layout/list1"/>
    <dgm:cxn modelId="{B89AB663-ADBD-4842-806D-2BC138157C78}" type="presOf" srcId="{71B4FA0C-E58D-4F07-B73C-1AAF15F7666D}" destId="{94577571-D636-438D-B7E0-25ED30339C5C}" srcOrd="0" destOrd="0" presId="urn:microsoft.com/office/officeart/2005/8/layout/list1"/>
    <dgm:cxn modelId="{5883F979-F171-4C34-8A0D-BE1B6AA4F16F}" type="presParOf" srcId="{A246E9A6-4D15-42EB-AD8F-CD58CC020D0E}" destId="{5E10146C-6173-4FEC-A9C6-84F81FC8551E}" srcOrd="0" destOrd="0" presId="urn:microsoft.com/office/officeart/2005/8/layout/list1"/>
    <dgm:cxn modelId="{4E6C253C-4D74-4133-8028-C6C47F6C0176}" type="presParOf" srcId="{5E10146C-6173-4FEC-A9C6-84F81FC8551E}" destId="{B6C8A204-BEC6-4B23-81E9-BEA049FA86B8}" srcOrd="0" destOrd="0" presId="urn:microsoft.com/office/officeart/2005/8/layout/list1"/>
    <dgm:cxn modelId="{B7A415BA-49DD-4FCE-BD78-193A6F9185FD}" type="presParOf" srcId="{5E10146C-6173-4FEC-A9C6-84F81FC8551E}" destId="{057BB261-65DE-469C-818C-99F51983166F}" srcOrd="1" destOrd="0" presId="urn:microsoft.com/office/officeart/2005/8/layout/list1"/>
    <dgm:cxn modelId="{0923D0F1-1228-4402-B383-C4E938B5BCB3}" type="presParOf" srcId="{A246E9A6-4D15-42EB-AD8F-CD58CC020D0E}" destId="{178C4661-DE1D-46F1-8732-8ACE34D422F3}" srcOrd="1" destOrd="0" presId="urn:microsoft.com/office/officeart/2005/8/layout/list1"/>
    <dgm:cxn modelId="{0DB02C11-74C4-4801-90E5-722A7B4AAC10}" type="presParOf" srcId="{A246E9A6-4D15-42EB-AD8F-CD58CC020D0E}" destId="{C7F5061A-DD01-48DA-B5ED-6A09AAB59A32}" srcOrd="2" destOrd="0" presId="urn:microsoft.com/office/officeart/2005/8/layout/list1"/>
    <dgm:cxn modelId="{032EC5AE-70F9-4AD7-818D-70BFBE0214BE}" type="presParOf" srcId="{A246E9A6-4D15-42EB-AD8F-CD58CC020D0E}" destId="{4C87CEBC-28D9-493E-92A4-7B6260AE6C95}" srcOrd="3" destOrd="0" presId="urn:microsoft.com/office/officeart/2005/8/layout/list1"/>
    <dgm:cxn modelId="{D4D0602D-0EDC-4DBA-B6B6-E2467A2B44F8}" type="presParOf" srcId="{A246E9A6-4D15-42EB-AD8F-CD58CC020D0E}" destId="{E0841951-6E1E-435B-8E9E-06512651E625}" srcOrd="4" destOrd="0" presId="urn:microsoft.com/office/officeart/2005/8/layout/list1"/>
    <dgm:cxn modelId="{AD907F92-1F6F-49C0-BB63-D5DDB1B29AF6}" type="presParOf" srcId="{E0841951-6E1E-435B-8E9E-06512651E625}" destId="{94577571-D636-438D-B7E0-25ED30339C5C}" srcOrd="0" destOrd="0" presId="urn:microsoft.com/office/officeart/2005/8/layout/list1"/>
    <dgm:cxn modelId="{FC60F3F6-6CDF-438D-9F1F-162A34CEEC38}" type="presParOf" srcId="{E0841951-6E1E-435B-8E9E-06512651E625}" destId="{A13ADDF4-9D6A-4134-B8E6-DA1C64798B7A}" srcOrd="1" destOrd="0" presId="urn:microsoft.com/office/officeart/2005/8/layout/list1"/>
    <dgm:cxn modelId="{6CE25692-66E4-4FF3-A41D-CACBA296A3B0}" type="presParOf" srcId="{A246E9A6-4D15-42EB-AD8F-CD58CC020D0E}" destId="{DAC6FE4E-3D06-4C46-B1FD-412C2D8C8AC8}" srcOrd="5" destOrd="0" presId="urn:microsoft.com/office/officeart/2005/8/layout/list1"/>
    <dgm:cxn modelId="{11537FDA-B566-4FA0-84E6-36DB0468F2FB}" type="presParOf" srcId="{A246E9A6-4D15-42EB-AD8F-CD58CC020D0E}" destId="{FE25C246-21EC-4011-8081-E9415E773885}" srcOrd="6"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510E0D2-1783-4CAD-992F-232678DB502B}" type="doc">
      <dgm:prSet loTypeId="urn:microsoft.com/office/officeart/2005/8/layout/hProcess10" loCatId="picture" qsTypeId="urn:microsoft.com/office/officeart/2005/8/quickstyle/3d4" qsCatId="3D" csTypeId="urn:microsoft.com/office/officeart/2005/8/colors/accent1_1" csCatId="accent1" phldr="1"/>
      <dgm:spPr/>
      <dgm:t>
        <a:bodyPr/>
        <a:lstStyle/>
        <a:p>
          <a:endParaRPr lang="es-EC"/>
        </a:p>
      </dgm:t>
    </dgm:pt>
    <dgm:pt modelId="{9173BA14-5BBF-48F3-B277-D47B609F4402}">
      <dgm:prSet phldrT="[Texto]" custT="1"/>
      <dgm:spPr>
        <a:xfrm>
          <a:off x="0" y="0"/>
          <a:ext cx="12461965" cy="1953142"/>
        </a:xfrm>
      </dgm:spPr>
      <dgm:t>
        <a:bodyPr/>
        <a:lstStyle/>
        <a:p>
          <a:pPr algn="ctr"/>
          <a:r>
            <a:rPr lang="es-EC" sz="1200" b="0" dirty="0" smtClean="0">
              <a:latin typeface="Century Gothic" panose="020B0502020202020204" pitchFamily="34" charset="0"/>
              <a:ea typeface="+mn-ea"/>
              <a:cs typeface="Times New Roman" panose="02020603050405020304" pitchFamily="18" charset="0"/>
            </a:rPr>
            <a:t>SALUD AMBIENTAL</a:t>
          </a:r>
          <a:endParaRPr lang="es-EC" sz="1200" b="0" dirty="0">
            <a:latin typeface="Century Gothic" panose="020B0502020202020204" pitchFamily="34" charset="0"/>
            <a:ea typeface="+mn-ea"/>
            <a:cs typeface="Times New Roman" panose="02020603050405020304" pitchFamily="18" charset="0"/>
          </a:endParaRPr>
        </a:p>
      </dgm:t>
    </dgm:pt>
    <dgm:pt modelId="{FBD5E205-145E-4469-A881-77F4A8E12CBB}" type="parTrans" cxnId="{7DCD0DB7-1B7C-4EDE-9B16-FE3874A859C0}">
      <dgm:prSet/>
      <dgm:spPr/>
      <dgm:t>
        <a:bodyPr/>
        <a:lstStyle/>
        <a:p>
          <a:endParaRPr lang="es-EC"/>
        </a:p>
      </dgm:t>
    </dgm:pt>
    <dgm:pt modelId="{1BCA0B99-06B4-4F04-AAFA-4460B99983D5}" type="sibTrans" cxnId="{7DCD0DB7-1B7C-4EDE-9B16-FE3874A859C0}">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5000" b="-5000"/>
          </a:stretch>
        </a:blipFill>
      </dgm:spPr>
      <dgm:t>
        <a:bodyPr/>
        <a:lstStyle/>
        <a:p>
          <a:endParaRPr lang="es-EC"/>
        </a:p>
      </dgm:t>
    </dgm:pt>
    <dgm:pt modelId="{CA68CA31-E3CB-4711-AE6D-B8DBE1BAB2FF}">
      <dgm:prSet phldrT="[Texto]" custT="1"/>
      <dgm:spPr>
        <a:xfrm>
          <a:off x="0" y="2148456"/>
          <a:ext cx="12461965" cy="1953142"/>
        </a:xfrm>
      </dgm:spPr>
      <dgm:t>
        <a:bodyPr/>
        <a:lstStyle/>
        <a:p>
          <a:pPr algn="ctr"/>
          <a:r>
            <a:rPr lang="es-EC" sz="1200" b="0" dirty="0" smtClean="0">
              <a:latin typeface="Century Gothic" panose="020B0502020202020204" pitchFamily="34" charset="0"/>
              <a:ea typeface="+mn-ea"/>
              <a:cs typeface="Arial" panose="020B0604020202020204" pitchFamily="34" charset="0"/>
            </a:rPr>
            <a:t>SALUD SEXUAL Y REPRODUCTIVA</a:t>
          </a:r>
          <a:endParaRPr lang="es-EC" sz="1200" b="0" dirty="0">
            <a:latin typeface="Century Gothic" panose="020B0502020202020204" pitchFamily="34" charset="0"/>
            <a:ea typeface="+mn-ea"/>
            <a:cs typeface="Arial" panose="020B0604020202020204" pitchFamily="34" charset="0"/>
          </a:endParaRPr>
        </a:p>
      </dgm:t>
    </dgm:pt>
    <dgm:pt modelId="{F2DCDCF4-EB40-4B35-B997-98AB1DDE2C69}" type="parTrans" cxnId="{A3FF5499-BBE5-473E-90E2-D3D038525677}">
      <dgm:prSet/>
      <dgm:spPr/>
      <dgm:t>
        <a:bodyPr/>
        <a:lstStyle/>
        <a:p>
          <a:endParaRPr lang="es-EC"/>
        </a:p>
      </dgm:t>
    </dgm:pt>
    <dgm:pt modelId="{C13DDE1C-C8E2-42C2-AA10-ABE513526AE3}" type="sibTrans" cxnId="{A3FF5499-BBE5-473E-90E2-D3D038525677}">
      <dgm:prSet/>
      <dgm:spPr>
        <a:blipFill rotWithShape="1">
          <a:blip xmlns:r="http://schemas.openxmlformats.org/officeDocument/2006/relationships" r:embed="rId2"/>
          <a:stretch>
            <a:fillRect/>
          </a:stretch>
        </a:blipFill>
      </dgm:spPr>
      <dgm:t>
        <a:bodyPr/>
        <a:lstStyle/>
        <a:p>
          <a:endParaRPr lang="es-EC"/>
        </a:p>
      </dgm:t>
    </dgm:pt>
    <dgm:pt modelId="{D5A1F8F5-C919-4E1E-A8DC-0AEB4DB747A2}">
      <dgm:prSet phldrT="[Texto]" custT="1"/>
      <dgm:spPr>
        <a:xfrm>
          <a:off x="0" y="4296913"/>
          <a:ext cx="12461965" cy="1953142"/>
        </a:xfrm>
      </dgm:spPr>
      <dgm:t>
        <a:bodyPr/>
        <a:lstStyle/>
        <a:p>
          <a:pPr algn="ctr"/>
          <a:r>
            <a:rPr lang="es-EC" sz="1200" b="0" dirty="0" smtClean="0">
              <a:latin typeface="Century Gothic" panose="020B0502020202020204" pitchFamily="34" charset="0"/>
              <a:ea typeface="+mn-ea"/>
              <a:cs typeface="Arial" panose="020B0604020202020204" pitchFamily="34" charset="0"/>
            </a:rPr>
            <a:t>MEDICINA ANCESTRAL Y PARTERAS</a:t>
          </a:r>
          <a:endParaRPr lang="es-EC" sz="1200" b="0" dirty="0">
            <a:latin typeface="Century Gothic" panose="020B0502020202020204" pitchFamily="34" charset="0"/>
            <a:ea typeface="+mn-ea"/>
            <a:cs typeface="Arial" panose="020B0604020202020204" pitchFamily="34" charset="0"/>
          </a:endParaRPr>
        </a:p>
      </dgm:t>
    </dgm:pt>
    <dgm:pt modelId="{FE873F19-5E52-453B-9757-07D7303A935A}" type="parTrans" cxnId="{FB7D1B6E-6A36-4DD3-B88A-115096367DEB}">
      <dgm:prSet/>
      <dgm:spPr/>
      <dgm:t>
        <a:bodyPr/>
        <a:lstStyle/>
        <a:p>
          <a:endParaRPr lang="es-EC"/>
        </a:p>
      </dgm:t>
    </dgm:pt>
    <dgm:pt modelId="{978E04BA-C469-4AA6-BCDB-4C6539EDFFFB}" type="sibTrans" cxnId="{FB7D1B6E-6A36-4DD3-B88A-115096367DEB}">
      <dgm:prSet/>
      <dgm:spPr>
        <a:blipFill rotWithShape="1">
          <a:blip xmlns:r="http://schemas.openxmlformats.org/officeDocument/2006/relationships" r:embed="rId3"/>
          <a:stretch>
            <a:fillRect/>
          </a:stretch>
        </a:blipFill>
      </dgm:spPr>
      <dgm:t>
        <a:bodyPr/>
        <a:lstStyle/>
        <a:p>
          <a:endParaRPr lang="es-EC"/>
        </a:p>
      </dgm:t>
    </dgm:pt>
    <dgm:pt modelId="{4648EF08-065F-4692-B1EB-57F00584EFE1}">
      <dgm:prSet phldrT="[Texto]" custT="1"/>
      <dgm:spPr>
        <a:xfrm>
          <a:off x="0" y="6445369"/>
          <a:ext cx="12461965" cy="1953142"/>
        </a:xfrm>
      </dgm:spPr>
      <dgm:t>
        <a:bodyPr/>
        <a:lstStyle/>
        <a:p>
          <a:pPr algn="ctr"/>
          <a:endParaRPr lang="es-EC" sz="1200" b="0" dirty="0" smtClean="0">
            <a:latin typeface="Century Gothic" panose="020B0502020202020204" pitchFamily="34" charset="0"/>
            <a:ea typeface="+mn-ea"/>
            <a:cs typeface="+mn-cs"/>
          </a:endParaRPr>
        </a:p>
        <a:p>
          <a:pPr algn="ctr"/>
          <a:r>
            <a:rPr lang="es-EC" sz="1200" b="0" dirty="0" smtClean="0">
              <a:latin typeface="Century Gothic" panose="020B0502020202020204" pitchFamily="34" charset="0"/>
              <a:ea typeface="+mn-ea"/>
              <a:cs typeface="+mn-cs"/>
            </a:rPr>
            <a:t>DERECHOS HUMANOS </a:t>
          </a:r>
          <a:endParaRPr lang="es-EC" sz="1200" b="0" dirty="0">
            <a:latin typeface="Century Gothic" panose="020B0502020202020204" pitchFamily="34" charset="0"/>
            <a:ea typeface="+mn-ea"/>
            <a:cs typeface="+mn-cs"/>
          </a:endParaRPr>
        </a:p>
      </dgm:t>
    </dgm:pt>
    <dgm:pt modelId="{5D35CB77-27D2-46BF-87DF-D27399F2F641}" type="parTrans" cxnId="{ADEB5ECA-35B7-483D-BA8F-CC8A43413FA2}">
      <dgm:prSet/>
      <dgm:spPr/>
      <dgm:t>
        <a:bodyPr/>
        <a:lstStyle/>
        <a:p>
          <a:endParaRPr lang="es-EC"/>
        </a:p>
      </dgm:t>
    </dgm:pt>
    <dgm:pt modelId="{F4613E84-3EFC-46EF-8117-B53BBA4D00BF}" type="sibTrans" cxnId="{ADEB5ECA-35B7-483D-BA8F-CC8A43413FA2}">
      <dgm:prSet/>
      <dgm:spPr/>
      <dgm:t>
        <a:bodyPr/>
        <a:lstStyle/>
        <a:p>
          <a:endParaRPr lang="es-EC"/>
        </a:p>
      </dgm:t>
    </dgm:pt>
    <dgm:pt modelId="{B13D5677-3433-4604-B14D-B9A8E3A33BB5}">
      <dgm:prSet phldrT="[Texto]" custT="1"/>
      <dgm:spPr>
        <a:xfrm>
          <a:off x="0" y="6445369"/>
          <a:ext cx="12461965" cy="1953142"/>
        </a:xfrm>
      </dgm:spPr>
      <dgm:t>
        <a:bodyPr/>
        <a:lstStyle/>
        <a:p>
          <a:pPr algn="just"/>
          <a:endParaRPr lang="es-EC" sz="1200" dirty="0">
            <a:solidFill>
              <a:schemeClr val="tx1"/>
            </a:solidFill>
            <a:latin typeface="Century Gothic" panose="020B0502020202020204" pitchFamily="34" charset="0"/>
            <a:ea typeface="+mn-ea"/>
            <a:cs typeface="Times New Roman" panose="02020603050405020304" pitchFamily="18" charset="0"/>
          </a:endParaRPr>
        </a:p>
      </dgm:t>
    </dgm:pt>
    <dgm:pt modelId="{157DCAB4-B5D9-417D-BFFC-F67565ACFD12}" type="parTrans" cxnId="{E73A29B1-4796-4DEB-9D76-7961E17E92AC}">
      <dgm:prSet/>
      <dgm:spPr/>
      <dgm:t>
        <a:bodyPr/>
        <a:lstStyle/>
        <a:p>
          <a:endParaRPr lang="es-EC"/>
        </a:p>
      </dgm:t>
    </dgm:pt>
    <dgm:pt modelId="{CFE7A805-160E-4A88-87E7-C5B21A656086}" type="sibTrans" cxnId="{E73A29B1-4796-4DEB-9D76-7961E17E92AC}">
      <dgm:prSet/>
      <dgm:spPr/>
      <dgm:t>
        <a:bodyPr/>
        <a:lstStyle/>
        <a:p>
          <a:endParaRPr lang="es-EC"/>
        </a:p>
      </dgm:t>
    </dgm:pt>
    <dgm:pt modelId="{3F05A7AA-3110-4633-A5E4-F0BDA816F45D}" type="pres">
      <dgm:prSet presAssocID="{B510E0D2-1783-4CAD-992F-232678DB502B}" presName="Name0" presStyleCnt="0">
        <dgm:presLayoutVars>
          <dgm:dir/>
          <dgm:resizeHandles val="exact"/>
        </dgm:presLayoutVars>
      </dgm:prSet>
      <dgm:spPr/>
      <dgm:t>
        <a:bodyPr/>
        <a:lstStyle/>
        <a:p>
          <a:endParaRPr lang="es-ES"/>
        </a:p>
      </dgm:t>
    </dgm:pt>
    <dgm:pt modelId="{ABA40E9A-EDC2-4208-A247-6521C8D751BC}" type="pres">
      <dgm:prSet presAssocID="{9173BA14-5BBF-48F3-B277-D47B609F4402}" presName="composite" presStyleCnt="0"/>
      <dgm:spPr/>
      <dgm:t>
        <a:bodyPr/>
        <a:lstStyle/>
        <a:p>
          <a:endParaRPr lang="es-ES"/>
        </a:p>
      </dgm:t>
    </dgm:pt>
    <dgm:pt modelId="{7C146966-B93B-4AF7-9FCF-6C9CFD04C1C9}" type="pres">
      <dgm:prSet presAssocID="{9173BA14-5BBF-48F3-B277-D47B609F4402}" presName="imagSh" presStyleLbl="b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t="-5000" b="-5000"/>
          </a:stretch>
        </a:blipFill>
      </dgm:spPr>
      <dgm:t>
        <a:bodyPr/>
        <a:lstStyle/>
        <a:p>
          <a:endParaRPr lang="es-ES"/>
        </a:p>
      </dgm:t>
    </dgm:pt>
    <dgm:pt modelId="{6E39BF19-ECFC-481B-B538-29F4C4F7C968}" type="pres">
      <dgm:prSet presAssocID="{9173BA14-5BBF-48F3-B277-D47B609F4402}" presName="txNode" presStyleLbl="node1" presStyleIdx="0" presStyleCnt="4" custScaleY="39786">
        <dgm:presLayoutVars>
          <dgm:bulletEnabled val="1"/>
        </dgm:presLayoutVars>
      </dgm:prSet>
      <dgm:spPr/>
      <dgm:t>
        <a:bodyPr/>
        <a:lstStyle/>
        <a:p>
          <a:endParaRPr lang="es-ES"/>
        </a:p>
      </dgm:t>
    </dgm:pt>
    <dgm:pt modelId="{16BAEDC7-FFB5-4F18-A795-B62192C09786}" type="pres">
      <dgm:prSet presAssocID="{1BCA0B99-06B4-4F04-AAFA-4460B99983D5}" presName="sibTrans" presStyleLbl="sibTrans2D1" presStyleIdx="0" presStyleCnt="3"/>
      <dgm:spPr/>
      <dgm:t>
        <a:bodyPr/>
        <a:lstStyle/>
        <a:p>
          <a:endParaRPr lang="es-ES"/>
        </a:p>
      </dgm:t>
    </dgm:pt>
    <dgm:pt modelId="{79B3B27A-3515-4E5B-B392-99FB420CD729}" type="pres">
      <dgm:prSet presAssocID="{1BCA0B99-06B4-4F04-AAFA-4460B99983D5}" presName="connTx" presStyleLbl="sibTrans2D1" presStyleIdx="0" presStyleCnt="3"/>
      <dgm:spPr/>
      <dgm:t>
        <a:bodyPr/>
        <a:lstStyle/>
        <a:p>
          <a:endParaRPr lang="es-ES"/>
        </a:p>
      </dgm:t>
    </dgm:pt>
    <dgm:pt modelId="{595C3698-869F-4A52-9781-C8DDAA712AE3}" type="pres">
      <dgm:prSet presAssocID="{CA68CA31-E3CB-4711-AE6D-B8DBE1BAB2FF}" presName="composite" presStyleCnt="0"/>
      <dgm:spPr/>
      <dgm:t>
        <a:bodyPr/>
        <a:lstStyle/>
        <a:p>
          <a:endParaRPr lang="es-ES"/>
        </a:p>
      </dgm:t>
    </dgm:pt>
    <dgm:pt modelId="{3904F4F2-ACB8-44DA-A5D5-4B5419074C8B}" type="pres">
      <dgm:prSet presAssocID="{CA68CA31-E3CB-4711-AE6D-B8DBE1BAB2FF}" presName="imagSh" presStyleLbl="bgImgPlace1" presStyleIdx="1" presStyleCnt="4"/>
      <dgm:spPr>
        <a:blipFill rotWithShape="1">
          <a:blip xmlns:r="http://schemas.openxmlformats.org/officeDocument/2006/relationships" r:embed="rId2"/>
          <a:stretch>
            <a:fillRect/>
          </a:stretch>
        </a:blipFill>
      </dgm:spPr>
      <dgm:t>
        <a:bodyPr/>
        <a:lstStyle/>
        <a:p>
          <a:endParaRPr lang="es-ES"/>
        </a:p>
      </dgm:t>
    </dgm:pt>
    <dgm:pt modelId="{8FA9DC42-FD81-4DC3-86FD-D9026B677424}" type="pres">
      <dgm:prSet presAssocID="{CA68CA31-E3CB-4711-AE6D-B8DBE1BAB2FF}" presName="txNode" presStyleLbl="node1" presStyleIdx="1" presStyleCnt="4" custScaleY="39786">
        <dgm:presLayoutVars>
          <dgm:bulletEnabled val="1"/>
        </dgm:presLayoutVars>
      </dgm:prSet>
      <dgm:spPr/>
      <dgm:t>
        <a:bodyPr/>
        <a:lstStyle/>
        <a:p>
          <a:endParaRPr lang="es-ES"/>
        </a:p>
      </dgm:t>
    </dgm:pt>
    <dgm:pt modelId="{115257DC-0099-4C3D-8B4B-BDC9BFBC5C5B}" type="pres">
      <dgm:prSet presAssocID="{C13DDE1C-C8E2-42C2-AA10-ABE513526AE3}" presName="sibTrans" presStyleLbl="sibTrans2D1" presStyleIdx="1" presStyleCnt="3"/>
      <dgm:spPr/>
      <dgm:t>
        <a:bodyPr/>
        <a:lstStyle/>
        <a:p>
          <a:endParaRPr lang="es-ES"/>
        </a:p>
      </dgm:t>
    </dgm:pt>
    <dgm:pt modelId="{840F9E95-8828-4C7F-A6E3-18548F8C3784}" type="pres">
      <dgm:prSet presAssocID="{C13DDE1C-C8E2-42C2-AA10-ABE513526AE3}" presName="connTx" presStyleLbl="sibTrans2D1" presStyleIdx="1" presStyleCnt="3"/>
      <dgm:spPr/>
      <dgm:t>
        <a:bodyPr/>
        <a:lstStyle/>
        <a:p>
          <a:endParaRPr lang="es-ES"/>
        </a:p>
      </dgm:t>
    </dgm:pt>
    <dgm:pt modelId="{9623F9DD-6C1F-4600-A2A5-6EFBAC03970A}" type="pres">
      <dgm:prSet presAssocID="{D5A1F8F5-C919-4E1E-A8DC-0AEB4DB747A2}" presName="composite" presStyleCnt="0"/>
      <dgm:spPr/>
      <dgm:t>
        <a:bodyPr/>
        <a:lstStyle/>
        <a:p>
          <a:endParaRPr lang="es-ES"/>
        </a:p>
      </dgm:t>
    </dgm:pt>
    <dgm:pt modelId="{ED1272C2-71C3-43B6-8D5F-7FCEB06C4943}" type="pres">
      <dgm:prSet presAssocID="{D5A1F8F5-C919-4E1E-A8DC-0AEB4DB747A2}" presName="imagSh" presStyleLbl="bgImgPlace1" presStyleIdx="2" presStyleCnt="4"/>
      <dgm:spPr>
        <a:blipFill rotWithShape="1">
          <a:blip xmlns:r="http://schemas.openxmlformats.org/officeDocument/2006/relationships" r:embed="rId3"/>
          <a:stretch>
            <a:fillRect/>
          </a:stretch>
        </a:blipFill>
      </dgm:spPr>
      <dgm:t>
        <a:bodyPr/>
        <a:lstStyle/>
        <a:p>
          <a:endParaRPr lang="es-ES"/>
        </a:p>
      </dgm:t>
    </dgm:pt>
    <dgm:pt modelId="{189124BE-B59F-4779-AFD4-AE5442EFA724}" type="pres">
      <dgm:prSet presAssocID="{D5A1F8F5-C919-4E1E-A8DC-0AEB4DB747A2}" presName="txNode" presStyleLbl="node1" presStyleIdx="2" presStyleCnt="4" custScaleY="39786">
        <dgm:presLayoutVars>
          <dgm:bulletEnabled val="1"/>
        </dgm:presLayoutVars>
      </dgm:prSet>
      <dgm:spPr/>
      <dgm:t>
        <a:bodyPr/>
        <a:lstStyle/>
        <a:p>
          <a:endParaRPr lang="es-ES"/>
        </a:p>
      </dgm:t>
    </dgm:pt>
    <dgm:pt modelId="{E5F64F97-5257-4311-8138-999ED309A218}" type="pres">
      <dgm:prSet presAssocID="{978E04BA-C469-4AA6-BCDB-4C6539EDFFFB}" presName="sibTrans" presStyleLbl="sibTrans2D1" presStyleIdx="2" presStyleCnt="3"/>
      <dgm:spPr/>
      <dgm:t>
        <a:bodyPr/>
        <a:lstStyle/>
        <a:p>
          <a:endParaRPr lang="es-ES"/>
        </a:p>
      </dgm:t>
    </dgm:pt>
    <dgm:pt modelId="{E08E03F2-6B26-462D-8318-085154FDC218}" type="pres">
      <dgm:prSet presAssocID="{978E04BA-C469-4AA6-BCDB-4C6539EDFFFB}" presName="connTx" presStyleLbl="sibTrans2D1" presStyleIdx="2" presStyleCnt="3"/>
      <dgm:spPr/>
      <dgm:t>
        <a:bodyPr/>
        <a:lstStyle/>
        <a:p>
          <a:endParaRPr lang="es-ES"/>
        </a:p>
      </dgm:t>
    </dgm:pt>
    <dgm:pt modelId="{4A5B7B9F-8A23-4DE7-ACAD-4F262C23C2A0}" type="pres">
      <dgm:prSet presAssocID="{4648EF08-065F-4692-B1EB-57F00584EFE1}" presName="composite" presStyleCnt="0"/>
      <dgm:spPr/>
      <dgm:t>
        <a:bodyPr/>
        <a:lstStyle/>
        <a:p>
          <a:endParaRPr lang="es-ES"/>
        </a:p>
      </dgm:t>
    </dgm:pt>
    <dgm:pt modelId="{F967E3F0-D724-4ABF-9F00-B84CC46E4981}" type="pres">
      <dgm:prSet presAssocID="{4648EF08-065F-4692-B1EB-57F00584EFE1}" presName="imagSh" presStyleLbl="bgImgPlace1" presStyleIdx="3" presStyleCnt="4"/>
      <dgm:spPr>
        <a:blipFill rotWithShape="1">
          <a:blip xmlns:r="http://schemas.openxmlformats.org/officeDocument/2006/relationships" r:embed="rId4"/>
          <a:stretch>
            <a:fillRect/>
          </a:stretch>
        </a:blipFill>
      </dgm:spPr>
      <dgm:t>
        <a:bodyPr/>
        <a:lstStyle/>
        <a:p>
          <a:endParaRPr lang="es-ES"/>
        </a:p>
      </dgm:t>
    </dgm:pt>
    <dgm:pt modelId="{F7CF9E10-EBB6-405E-9C28-971FC9A48D26}" type="pres">
      <dgm:prSet presAssocID="{4648EF08-065F-4692-B1EB-57F00584EFE1}" presName="txNode" presStyleLbl="node1" presStyleIdx="3" presStyleCnt="4" custScaleY="39786">
        <dgm:presLayoutVars>
          <dgm:bulletEnabled val="1"/>
        </dgm:presLayoutVars>
      </dgm:prSet>
      <dgm:spPr/>
      <dgm:t>
        <a:bodyPr/>
        <a:lstStyle/>
        <a:p>
          <a:endParaRPr lang="es-ES"/>
        </a:p>
      </dgm:t>
    </dgm:pt>
  </dgm:ptLst>
  <dgm:cxnLst>
    <dgm:cxn modelId="{0C1D6DAC-E03C-489F-B762-5806536A0AC4}" type="presOf" srcId="{B510E0D2-1783-4CAD-992F-232678DB502B}" destId="{3F05A7AA-3110-4633-A5E4-F0BDA816F45D}" srcOrd="0" destOrd="0" presId="urn:microsoft.com/office/officeart/2005/8/layout/hProcess10"/>
    <dgm:cxn modelId="{FB7D1B6E-6A36-4DD3-B88A-115096367DEB}" srcId="{B510E0D2-1783-4CAD-992F-232678DB502B}" destId="{D5A1F8F5-C919-4E1E-A8DC-0AEB4DB747A2}" srcOrd="2" destOrd="0" parTransId="{FE873F19-5E52-453B-9757-07D7303A935A}" sibTransId="{978E04BA-C469-4AA6-BCDB-4C6539EDFFFB}"/>
    <dgm:cxn modelId="{2214CA4F-70B8-4390-AE16-62402B82606B}" type="presOf" srcId="{978E04BA-C469-4AA6-BCDB-4C6539EDFFFB}" destId="{E5F64F97-5257-4311-8138-999ED309A218}" srcOrd="0" destOrd="0" presId="urn:microsoft.com/office/officeart/2005/8/layout/hProcess10"/>
    <dgm:cxn modelId="{7DCD0DB7-1B7C-4EDE-9B16-FE3874A859C0}" srcId="{B510E0D2-1783-4CAD-992F-232678DB502B}" destId="{9173BA14-5BBF-48F3-B277-D47B609F4402}" srcOrd="0" destOrd="0" parTransId="{FBD5E205-145E-4469-A881-77F4A8E12CBB}" sibTransId="{1BCA0B99-06B4-4F04-AAFA-4460B99983D5}"/>
    <dgm:cxn modelId="{2D12A097-B811-4036-8A78-61FAAEBE0B40}" type="presOf" srcId="{978E04BA-C469-4AA6-BCDB-4C6539EDFFFB}" destId="{E08E03F2-6B26-462D-8318-085154FDC218}" srcOrd="1" destOrd="0" presId="urn:microsoft.com/office/officeart/2005/8/layout/hProcess10"/>
    <dgm:cxn modelId="{6A0ED748-9AE6-4716-A324-59E437D971E0}" type="presOf" srcId="{4648EF08-065F-4692-B1EB-57F00584EFE1}" destId="{F7CF9E10-EBB6-405E-9C28-971FC9A48D26}" srcOrd="0" destOrd="0" presId="urn:microsoft.com/office/officeart/2005/8/layout/hProcess10"/>
    <dgm:cxn modelId="{A3FF5499-BBE5-473E-90E2-D3D038525677}" srcId="{B510E0D2-1783-4CAD-992F-232678DB502B}" destId="{CA68CA31-E3CB-4711-AE6D-B8DBE1BAB2FF}" srcOrd="1" destOrd="0" parTransId="{F2DCDCF4-EB40-4B35-B997-98AB1DDE2C69}" sibTransId="{C13DDE1C-C8E2-42C2-AA10-ABE513526AE3}"/>
    <dgm:cxn modelId="{F16C27CB-4C33-4648-8D6F-B8B8F27F6216}" type="presOf" srcId="{B13D5677-3433-4604-B14D-B9A8E3A33BB5}" destId="{F7CF9E10-EBB6-405E-9C28-971FC9A48D26}" srcOrd="0" destOrd="1" presId="urn:microsoft.com/office/officeart/2005/8/layout/hProcess10"/>
    <dgm:cxn modelId="{ADEB5ECA-35B7-483D-BA8F-CC8A43413FA2}" srcId="{B510E0D2-1783-4CAD-992F-232678DB502B}" destId="{4648EF08-065F-4692-B1EB-57F00584EFE1}" srcOrd="3" destOrd="0" parTransId="{5D35CB77-27D2-46BF-87DF-D27399F2F641}" sibTransId="{F4613E84-3EFC-46EF-8117-B53BBA4D00BF}"/>
    <dgm:cxn modelId="{2B946852-644C-4C0A-824D-9A32B515C854}" type="presOf" srcId="{9173BA14-5BBF-48F3-B277-D47B609F4402}" destId="{6E39BF19-ECFC-481B-B538-29F4C4F7C968}" srcOrd="0" destOrd="0" presId="urn:microsoft.com/office/officeart/2005/8/layout/hProcess10"/>
    <dgm:cxn modelId="{864728D9-C550-4DAC-A812-F987FEB41E3C}" type="presOf" srcId="{CA68CA31-E3CB-4711-AE6D-B8DBE1BAB2FF}" destId="{8FA9DC42-FD81-4DC3-86FD-D9026B677424}" srcOrd="0" destOrd="0" presId="urn:microsoft.com/office/officeart/2005/8/layout/hProcess10"/>
    <dgm:cxn modelId="{6503DAB1-6EBE-47FD-BEF7-3D35D1BF930E}" type="presOf" srcId="{1BCA0B99-06B4-4F04-AAFA-4460B99983D5}" destId="{16BAEDC7-FFB5-4F18-A795-B62192C09786}" srcOrd="0" destOrd="0" presId="urn:microsoft.com/office/officeart/2005/8/layout/hProcess10"/>
    <dgm:cxn modelId="{E73A29B1-4796-4DEB-9D76-7961E17E92AC}" srcId="{4648EF08-065F-4692-B1EB-57F00584EFE1}" destId="{B13D5677-3433-4604-B14D-B9A8E3A33BB5}" srcOrd="0" destOrd="0" parTransId="{157DCAB4-B5D9-417D-BFFC-F67565ACFD12}" sibTransId="{CFE7A805-160E-4A88-87E7-C5B21A656086}"/>
    <dgm:cxn modelId="{C074785C-7C31-4F40-8795-882042E0F791}" type="presOf" srcId="{1BCA0B99-06B4-4F04-AAFA-4460B99983D5}" destId="{79B3B27A-3515-4E5B-B392-99FB420CD729}" srcOrd="1" destOrd="0" presId="urn:microsoft.com/office/officeart/2005/8/layout/hProcess10"/>
    <dgm:cxn modelId="{F3183760-A264-41DF-8C80-6991745241E8}" type="presOf" srcId="{C13DDE1C-C8E2-42C2-AA10-ABE513526AE3}" destId="{115257DC-0099-4C3D-8B4B-BDC9BFBC5C5B}" srcOrd="0" destOrd="0" presId="urn:microsoft.com/office/officeart/2005/8/layout/hProcess10"/>
    <dgm:cxn modelId="{3CE4EF75-E3E0-4FC3-9122-A5D84CAFD9D7}" type="presOf" srcId="{D5A1F8F5-C919-4E1E-A8DC-0AEB4DB747A2}" destId="{189124BE-B59F-4779-AFD4-AE5442EFA724}" srcOrd="0" destOrd="0" presId="urn:microsoft.com/office/officeart/2005/8/layout/hProcess10"/>
    <dgm:cxn modelId="{E3E26F8C-29A5-4852-A76E-FEB6676ACCF2}" type="presOf" srcId="{C13DDE1C-C8E2-42C2-AA10-ABE513526AE3}" destId="{840F9E95-8828-4C7F-A6E3-18548F8C3784}" srcOrd="1" destOrd="0" presId="urn:microsoft.com/office/officeart/2005/8/layout/hProcess10"/>
    <dgm:cxn modelId="{4DDA44AD-118D-4285-A967-9742CCEF1646}" type="presParOf" srcId="{3F05A7AA-3110-4633-A5E4-F0BDA816F45D}" destId="{ABA40E9A-EDC2-4208-A247-6521C8D751BC}" srcOrd="0" destOrd="0" presId="urn:microsoft.com/office/officeart/2005/8/layout/hProcess10"/>
    <dgm:cxn modelId="{C13F56ED-76CE-4761-8E01-DE278DDA47E2}" type="presParOf" srcId="{ABA40E9A-EDC2-4208-A247-6521C8D751BC}" destId="{7C146966-B93B-4AF7-9FCF-6C9CFD04C1C9}" srcOrd="0" destOrd="0" presId="urn:microsoft.com/office/officeart/2005/8/layout/hProcess10"/>
    <dgm:cxn modelId="{43CB3DE1-AA49-4BB8-A466-E66B40D8F30D}" type="presParOf" srcId="{ABA40E9A-EDC2-4208-A247-6521C8D751BC}" destId="{6E39BF19-ECFC-481B-B538-29F4C4F7C968}" srcOrd="1" destOrd="0" presId="urn:microsoft.com/office/officeart/2005/8/layout/hProcess10"/>
    <dgm:cxn modelId="{94709221-5C72-4017-A4E9-836308068056}" type="presParOf" srcId="{3F05A7AA-3110-4633-A5E4-F0BDA816F45D}" destId="{16BAEDC7-FFB5-4F18-A795-B62192C09786}" srcOrd="1" destOrd="0" presId="urn:microsoft.com/office/officeart/2005/8/layout/hProcess10"/>
    <dgm:cxn modelId="{30CE66A3-2E31-4589-A2D8-BD5C934A97A0}" type="presParOf" srcId="{16BAEDC7-FFB5-4F18-A795-B62192C09786}" destId="{79B3B27A-3515-4E5B-B392-99FB420CD729}" srcOrd="0" destOrd="0" presId="urn:microsoft.com/office/officeart/2005/8/layout/hProcess10"/>
    <dgm:cxn modelId="{4D5163D9-3DA7-470E-A6A1-8D76A72AF9B4}" type="presParOf" srcId="{3F05A7AA-3110-4633-A5E4-F0BDA816F45D}" destId="{595C3698-869F-4A52-9781-C8DDAA712AE3}" srcOrd="2" destOrd="0" presId="urn:microsoft.com/office/officeart/2005/8/layout/hProcess10"/>
    <dgm:cxn modelId="{3646D636-6451-4A54-9DDA-C73D36120F78}" type="presParOf" srcId="{595C3698-869F-4A52-9781-C8DDAA712AE3}" destId="{3904F4F2-ACB8-44DA-A5D5-4B5419074C8B}" srcOrd="0" destOrd="0" presId="urn:microsoft.com/office/officeart/2005/8/layout/hProcess10"/>
    <dgm:cxn modelId="{8DFD5E89-BB40-4734-BE15-94CE79771074}" type="presParOf" srcId="{595C3698-869F-4A52-9781-C8DDAA712AE3}" destId="{8FA9DC42-FD81-4DC3-86FD-D9026B677424}" srcOrd="1" destOrd="0" presId="urn:microsoft.com/office/officeart/2005/8/layout/hProcess10"/>
    <dgm:cxn modelId="{7A8FDE7B-D2BD-4737-9C05-C4A26703516F}" type="presParOf" srcId="{3F05A7AA-3110-4633-A5E4-F0BDA816F45D}" destId="{115257DC-0099-4C3D-8B4B-BDC9BFBC5C5B}" srcOrd="3" destOrd="0" presId="urn:microsoft.com/office/officeart/2005/8/layout/hProcess10"/>
    <dgm:cxn modelId="{BB24BC88-6DA4-4416-A448-EEEFA5BD8AE0}" type="presParOf" srcId="{115257DC-0099-4C3D-8B4B-BDC9BFBC5C5B}" destId="{840F9E95-8828-4C7F-A6E3-18548F8C3784}" srcOrd="0" destOrd="0" presId="urn:microsoft.com/office/officeart/2005/8/layout/hProcess10"/>
    <dgm:cxn modelId="{E0BEEF48-2B5F-457E-88AF-C692510D9060}" type="presParOf" srcId="{3F05A7AA-3110-4633-A5E4-F0BDA816F45D}" destId="{9623F9DD-6C1F-4600-A2A5-6EFBAC03970A}" srcOrd="4" destOrd="0" presId="urn:microsoft.com/office/officeart/2005/8/layout/hProcess10"/>
    <dgm:cxn modelId="{C2AA612A-EB6A-4533-9007-2D49698BC1C6}" type="presParOf" srcId="{9623F9DD-6C1F-4600-A2A5-6EFBAC03970A}" destId="{ED1272C2-71C3-43B6-8D5F-7FCEB06C4943}" srcOrd="0" destOrd="0" presId="urn:microsoft.com/office/officeart/2005/8/layout/hProcess10"/>
    <dgm:cxn modelId="{1D53AE8C-6441-45DF-AEA5-85DF2BBC830B}" type="presParOf" srcId="{9623F9DD-6C1F-4600-A2A5-6EFBAC03970A}" destId="{189124BE-B59F-4779-AFD4-AE5442EFA724}" srcOrd="1" destOrd="0" presId="urn:microsoft.com/office/officeart/2005/8/layout/hProcess10"/>
    <dgm:cxn modelId="{1478161F-17CE-4155-9EDA-38493FF36C08}" type="presParOf" srcId="{3F05A7AA-3110-4633-A5E4-F0BDA816F45D}" destId="{E5F64F97-5257-4311-8138-999ED309A218}" srcOrd="5" destOrd="0" presId="urn:microsoft.com/office/officeart/2005/8/layout/hProcess10"/>
    <dgm:cxn modelId="{6971C6E9-DCD4-4FF7-AA13-337CE9ED5DC4}" type="presParOf" srcId="{E5F64F97-5257-4311-8138-999ED309A218}" destId="{E08E03F2-6B26-462D-8318-085154FDC218}" srcOrd="0" destOrd="0" presId="urn:microsoft.com/office/officeart/2005/8/layout/hProcess10"/>
    <dgm:cxn modelId="{C0E7ACA9-3471-4E37-9365-ED0E5100DC8F}" type="presParOf" srcId="{3F05A7AA-3110-4633-A5E4-F0BDA816F45D}" destId="{4A5B7B9F-8A23-4DE7-ACAD-4F262C23C2A0}" srcOrd="6" destOrd="0" presId="urn:microsoft.com/office/officeart/2005/8/layout/hProcess10"/>
    <dgm:cxn modelId="{7612B4D1-F8AE-446B-93B1-CB491707130C}" type="presParOf" srcId="{4A5B7B9F-8A23-4DE7-ACAD-4F262C23C2A0}" destId="{F967E3F0-D724-4ABF-9F00-B84CC46E4981}" srcOrd="0" destOrd="0" presId="urn:microsoft.com/office/officeart/2005/8/layout/hProcess10"/>
    <dgm:cxn modelId="{6E39CFFF-2A9C-47F2-8CF5-A19D52F54FCB}" type="presParOf" srcId="{4A5B7B9F-8A23-4DE7-ACAD-4F262C23C2A0}" destId="{F7CF9E10-EBB6-405E-9C28-971FC9A48D26}" srcOrd="1" destOrd="0" presId="urn:microsoft.com/office/officeart/2005/8/layout/hProcess10"/>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0C4D80F-9050-4B46-950D-BF6518436055}" type="doc">
      <dgm:prSet loTypeId="urn:microsoft.com/office/officeart/2005/8/layout/hList7" loCatId="list" qsTypeId="urn:microsoft.com/office/officeart/2005/8/quickstyle/3d1" qsCatId="3D" csTypeId="urn:microsoft.com/office/officeart/2005/8/colors/accent0_2" csCatId="mainScheme" phldr="1"/>
      <dgm:spPr/>
      <dgm:t>
        <a:bodyPr/>
        <a:lstStyle/>
        <a:p>
          <a:endParaRPr lang="es-EC"/>
        </a:p>
      </dgm:t>
    </dgm:pt>
    <dgm:pt modelId="{B0E2E020-0277-49C9-B0A2-9C3C89648BB0}">
      <dgm:prSet phldrT="[Texto]" custT="1"/>
      <dgm:spPr/>
      <dgm:t>
        <a:bodyPr/>
        <a:lstStyle/>
        <a:p>
          <a:pPr algn="ctr"/>
          <a:endParaRPr lang="es-EC" sz="1800" b="0" smtClean="0">
            <a:latin typeface="Century Gothic" panose="020B0502020202020204" pitchFamily="34" charset="0"/>
          </a:endParaRPr>
        </a:p>
        <a:p>
          <a:pPr algn="ctr"/>
          <a:r>
            <a:rPr lang="es-EC" sz="1800" b="0" smtClean="0">
              <a:latin typeface="Century Gothic" panose="020B0502020202020204" pitchFamily="34" charset="0"/>
            </a:rPr>
            <a:t>VIOLENCIA DE GENERO</a:t>
          </a:r>
          <a:endParaRPr lang="es-EC" sz="1800" b="0" dirty="0">
            <a:latin typeface="Century Gothic" panose="020B0502020202020204" pitchFamily="34" charset="0"/>
          </a:endParaRPr>
        </a:p>
      </dgm:t>
    </dgm:pt>
    <dgm:pt modelId="{A86374BE-E20F-4CEA-950D-FA84DAC2CF4F}" type="parTrans" cxnId="{620FF3BC-1844-45D5-B699-6B42318FD9A6}">
      <dgm:prSet/>
      <dgm:spPr/>
      <dgm:t>
        <a:bodyPr/>
        <a:lstStyle/>
        <a:p>
          <a:endParaRPr lang="es-EC"/>
        </a:p>
      </dgm:t>
    </dgm:pt>
    <dgm:pt modelId="{B7F086B8-D741-4471-B694-8DF1BC8947AC}" type="sibTrans" cxnId="{620FF3BC-1844-45D5-B699-6B42318FD9A6}">
      <dgm:prSet/>
      <dgm:spPr/>
      <dgm:t>
        <a:bodyPr/>
        <a:lstStyle/>
        <a:p>
          <a:endParaRPr lang="es-EC"/>
        </a:p>
      </dgm:t>
    </dgm:pt>
    <dgm:pt modelId="{997B9BFE-29FD-44BF-BF79-85E8F8F953E3}">
      <dgm:prSet phldrT="[Texto]" custT="1"/>
      <dgm:spPr/>
      <dgm:t>
        <a:bodyPr/>
        <a:lstStyle/>
        <a:p>
          <a:pPr algn="ctr"/>
          <a:endParaRPr lang="es-ES_tradnl" sz="1800" b="0" u="none" smtClean="0">
            <a:latin typeface="Century Gothic" panose="020B0502020202020204" pitchFamily="34" charset="0"/>
          </a:endParaRPr>
        </a:p>
        <a:p>
          <a:pPr algn="ctr"/>
          <a:r>
            <a:rPr lang="es-ES_tradnl" sz="1800" b="0" u="none" smtClean="0">
              <a:latin typeface="Century Gothic" panose="020B0502020202020204" pitchFamily="34" charset="0"/>
            </a:rPr>
            <a:t>EDUCACIÓN PARA LA SALUD </a:t>
          </a:r>
          <a:endParaRPr lang="es-EC" sz="1800" b="0" u="none" dirty="0">
            <a:latin typeface="Century Gothic" panose="020B0502020202020204" pitchFamily="34" charset="0"/>
          </a:endParaRPr>
        </a:p>
      </dgm:t>
    </dgm:pt>
    <dgm:pt modelId="{A06FB6CC-2C28-446F-BF0C-D24BC989A678}" type="parTrans" cxnId="{875EE8EC-408A-451A-9312-05291717EBD9}">
      <dgm:prSet/>
      <dgm:spPr/>
      <dgm:t>
        <a:bodyPr/>
        <a:lstStyle/>
        <a:p>
          <a:endParaRPr lang="es-EC"/>
        </a:p>
      </dgm:t>
    </dgm:pt>
    <dgm:pt modelId="{9343676D-4FF7-4FB3-9845-C6BAB4FC5764}" type="sibTrans" cxnId="{875EE8EC-408A-451A-9312-05291717EBD9}">
      <dgm:prSet/>
      <dgm:spPr/>
      <dgm:t>
        <a:bodyPr/>
        <a:lstStyle/>
        <a:p>
          <a:endParaRPr lang="es-EC"/>
        </a:p>
      </dgm:t>
    </dgm:pt>
    <dgm:pt modelId="{5DB0A016-CBA6-450D-AA4E-9345B3A784EB}">
      <dgm:prSet phldrT="[Texto]" custT="1"/>
      <dgm:spPr/>
      <dgm:t>
        <a:bodyPr/>
        <a:lstStyle/>
        <a:p>
          <a:pPr algn="ctr"/>
          <a:endParaRPr lang="es-ES_tradnl" sz="1800" b="0" smtClean="0">
            <a:latin typeface="Century Gothic" panose="020B0502020202020204" pitchFamily="34" charset="0"/>
          </a:endParaRPr>
        </a:p>
        <a:p>
          <a:pPr algn="ctr"/>
          <a:r>
            <a:rPr lang="es-ES_tradnl" sz="1800" b="0" smtClean="0">
              <a:latin typeface="Century Gothic" panose="020B0502020202020204" pitchFamily="34" charset="0"/>
            </a:rPr>
            <a:t>AGITA TU MUNDO</a:t>
          </a:r>
          <a:endParaRPr lang="es-EC" sz="1800" b="0" dirty="0">
            <a:latin typeface="Century Gothic" panose="020B0502020202020204" pitchFamily="34" charset="0"/>
          </a:endParaRPr>
        </a:p>
      </dgm:t>
    </dgm:pt>
    <dgm:pt modelId="{787CC18F-7DAC-4BE0-9B4B-035ABE6F16CD}" type="parTrans" cxnId="{178D2B01-8A68-41E4-B20E-64FEF2579F0B}">
      <dgm:prSet/>
      <dgm:spPr/>
      <dgm:t>
        <a:bodyPr/>
        <a:lstStyle/>
        <a:p>
          <a:endParaRPr lang="es-EC"/>
        </a:p>
      </dgm:t>
    </dgm:pt>
    <dgm:pt modelId="{FC62716C-2895-43F7-AE06-EC9746A94005}" type="sibTrans" cxnId="{178D2B01-8A68-41E4-B20E-64FEF2579F0B}">
      <dgm:prSet/>
      <dgm:spPr/>
      <dgm:t>
        <a:bodyPr/>
        <a:lstStyle/>
        <a:p>
          <a:endParaRPr lang="es-EC"/>
        </a:p>
      </dgm:t>
    </dgm:pt>
    <dgm:pt modelId="{B36E6851-8023-4D47-9199-1D964335CAEB}" type="pres">
      <dgm:prSet presAssocID="{F0C4D80F-9050-4B46-950D-BF6518436055}" presName="Name0" presStyleCnt="0">
        <dgm:presLayoutVars>
          <dgm:dir/>
          <dgm:resizeHandles val="exact"/>
        </dgm:presLayoutVars>
      </dgm:prSet>
      <dgm:spPr/>
      <dgm:t>
        <a:bodyPr/>
        <a:lstStyle/>
        <a:p>
          <a:endParaRPr lang="es-EC"/>
        </a:p>
      </dgm:t>
    </dgm:pt>
    <dgm:pt modelId="{EA2F7CA1-9387-4315-8855-5768FA126B2C}" type="pres">
      <dgm:prSet presAssocID="{F0C4D80F-9050-4B46-950D-BF6518436055}" presName="fgShape" presStyleLbl="fgShp" presStyleIdx="0" presStyleCnt="1"/>
      <dgm:spPr/>
      <dgm:t>
        <a:bodyPr/>
        <a:lstStyle/>
        <a:p>
          <a:endParaRPr lang="es-ES"/>
        </a:p>
      </dgm:t>
    </dgm:pt>
    <dgm:pt modelId="{72786DAC-C3BC-4533-8EA5-77BEBBB962A4}" type="pres">
      <dgm:prSet presAssocID="{F0C4D80F-9050-4B46-950D-BF6518436055}" presName="linComp" presStyleCnt="0"/>
      <dgm:spPr/>
      <dgm:t>
        <a:bodyPr/>
        <a:lstStyle/>
        <a:p>
          <a:endParaRPr lang="es-ES"/>
        </a:p>
      </dgm:t>
    </dgm:pt>
    <dgm:pt modelId="{77A6F7B0-3603-4091-8B5E-7F160697F58D}" type="pres">
      <dgm:prSet presAssocID="{B0E2E020-0277-49C9-B0A2-9C3C89648BB0}" presName="compNode" presStyleCnt="0"/>
      <dgm:spPr/>
      <dgm:t>
        <a:bodyPr/>
        <a:lstStyle/>
        <a:p>
          <a:endParaRPr lang="es-ES"/>
        </a:p>
      </dgm:t>
    </dgm:pt>
    <dgm:pt modelId="{FE443708-D52E-409C-8D9B-4A2ADC205545}" type="pres">
      <dgm:prSet presAssocID="{B0E2E020-0277-49C9-B0A2-9C3C89648BB0}" presName="bkgdShape" presStyleLbl="node1" presStyleIdx="0" presStyleCnt="3"/>
      <dgm:spPr/>
      <dgm:t>
        <a:bodyPr/>
        <a:lstStyle/>
        <a:p>
          <a:endParaRPr lang="es-EC"/>
        </a:p>
      </dgm:t>
    </dgm:pt>
    <dgm:pt modelId="{3253FCD4-B29B-4254-BD0B-F92F4902C3A5}" type="pres">
      <dgm:prSet presAssocID="{B0E2E020-0277-49C9-B0A2-9C3C89648BB0}" presName="nodeTx" presStyleLbl="node1" presStyleIdx="0" presStyleCnt="3">
        <dgm:presLayoutVars>
          <dgm:bulletEnabled val="1"/>
        </dgm:presLayoutVars>
      </dgm:prSet>
      <dgm:spPr/>
      <dgm:t>
        <a:bodyPr/>
        <a:lstStyle/>
        <a:p>
          <a:endParaRPr lang="es-EC"/>
        </a:p>
      </dgm:t>
    </dgm:pt>
    <dgm:pt modelId="{51A93DD3-67A8-432A-B69B-B864C48A4025}" type="pres">
      <dgm:prSet presAssocID="{B0E2E020-0277-49C9-B0A2-9C3C89648BB0}" presName="invisiNode" presStyleLbl="node1" presStyleIdx="0" presStyleCnt="3"/>
      <dgm:spPr/>
      <dgm:t>
        <a:bodyPr/>
        <a:lstStyle/>
        <a:p>
          <a:endParaRPr lang="es-ES"/>
        </a:p>
      </dgm:t>
    </dgm:pt>
    <dgm:pt modelId="{53DF6126-60BE-4574-994C-1A23A5BA85FC}" type="pres">
      <dgm:prSet presAssocID="{B0E2E020-0277-49C9-B0A2-9C3C89648BB0}" presName="imagNode" presStyleLbl="fgImgPlace1" presStyleIdx="0" presStyleCnt="3" custScaleX="177549" custScaleY="155647" custLinFactNeighborY="19698"/>
      <dgm:spPr>
        <a:blipFill rotWithShape="1">
          <a:blip xmlns:r="http://schemas.openxmlformats.org/officeDocument/2006/relationships" r:embed="rId1"/>
          <a:stretch>
            <a:fillRect/>
          </a:stretch>
        </a:blipFill>
      </dgm:spPr>
      <dgm:t>
        <a:bodyPr/>
        <a:lstStyle/>
        <a:p>
          <a:endParaRPr lang="es-EC"/>
        </a:p>
      </dgm:t>
    </dgm:pt>
    <dgm:pt modelId="{BDCC16C1-99BB-4832-82F4-98B3EFEF388E}" type="pres">
      <dgm:prSet presAssocID="{B7F086B8-D741-4471-B694-8DF1BC8947AC}" presName="sibTrans" presStyleLbl="sibTrans2D1" presStyleIdx="0" presStyleCnt="0"/>
      <dgm:spPr/>
      <dgm:t>
        <a:bodyPr/>
        <a:lstStyle/>
        <a:p>
          <a:endParaRPr lang="es-EC"/>
        </a:p>
      </dgm:t>
    </dgm:pt>
    <dgm:pt modelId="{E2885259-1370-4580-AC52-0FE646E02620}" type="pres">
      <dgm:prSet presAssocID="{997B9BFE-29FD-44BF-BF79-85E8F8F953E3}" presName="compNode" presStyleCnt="0"/>
      <dgm:spPr/>
      <dgm:t>
        <a:bodyPr/>
        <a:lstStyle/>
        <a:p>
          <a:endParaRPr lang="es-ES"/>
        </a:p>
      </dgm:t>
    </dgm:pt>
    <dgm:pt modelId="{1E1DA68C-DF06-48B3-819F-7E63FD17D82C}" type="pres">
      <dgm:prSet presAssocID="{997B9BFE-29FD-44BF-BF79-85E8F8F953E3}" presName="bkgdShape" presStyleLbl="node1" presStyleIdx="1" presStyleCnt="3"/>
      <dgm:spPr/>
      <dgm:t>
        <a:bodyPr/>
        <a:lstStyle/>
        <a:p>
          <a:endParaRPr lang="es-EC"/>
        </a:p>
      </dgm:t>
    </dgm:pt>
    <dgm:pt modelId="{F6038792-B643-4810-8807-3A9DAE56A860}" type="pres">
      <dgm:prSet presAssocID="{997B9BFE-29FD-44BF-BF79-85E8F8F953E3}" presName="nodeTx" presStyleLbl="node1" presStyleIdx="1" presStyleCnt="3">
        <dgm:presLayoutVars>
          <dgm:bulletEnabled val="1"/>
        </dgm:presLayoutVars>
      </dgm:prSet>
      <dgm:spPr/>
      <dgm:t>
        <a:bodyPr/>
        <a:lstStyle/>
        <a:p>
          <a:endParaRPr lang="es-EC"/>
        </a:p>
      </dgm:t>
    </dgm:pt>
    <dgm:pt modelId="{FFB776E9-F697-4866-8129-15CD8399E971}" type="pres">
      <dgm:prSet presAssocID="{997B9BFE-29FD-44BF-BF79-85E8F8F953E3}" presName="invisiNode" presStyleLbl="node1" presStyleIdx="1" presStyleCnt="3"/>
      <dgm:spPr/>
      <dgm:t>
        <a:bodyPr/>
        <a:lstStyle/>
        <a:p>
          <a:endParaRPr lang="es-ES"/>
        </a:p>
      </dgm:t>
    </dgm:pt>
    <dgm:pt modelId="{8C7C99E4-7D6C-4F18-990A-1819E1CE79A1}" type="pres">
      <dgm:prSet presAssocID="{997B9BFE-29FD-44BF-BF79-85E8F8F953E3}" presName="imagNode" presStyleLbl="fgImgPlace1" presStyleIdx="1" presStyleCnt="3" custScaleX="165680" custScaleY="153770" custLinFactNeighborY="16884"/>
      <dgm:spPr>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dgm:spPr>
      <dgm:t>
        <a:bodyPr/>
        <a:lstStyle/>
        <a:p>
          <a:endParaRPr lang="es-EC"/>
        </a:p>
      </dgm:t>
    </dgm:pt>
    <dgm:pt modelId="{86A6AFD6-BD60-40C2-967E-66E23836985B}" type="pres">
      <dgm:prSet presAssocID="{9343676D-4FF7-4FB3-9845-C6BAB4FC5764}" presName="sibTrans" presStyleLbl="sibTrans2D1" presStyleIdx="0" presStyleCnt="0"/>
      <dgm:spPr/>
      <dgm:t>
        <a:bodyPr/>
        <a:lstStyle/>
        <a:p>
          <a:endParaRPr lang="es-EC"/>
        </a:p>
      </dgm:t>
    </dgm:pt>
    <dgm:pt modelId="{A2ADEF92-1F00-4753-86A1-15DEFA0272C0}" type="pres">
      <dgm:prSet presAssocID="{5DB0A016-CBA6-450D-AA4E-9345B3A784EB}" presName="compNode" presStyleCnt="0"/>
      <dgm:spPr/>
      <dgm:t>
        <a:bodyPr/>
        <a:lstStyle/>
        <a:p>
          <a:endParaRPr lang="es-ES"/>
        </a:p>
      </dgm:t>
    </dgm:pt>
    <dgm:pt modelId="{4D81C383-F4B3-45DA-B26A-21A8E2118A17}" type="pres">
      <dgm:prSet presAssocID="{5DB0A016-CBA6-450D-AA4E-9345B3A784EB}" presName="bkgdShape" presStyleLbl="node1" presStyleIdx="2" presStyleCnt="3"/>
      <dgm:spPr/>
      <dgm:t>
        <a:bodyPr/>
        <a:lstStyle/>
        <a:p>
          <a:endParaRPr lang="es-EC"/>
        </a:p>
      </dgm:t>
    </dgm:pt>
    <dgm:pt modelId="{CA5ED0F1-9223-4932-8D09-C6D0C68A07B2}" type="pres">
      <dgm:prSet presAssocID="{5DB0A016-CBA6-450D-AA4E-9345B3A784EB}" presName="nodeTx" presStyleLbl="node1" presStyleIdx="2" presStyleCnt="3">
        <dgm:presLayoutVars>
          <dgm:bulletEnabled val="1"/>
        </dgm:presLayoutVars>
      </dgm:prSet>
      <dgm:spPr/>
      <dgm:t>
        <a:bodyPr/>
        <a:lstStyle/>
        <a:p>
          <a:endParaRPr lang="es-EC"/>
        </a:p>
      </dgm:t>
    </dgm:pt>
    <dgm:pt modelId="{7E15FA22-5A46-4E08-8B64-6F2A41105917}" type="pres">
      <dgm:prSet presAssocID="{5DB0A016-CBA6-450D-AA4E-9345B3A784EB}" presName="invisiNode" presStyleLbl="node1" presStyleIdx="2" presStyleCnt="3"/>
      <dgm:spPr/>
      <dgm:t>
        <a:bodyPr/>
        <a:lstStyle/>
        <a:p>
          <a:endParaRPr lang="es-ES"/>
        </a:p>
      </dgm:t>
    </dgm:pt>
    <dgm:pt modelId="{6FFD2E04-D952-4556-AD29-7891D8123479}" type="pres">
      <dgm:prSet presAssocID="{5DB0A016-CBA6-450D-AA4E-9345B3A784EB}" presName="imagNode" presStyleLbl="fgImgPlace1" presStyleIdx="2" presStyleCnt="3" custScaleX="166951" custScaleY="153770" custLinFactNeighborY="21641"/>
      <dgm:spPr>
        <a:blipFill>
          <a:blip xmlns:r="http://schemas.openxmlformats.org/officeDocument/2006/relationships" r:embed="rId3">
            <a:extLst>
              <a:ext uri="{28A0092B-C50C-407E-A947-70E740481C1C}">
                <a14:useLocalDpi xmlns:a14="http://schemas.microsoft.com/office/drawing/2010/main" val="0"/>
              </a:ext>
            </a:extLst>
          </a:blip>
          <a:srcRect/>
          <a:stretch>
            <a:fillRect l="-6000" r="-6000"/>
          </a:stretch>
        </a:blipFill>
      </dgm:spPr>
      <dgm:t>
        <a:bodyPr/>
        <a:lstStyle/>
        <a:p>
          <a:endParaRPr lang="es-EC"/>
        </a:p>
      </dgm:t>
    </dgm:pt>
  </dgm:ptLst>
  <dgm:cxnLst>
    <dgm:cxn modelId="{26A2643D-43DC-465D-8505-7C5B57C296A3}" type="presOf" srcId="{5DB0A016-CBA6-450D-AA4E-9345B3A784EB}" destId="{CA5ED0F1-9223-4932-8D09-C6D0C68A07B2}" srcOrd="1" destOrd="0" presId="urn:microsoft.com/office/officeart/2005/8/layout/hList7"/>
    <dgm:cxn modelId="{53690540-58A2-4204-9438-2FD5E7F9BFDA}" type="presOf" srcId="{B0E2E020-0277-49C9-B0A2-9C3C89648BB0}" destId="{3253FCD4-B29B-4254-BD0B-F92F4902C3A5}" srcOrd="1" destOrd="0" presId="urn:microsoft.com/office/officeart/2005/8/layout/hList7"/>
    <dgm:cxn modelId="{CA75313E-BDE1-49D2-90D4-6855CA182D00}" type="presOf" srcId="{B0E2E020-0277-49C9-B0A2-9C3C89648BB0}" destId="{FE443708-D52E-409C-8D9B-4A2ADC205545}" srcOrd="0" destOrd="0" presId="urn:microsoft.com/office/officeart/2005/8/layout/hList7"/>
    <dgm:cxn modelId="{6411B40F-8D81-44D3-AFC6-53744A33FE89}" type="presOf" srcId="{5DB0A016-CBA6-450D-AA4E-9345B3A784EB}" destId="{4D81C383-F4B3-45DA-B26A-21A8E2118A17}" srcOrd="0" destOrd="0" presId="urn:microsoft.com/office/officeart/2005/8/layout/hList7"/>
    <dgm:cxn modelId="{620FF3BC-1844-45D5-B699-6B42318FD9A6}" srcId="{F0C4D80F-9050-4B46-950D-BF6518436055}" destId="{B0E2E020-0277-49C9-B0A2-9C3C89648BB0}" srcOrd="0" destOrd="0" parTransId="{A86374BE-E20F-4CEA-950D-FA84DAC2CF4F}" sibTransId="{B7F086B8-D741-4471-B694-8DF1BC8947AC}"/>
    <dgm:cxn modelId="{21B3A378-32FC-4292-A8C6-9B33E825C02C}" type="presOf" srcId="{997B9BFE-29FD-44BF-BF79-85E8F8F953E3}" destId="{1E1DA68C-DF06-48B3-819F-7E63FD17D82C}" srcOrd="0" destOrd="0" presId="urn:microsoft.com/office/officeart/2005/8/layout/hList7"/>
    <dgm:cxn modelId="{7168DE49-0E89-419E-B6F3-E8627A38D312}" type="presOf" srcId="{B7F086B8-D741-4471-B694-8DF1BC8947AC}" destId="{BDCC16C1-99BB-4832-82F4-98B3EFEF388E}" srcOrd="0" destOrd="0" presId="urn:microsoft.com/office/officeart/2005/8/layout/hList7"/>
    <dgm:cxn modelId="{99079876-C097-4D6C-AC9A-47546F6DC35C}" type="presOf" srcId="{9343676D-4FF7-4FB3-9845-C6BAB4FC5764}" destId="{86A6AFD6-BD60-40C2-967E-66E23836985B}" srcOrd="0" destOrd="0" presId="urn:microsoft.com/office/officeart/2005/8/layout/hList7"/>
    <dgm:cxn modelId="{7B09DC71-9038-4CA1-8269-3545DFF6B14D}" type="presOf" srcId="{F0C4D80F-9050-4B46-950D-BF6518436055}" destId="{B36E6851-8023-4D47-9199-1D964335CAEB}" srcOrd="0" destOrd="0" presId="urn:microsoft.com/office/officeart/2005/8/layout/hList7"/>
    <dgm:cxn modelId="{875EE8EC-408A-451A-9312-05291717EBD9}" srcId="{F0C4D80F-9050-4B46-950D-BF6518436055}" destId="{997B9BFE-29FD-44BF-BF79-85E8F8F953E3}" srcOrd="1" destOrd="0" parTransId="{A06FB6CC-2C28-446F-BF0C-D24BC989A678}" sibTransId="{9343676D-4FF7-4FB3-9845-C6BAB4FC5764}"/>
    <dgm:cxn modelId="{178D2B01-8A68-41E4-B20E-64FEF2579F0B}" srcId="{F0C4D80F-9050-4B46-950D-BF6518436055}" destId="{5DB0A016-CBA6-450D-AA4E-9345B3A784EB}" srcOrd="2" destOrd="0" parTransId="{787CC18F-7DAC-4BE0-9B4B-035ABE6F16CD}" sibTransId="{FC62716C-2895-43F7-AE06-EC9746A94005}"/>
    <dgm:cxn modelId="{706F8296-F9C9-4534-8635-9629B405F409}" type="presOf" srcId="{997B9BFE-29FD-44BF-BF79-85E8F8F953E3}" destId="{F6038792-B643-4810-8807-3A9DAE56A860}" srcOrd="1" destOrd="0" presId="urn:microsoft.com/office/officeart/2005/8/layout/hList7"/>
    <dgm:cxn modelId="{BB16578D-4A4F-4A6D-96AB-0334D77224CD}" type="presParOf" srcId="{B36E6851-8023-4D47-9199-1D964335CAEB}" destId="{EA2F7CA1-9387-4315-8855-5768FA126B2C}" srcOrd="0" destOrd="0" presId="urn:microsoft.com/office/officeart/2005/8/layout/hList7"/>
    <dgm:cxn modelId="{1DB7DDF3-0FCF-4EFB-8DDA-32CE6D1FA07E}" type="presParOf" srcId="{B36E6851-8023-4D47-9199-1D964335CAEB}" destId="{72786DAC-C3BC-4533-8EA5-77BEBBB962A4}" srcOrd="1" destOrd="0" presId="urn:microsoft.com/office/officeart/2005/8/layout/hList7"/>
    <dgm:cxn modelId="{FDE1D5FE-7351-42D0-A58C-38B0A1374536}" type="presParOf" srcId="{72786DAC-C3BC-4533-8EA5-77BEBBB962A4}" destId="{77A6F7B0-3603-4091-8B5E-7F160697F58D}" srcOrd="0" destOrd="0" presId="urn:microsoft.com/office/officeart/2005/8/layout/hList7"/>
    <dgm:cxn modelId="{44B8DF78-F567-4686-8971-8B7913008E08}" type="presParOf" srcId="{77A6F7B0-3603-4091-8B5E-7F160697F58D}" destId="{FE443708-D52E-409C-8D9B-4A2ADC205545}" srcOrd="0" destOrd="0" presId="urn:microsoft.com/office/officeart/2005/8/layout/hList7"/>
    <dgm:cxn modelId="{CFE6346E-AA52-41B5-A33C-161BD01E9F7C}" type="presParOf" srcId="{77A6F7B0-3603-4091-8B5E-7F160697F58D}" destId="{3253FCD4-B29B-4254-BD0B-F92F4902C3A5}" srcOrd="1" destOrd="0" presId="urn:microsoft.com/office/officeart/2005/8/layout/hList7"/>
    <dgm:cxn modelId="{4D1FABA2-D46D-41CB-B7BC-7D6643122548}" type="presParOf" srcId="{77A6F7B0-3603-4091-8B5E-7F160697F58D}" destId="{51A93DD3-67A8-432A-B69B-B864C48A4025}" srcOrd="2" destOrd="0" presId="urn:microsoft.com/office/officeart/2005/8/layout/hList7"/>
    <dgm:cxn modelId="{ECB2F9F8-99CB-4D1F-B117-EDC7F4EC8059}" type="presParOf" srcId="{77A6F7B0-3603-4091-8B5E-7F160697F58D}" destId="{53DF6126-60BE-4574-994C-1A23A5BA85FC}" srcOrd="3" destOrd="0" presId="urn:microsoft.com/office/officeart/2005/8/layout/hList7"/>
    <dgm:cxn modelId="{02A679CC-B201-48B5-BE3C-87F3662A971F}" type="presParOf" srcId="{72786DAC-C3BC-4533-8EA5-77BEBBB962A4}" destId="{BDCC16C1-99BB-4832-82F4-98B3EFEF388E}" srcOrd="1" destOrd="0" presId="urn:microsoft.com/office/officeart/2005/8/layout/hList7"/>
    <dgm:cxn modelId="{4D608502-FCC1-4828-A0D9-95E5764F7151}" type="presParOf" srcId="{72786DAC-C3BC-4533-8EA5-77BEBBB962A4}" destId="{E2885259-1370-4580-AC52-0FE646E02620}" srcOrd="2" destOrd="0" presId="urn:microsoft.com/office/officeart/2005/8/layout/hList7"/>
    <dgm:cxn modelId="{7ADFB8F0-49A1-44F4-9133-FDE56CE65E4F}" type="presParOf" srcId="{E2885259-1370-4580-AC52-0FE646E02620}" destId="{1E1DA68C-DF06-48B3-819F-7E63FD17D82C}" srcOrd="0" destOrd="0" presId="urn:microsoft.com/office/officeart/2005/8/layout/hList7"/>
    <dgm:cxn modelId="{A18B1ED6-D608-40E2-A77C-AF37B3E8EA7C}" type="presParOf" srcId="{E2885259-1370-4580-AC52-0FE646E02620}" destId="{F6038792-B643-4810-8807-3A9DAE56A860}" srcOrd="1" destOrd="0" presId="urn:microsoft.com/office/officeart/2005/8/layout/hList7"/>
    <dgm:cxn modelId="{0A2EAEF4-A008-45D0-B8B9-9614185BE918}" type="presParOf" srcId="{E2885259-1370-4580-AC52-0FE646E02620}" destId="{FFB776E9-F697-4866-8129-15CD8399E971}" srcOrd="2" destOrd="0" presId="urn:microsoft.com/office/officeart/2005/8/layout/hList7"/>
    <dgm:cxn modelId="{D62D6E5E-0630-47B2-8DAE-E9A77364A681}" type="presParOf" srcId="{E2885259-1370-4580-AC52-0FE646E02620}" destId="{8C7C99E4-7D6C-4F18-990A-1819E1CE79A1}" srcOrd="3" destOrd="0" presId="urn:microsoft.com/office/officeart/2005/8/layout/hList7"/>
    <dgm:cxn modelId="{63807F44-3B61-42B7-A7B9-B07ACF670994}" type="presParOf" srcId="{72786DAC-C3BC-4533-8EA5-77BEBBB962A4}" destId="{86A6AFD6-BD60-40C2-967E-66E23836985B}" srcOrd="3" destOrd="0" presId="urn:microsoft.com/office/officeart/2005/8/layout/hList7"/>
    <dgm:cxn modelId="{8E65573B-E9C4-44E9-9587-F2F23B2BE2FD}" type="presParOf" srcId="{72786DAC-C3BC-4533-8EA5-77BEBBB962A4}" destId="{A2ADEF92-1F00-4753-86A1-15DEFA0272C0}" srcOrd="4" destOrd="0" presId="urn:microsoft.com/office/officeart/2005/8/layout/hList7"/>
    <dgm:cxn modelId="{82945E31-3A77-4F84-A23C-CB82CCACBF0E}" type="presParOf" srcId="{A2ADEF92-1F00-4753-86A1-15DEFA0272C0}" destId="{4D81C383-F4B3-45DA-B26A-21A8E2118A17}" srcOrd="0" destOrd="0" presId="urn:microsoft.com/office/officeart/2005/8/layout/hList7"/>
    <dgm:cxn modelId="{14DF19C2-D976-44E0-A08D-E82F2F71E341}" type="presParOf" srcId="{A2ADEF92-1F00-4753-86A1-15DEFA0272C0}" destId="{CA5ED0F1-9223-4932-8D09-C6D0C68A07B2}" srcOrd="1" destOrd="0" presId="urn:microsoft.com/office/officeart/2005/8/layout/hList7"/>
    <dgm:cxn modelId="{5EAD0EC1-570F-479F-B571-58DEA9CCD462}" type="presParOf" srcId="{A2ADEF92-1F00-4753-86A1-15DEFA0272C0}" destId="{7E15FA22-5A46-4E08-8B64-6F2A41105917}" srcOrd="2" destOrd="0" presId="urn:microsoft.com/office/officeart/2005/8/layout/hList7"/>
    <dgm:cxn modelId="{25763082-C991-4A64-A0C0-AFAE70588368}" type="presParOf" srcId="{A2ADEF92-1F00-4753-86A1-15DEFA0272C0}" destId="{6FFD2E04-D952-4556-AD29-7891D8123479}" srcOrd="3" destOrd="0" presId="urn:microsoft.com/office/officeart/2005/8/layout/hList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03037A7-38F8-45D1-81DB-36836D0880AF}" type="doc">
      <dgm:prSet loTypeId="urn:microsoft.com/office/officeart/2005/8/layout/vList4" loCatId="list" qsTypeId="urn:microsoft.com/office/officeart/2005/8/quickstyle/3d1" qsCatId="3D" csTypeId="urn:microsoft.com/office/officeart/2005/8/colors/accent1_1" csCatId="accent1" phldr="1"/>
      <dgm:spPr/>
      <dgm:t>
        <a:bodyPr/>
        <a:lstStyle/>
        <a:p>
          <a:endParaRPr lang="es-ES"/>
        </a:p>
      </dgm:t>
    </dgm:pt>
    <dgm:pt modelId="{0ABFE949-6AD8-46F5-919C-0EE31EE105BE}">
      <dgm:prSet custT="1"/>
      <dgm:spPr/>
      <dgm:t>
        <a:bodyPr/>
        <a:lstStyle/>
        <a:p>
          <a:pPr algn="ctr"/>
          <a:r>
            <a:rPr lang="es-EC" sz="1800" b="0" smtClean="0">
              <a:latin typeface="Century Gothic" panose="020B0502020202020204" pitchFamily="34" charset="0"/>
              <a:cs typeface="Arial" panose="020B0604020202020204" pitchFamily="34" charset="0"/>
            </a:rPr>
            <a:t>RECONOCIMIENTO NUTRICIONAL A RESTAURANTES Y CAFETERÍAS </a:t>
          </a:r>
          <a:endParaRPr lang="es-EC" sz="1800" b="0" dirty="0" smtClean="0">
            <a:latin typeface="Century Gothic" panose="020B0502020202020204" pitchFamily="34" charset="0"/>
            <a:cs typeface="Arial" panose="020B0604020202020204" pitchFamily="34" charset="0"/>
          </a:endParaRPr>
        </a:p>
      </dgm:t>
    </dgm:pt>
    <dgm:pt modelId="{F55A3780-9802-4DD2-831D-11B1AA480215}" type="parTrans" cxnId="{E77D0E99-9A0C-4DBC-AF1F-C28BB745B621}">
      <dgm:prSet/>
      <dgm:spPr/>
      <dgm:t>
        <a:bodyPr/>
        <a:lstStyle/>
        <a:p>
          <a:endParaRPr lang="es-ES"/>
        </a:p>
      </dgm:t>
    </dgm:pt>
    <dgm:pt modelId="{7A4024AE-A27F-40DB-9A13-B794A1037527}" type="sibTrans" cxnId="{E77D0E99-9A0C-4DBC-AF1F-C28BB745B621}">
      <dgm:prSet/>
      <dgm:spPr/>
      <dgm:t>
        <a:bodyPr/>
        <a:lstStyle/>
        <a:p>
          <a:endParaRPr lang="es-ES"/>
        </a:p>
      </dgm:t>
    </dgm:pt>
    <dgm:pt modelId="{9C9B9DD1-E901-4208-938F-CDCB42E9EAB8}">
      <dgm:prSet custT="1"/>
      <dgm:spPr/>
      <dgm:t>
        <a:bodyPr/>
        <a:lstStyle/>
        <a:p>
          <a:pPr algn="ctr"/>
          <a:r>
            <a:rPr lang="es-EC" sz="1800" b="0" smtClean="0">
              <a:latin typeface="Century Gothic" panose="020B0502020202020204" pitchFamily="34" charset="0"/>
              <a:cs typeface="Arial" panose="020B0604020202020204" pitchFamily="34" charset="0"/>
            </a:rPr>
            <a:t>GRUPO DE APOYO DE LACTANCIA MATERNA</a:t>
          </a:r>
          <a:endParaRPr lang="es-EC" sz="1800" b="0" dirty="0" smtClean="0">
            <a:latin typeface="Century Gothic" panose="020B0502020202020204" pitchFamily="34" charset="0"/>
            <a:cs typeface="Arial" panose="020B0604020202020204" pitchFamily="34" charset="0"/>
          </a:endParaRPr>
        </a:p>
      </dgm:t>
    </dgm:pt>
    <dgm:pt modelId="{E264BCD5-7C54-4AD2-A3F0-42BDBAC51D33}" type="parTrans" cxnId="{026E7DE8-9C9F-4B73-8E70-842926FB6EC2}">
      <dgm:prSet/>
      <dgm:spPr/>
      <dgm:t>
        <a:bodyPr/>
        <a:lstStyle/>
        <a:p>
          <a:endParaRPr lang="es-ES"/>
        </a:p>
      </dgm:t>
    </dgm:pt>
    <dgm:pt modelId="{F04F0C60-F44C-47EB-8199-13E8EDA0F744}" type="sibTrans" cxnId="{026E7DE8-9C9F-4B73-8E70-842926FB6EC2}">
      <dgm:prSet/>
      <dgm:spPr/>
      <dgm:t>
        <a:bodyPr/>
        <a:lstStyle/>
        <a:p>
          <a:endParaRPr lang="es-ES"/>
        </a:p>
      </dgm:t>
    </dgm:pt>
    <dgm:pt modelId="{57182AEE-3639-466D-B750-DCC53DCF92F6}">
      <dgm:prSet custT="1"/>
      <dgm:spPr/>
      <dgm:t>
        <a:bodyPr/>
        <a:lstStyle/>
        <a:p>
          <a:pPr algn="ctr"/>
          <a:r>
            <a:rPr lang="es-ES" sz="1800" b="0" smtClean="0">
              <a:latin typeface="Century Gothic" panose="020B0502020202020204" pitchFamily="34" charset="0"/>
            </a:rPr>
            <a:t>BARES ESCOLARES </a:t>
          </a:r>
          <a:endParaRPr lang="es-EC" sz="1800" b="0" dirty="0" smtClean="0">
            <a:latin typeface="Century Gothic" panose="020B0502020202020204" pitchFamily="34" charset="0"/>
          </a:endParaRPr>
        </a:p>
      </dgm:t>
    </dgm:pt>
    <dgm:pt modelId="{0B7F8153-9F41-4095-A4E9-C827714AB793}" type="parTrans" cxnId="{6485F836-7674-42C2-AEBA-84EBDB30977A}">
      <dgm:prSet/>
      <dgm:spPr/>
      <dgm:t>
        <a:bodyPr/>
        <a:lstStyle/>
        <a:p>
          <a:endParaRPr lang="es-ES"/>
        </a:p>
      </dgm:t>
    </dgm:pt>
    <dgm:pt modelId="{80EA3885-3967-4164-A224-350942FAE0EE}" type="sibTrans" cxnId="{6485F836-7674-42C2-AEBA-84EBDB30977A}">
      <dgm:prSet/>
      <dgm:spPr/>
      <dgm:t>
        <a:bodyPr/>
        <a:lstStyle/>
        <a:p>
          <a:endParaRPr lang="es-ES"/>
        </a:p>
      </dgm:t>
    </dgm:pt>
    <dgm:pt modelId="{36D6EF81-9811-4BC1-BF71-C4E97EE3045B}" type="pres">
      <dgm:prSet presAssocID="{E03037A7-38F8-45D1-81DB-36836D0880AF}" presName="linear" presStyleCnt="0">
        <dgm:presLayoutVars>
          <dgm:dir/>
          <dgm:resizeHandles val="exact"/>
        </dgm:presLayoutVars>
      </dgm:prSet>
      <dgm:spPr/>
      <dgm:t>
        <a:bodyPr/>
        <a:lstStyle/>
        <a:p>
          <a:endParaRPr lang="es-EC"/>
        </a:p>
      </dgm:t>
    </dgm:pt>
    <dgm:pt modelId="{AF1320BE-0A4A-4E0F-B7AE-7E0B6E91B8C9}" type="pres">
      <dgm:prSet presAssocID="{0ABFE949-6AD8-46F5-919C-0EE31EE105BE}" presName="comp" presStyleCnt="0"/>
      <dgm:spPr/>
      <dgm:t>
        <a:bodyPr/>
        <a:lstStyle/>
        <a:p>
          <a:endParaRPr lang="es-ES"/>
        </a:p>
      </dgm:t>
    </dgm:pt>
    <dgm:pt modelId="{3878C87A-B071-48C0-AB1A-F433086D3632}" type="pres">
      <dgm:prSet presAssocID="{0ABFE949-6AD8-46F5-919C-0EE31EE105BE}" presName="box" presStyleLbl="node1" presStyleIdx="0" presStyleCnt="3"/>
      <dgm:spPr/>
      <dgm:t>
        <a:bodyPr/>
        <a:lstStyle/>
        <a:p>
          <a:endParaRPr lang="es-ES"/>
        </a:p>
      </dgm:t>
    </dgm:pt>
    <dgm:pt modelId="{E5BA3557-7A14-4AB6-AA3F-DE896E60D84A}" type="pres">
      <dgm:prSet presAssocID="{0ABFE949-6AD8-46F5-919C-0EE31EE105BE}" presName="img" presStyleLbl="fgImgPlace1" presStyleIdx="0" presStyleCnt="3"/>
      <dgm:spPr>
        <a:blipFill rotWithShape="1">
          <a:blip xmlns:r="http://schemas.openxmlformats.org/officeDocument/2006/relationships" r:embed="rId1"/>
          <a:stretch>
            <a:fillRect/>
          </a:stretch>
        </a:blipFill>
      </dgm:spPr>
      <dgm:t>
        <a:bodyPr/>
        <a:lstStyle/>
        <a:p>
          <a:endParaRPr lang="es-EC"/>
        </a:p>
      </dgm:t>
    </dgm:pt>
    <dgm:pt modelId="{84966099-D827-41EF-A721-B2EBFD6F353D}" type="pres">
      <dgm:prSet presAssocID="{0ABFE949-6AD8-46F5-919C-0EE31EE105BE}" presName="text" presStyleLbl="node1" presStyleIdx="0" presStyleCnt="3">
        <dgm:presLayoutVars>
          <dgm:bulletEnabled val="1"/>
        </dgm:presLayoutVars>
      </dgm:prSet>
      <dgm:spPr/>
      <dgm:t>
        <a:bodyPr/>
        <a:lstStyle/>
        <a:p>
          <a:endParaRPr lang="es-ES"/>
        </a:p>
      </dgm:t>
    </dgm:pt>
    <dgm:pt modelId="{0EBE31BA-4B17-406A-9790-87DA89F1AB3E}" type="pres">
      <dgm:prSet presAssocID="{7A4024AE-A27F-40DB-9A13-B794A1037527}" presName="spacer" presStyleCnt="0"/>
      <dgm:spPr/>
      <dgm:t>
        <a:bodyPr/>
        <a:lstStyle/>
        <a:p>
          <a:endParaRPr lang="es-ES"/>
        </a:p>
      </dgm:t>
    </dgm:pt>
    <dgm:pt modelId="{DD81A398-9F71-4E41-87DA-04F9D0D39DDD}" type="pres">
      <dgm:prSet presAssocID="{9C9B9DD1-E901-4208-938F-CDCB42E9EAB8}" presName="comp" presStyleCnt="0"/>
      <dgm:spPr/>
      <dgm:t>
        <a:bodyPr/>
        <a:lstStyle/>
        <a:p>
          <a:endParaRPr lang="es-ES"/>
        </a:p>
      </dgm:t>
    </dgm:pt>
    <dgm:pt modelId="{DCCA4F76-0E31-4F7D-82B8-1BE58651642C}" type="pres">
      <dgm:prSet presAssocID="{9C9B9DD1-E901-4208-938F-CDCB42E9EAB8}" presName="box" presStyleLbl="node1" presStyleIdx="1" presStyleCnt="3"/>
      <dgm:spPr/>
      <dgm:t>
        <a:bodyPr/>
        <a:lstStyle/>
        <a:p>
          <a:endParaRPr lang="es-ES"/>
        </a:p>
      </dgm:t>
    </dgm:pt>
    <dgm:pt modelId="{1082BAC2-63F4-4A50-8545-88E1512A869C}" type="pres">
      <dgm:prSet presAssocID="{9C9B9DD1-E901-4208-938F-CDCB42E9EAB8}" presName="img" presStyleLbl="fgImgPlace1" presStyleIdx="1" presStyleCnt="3"/>
      <dgm:spPr>
        <a:blipFill rotWithShape="1">
          <a:blip xmlns:r="http://schemas.openxmlformats.org/officeDocument/2006/relationships" r:embed="rId2"/>
          <a:stretch>
            <a:fillRect/>
          </a:stretch>
        </a:blipFill>
      </dgm:spPr>
      <dgm:t>
        <a:bodyPr/>
        <a:lstStyle/>
        <a:p>
          <a:endParaRPr lang="es-EC"/>
        </a:p>
      </dgm:t>
    </dgm:pt>
    <dgm:pt modelId="{13CAC1C6-6703-4E7E-B68C-1483D705FB53}" type="pres">
      <dgm:prSet presAssocID="{9C9B9DD1-E901-4208-938F-CDCB42E9EAB8}" presName="text" presStyleLbl="node1" presStyleIdx="1" presStyleCnt="3">
        <dgm:presLayoutVars>
          <dgm:bulletEnabled val="1"/>
        </dgm:presLayoutVars>
      </dgm:prSet>
      <dgm:spPr/>
      <dgm:t>
        <a:bodyPr/>
        <a:lstStyle/>
        <a:p>
          <a:endParaRPr lang="es-ES"/>
        </a:p>
      </dgm:t>
    </dgm:pt>
    <dgm:pt modelId="{BAE9C783-8F32-413E-AEA2-90EBA3AB85B4}" type="pres">
      <dgm:prSet presAssocID="{F04F0C60-F44C-47EB-8199-13E8EDA0F744}" presName="spacer" presStyleCnt="0"/>
      <dgm:spPr/>
      <dgm:t>
        <a:bodyPr/>
        <a:lstStyle/>
        <a:p>
          <a:endParaRPr lang="es-ES"/>
        </a:p>
      </dgm:t>
    </dgm:pt>
    <dgm:pt modelId="{56109295-394C-47A8-B12B-7D4FACCA0920}" type="pres">
      <dgm:prSet presAssocID="{57182AEE-3639-466D-B750-DCC53DCF92F6}" presName="comp" presStyleCnt="0"/>
      <dgm:spPr/>
      <dgm:t>
        <a:bodyPr/>
        <a:lstStyle/>
        <a:p>
          <a:endParaRPr lang="es-ES"/>
        </a:p>
      </dgm:t>
    </dgm:pt>
    <dgm:pt modelId="{4D2517BD-807E-4067-9654-4ED4DFB8FCFC}" type="pres">
      <dgm:prSet presAssocID="{57182AEE-3639-466D-B750-DCC53DCF92F6}" presName="box" presStyleLbl="node1" presStyleIdx="2" presStyleCnt="3"/>
      <dgm:spPr/>
      <dgm:t>
        <a:bodyPr/>
        <a:lstStyle/>
        <a:p>
          <a:endParaRPr lang="es-ES"/>
        </a:p>
      </dgm:t>
    </dgm:pt>
    <dgm:pt modelId="{FB5AA789-496C-41AA-805A-1A0EACD0766A}" type="pres">
      <dgm:prSet presAssocID="{57182AEE-3639-466D-B750-DCC53DCF92F6}" presName="img" presStyleLbl="fgImgPlace1" presStyleIdx="2" presStyleCnt="3"/>
      <dgm:spPr>
        <a:blipFill rotWithShape="1">
          <a:blip xmlns:r="http://schemas.openxmlformats.org/officeDocument/2006/relationships" r:embed="rId3"/>
          <a:stretch>
            <a:fillRect/>
          </a:stretch>
        </a:blipFill>
      </dgm:spPr>
      <dgm:t>
        <a:bodyPr/>
        <a:lstStyle/>
        <a:p>
          <a:endParaRPr lang="es-EC"/>
        </a:p>
      </dgm:t>
    </dgm:pt>
    <dgm:pt modelId="{7155A0ED-3D3E-4AA2-89B3-36B4460C1C7C}" type="pres">
      <dgm:prSet presAssocID="{57182AEE-3639-466D-B750-DCC53DCF92F6}" presName="text" presStyleLbl="node1" presStyleIdx="2" presStyleCnt="3">
        <dgm:presLayoutVars>
          <dgm:bulletEnabled val="1"/>
        </dgm:presLayoutVars>
      </dgm:prSet>
      <dgm:spPr/>
      <dgm:t>
        <a:bodyPr/>
        <a:lstStyle/>
        <a:p>
          <a:endParaRPr lang="es-ES"/>
        </a:p>
      </dgm:t>
    </dgm:pt>
  </dgm:ptLst>
  <dgm:cxnLst>
    <dgm:cxn modelId="{E77D0E99-9A0C-4DBC-AF1F-C28BB745B621}" srcId="{E03037A7-38F8-45D1-81DB-36836D0880AF}" destId="{0ABFE949-6AD8-46F5-919C-0EE31EE105BE}" srcOrd="0" destOrd="0" parTransId="{F55A3780-9802-4DD2-831D-11B1AA480215}" sibTransId="{7A4024AE-A27F-40DB-9A13-B794A1037527}"/>
    <dgm:cxn modelId="{979B5771-CB66-4F34-8CA7-66FFC5471E11}" type="presOf" srcId="{0ABFE949-6AD8-46F5-919C-0EE31EE105BE}" destId="{84966099-D827-41EF-A721-B2EBFD6F353D}" srcOrd="1" destOrd="0" presId="urn:microsoft.com/office/officeart/2005/8/layout/vList4"/>
    <dgm:cxn modelId="{A34FB86A-861C-4A68-89FA-39DE5999B4EC}" type="presOf" srcId="{9C9B9DD1-E901-4208-938F-CDCB42E9EAB8}" destId="{DCCA4F76-0E31-4F7D-82B8-1BE58651642C}" srcOrd="0" destOrd="0" presId="urn:microsoft.com/office/officeart/2005/8/layout/vList4"/>
    <dgm:cxn modelId="{27FB48F9-FFBD-4C9D-9777-0005B743EA22}" type="presOf" srcId="{9C9B9DD1-E901-4208-938F-CDCB42E9EAB8}" destId="{13CAC1C6-6703-4E7E-B68C-1483D705FB53}" srcOrd="1" destOrd="0" presId="urn:microsoft.com/office/officeart/2005/8/layout/vList4"/>
    <dgm:cxn modelId="{6485F836-7674-42C2-AEBA-84EBDB30977A}" srcId="{E03037A7-38F8-45D1-81DB-36836D0880AF}" destId="{57182AEE-3639-466D-B750-DCC53DCF92F6}" srcOrd="2" destOrd="0" parTransId="{0B7F8153-9F41-4095-A4E9-C827714AB793}" sibTransId="{80EA3885-3967-4164-A224-350942FAE0EE}"/>
    <dgm:cxn modelId="{026E7DE8-9C9F-4B73-8E70-842926FB6EC2}" srcId="{E03037A7-38F8-45D1-81DB-36836D0880AF}" destId="{9C9B9DD1-E901-4208-938F-CDCB42E9EAB8}" srcOrd="1" destOrd="0" parTransId="{E264BCD5-7C54-4AD2-A3F0-42BDBAC51D33}" sibTransId="{F04F0C60-F44C-47EB-8199-13E8EDA0F744}"/>
    <dgm:cxn modelId="{2E88A8A8-1D93-4D96-AD20-C256EB74D9E1}" type="presOf" srcId="{E03037A7-38F8-45D1-81DB-36836D0880AF}" destId="{36D6EF81-9811-4BC1-BF71-C4E97EE3045B}" srcOrd="0" destOrd="0" presId="urn:microsoft.com/office/officeart/2005/8/layout/vList4"/>
    <dgm:cxn modelId="{F14B9FD6-935F-4AE1-B0B0-0B85E73828E3}" type="presOf" srcId="{0ABFE949-6AD8-46F5-919C-0EE31EE105BE}" destId="{3878C87A-B071-48C0-AB1A-F433086D3632}" srcOrd="0" destOrd="0" presId="urn:microsoft.com/office/officeart/2005/8/layout/vList4"/>
    <dgm:cxn modelId="{C82771B4-8C58-416E-BC28-905E891397D9}" type="presOf" srcId="{57182AEE-3639-466D-B750-DCC53DCF92F6}" destId="{4D2517BD-807E-4067-9654-4ED4DFB8FCFC}" srcOrd="0" destOrd="0" presId="urn:microsoft.com/office/officeart/2005/8/layout/vList4"/>
    <dgm:cxn modelId="{DF69E093-4CCF-49F7-980F-B3BA1D2ADFB5}" type="presOf" srcId="{57182AEE-3639-466D-B750-DCC53DCF92F6}" destId="{7155A0ED-3D3E-4AA2-89B3-36B4460C1C7C}" srcOrd="1" destOrd="0" presId="urn:microsoft.com/office/officeart/2005/8/layout/vList4"/>
    <dgm:cxn modelId="{A0A9DC1C-B1DE-4417-8FA0-9EFBB9067332}" type="presParOf" srcId="{36D6EF81-9811-4BC1-BF71-C4E97EE3045B}" destId="{AF1320BE-0A4A-4E0F-B7AE-7E0B6E91B8C9}" srcOrd="0" destOrd="0" presId="urn:microsoft.com/office/officeart/2005/8/layout/vList4"/>
    <dgm:cxn modelId="{A6411902-2339-4D3D-966F-5A92EE97E32E}" type="presParOf" srcId="{AF1320BE-0A4A-4E0F-B7AE-7E0B6E91B8C9}" destId="{3878C87A-B071-48C0-AB1A-F433086D3632}" srcOrd="0" destOrd="0" presId="urn:microsoft.com/office/officeart/2005/8/layout/vList4"/>
    <dgm:cxn modelId="{479D2FB7-9F80-45CF-B04F-ED4078D27FED}" type="presParOf" srcId="{AF1320BE-0A4A-4E0F-B7AE-7E0B6E91B8C9}" destId="{E5BA3557-7A14-4AB6-AA3F-DE896E60D84A}" srcOrd="1" destOrd="0" presId="urn:microsoft.com/office/officeart/2005/8/layout/vList4"/>
    <dgm:cxn modelId="{09B08DEC-7BDE-4260-81D6-38A001634D43}" type="presParOf" srcId="{AF1320BE-0A4A-4E0F-B7AE-7E0B6E91B8C9}" destId="{84966099-D827-41EF-A721-B2EBFD6F353D}" srcOrd="2" destOrd="0" presId="urn:microsoft.com/office/officeart/2005/8/layout/vList4"/>
    <dgm:cxn modelId="{559AC894-9AA0-4F94-A2EB-614A8B5692F1}" type="presParOf" srcId="{36D6EF81-9811-4BC1-BF71-C4E97EE3045B}" destId="{0EBE31BA-4B17-406A-9790-87DA89F1AB3E}" srcOrd="1" destOrd="0" presId="urn:microsoft.com/office/officeart/2005/8/layout/vList4"/>
    <dgm:cxn modelId="{C8BD209C-B557-4407-9E5A-6415171A73A5}" type="presParOf" srcId="{36D6EF81-9811-4BC1-BF71-C4E97EE3045B}" destId="{DD81A398-9F71-4E41-87DA-04F9D0D39DDD}" srcOrd="2" destOrd="0" presId="urn:microsoft.com/office/officeart/2005/8/layout/vList4"/>
    <dgm:cxn modelId="{6C611BCA-EB4C-49EC-8D4E-F510D8E39639}" type="presParOf" srcId="{DD81A398-9F71-4E41-87DA-04F9D0D39DDD}" destId="{DCCA4F76-0E31-4F7D-82B8-1BE58651642C}" srcOrd="0" destOrd="0" presId="urn:microsoft.com/office/officeart/2005/8/layout/vList4"/>
    <dgm:cxn modelId="{0F992E86-92F6-4178-9891-A3EF38693213}" type="presParOf" srcId="{DD81A398-9F71-4E41-87DA-04F9D0D39DDD}" destId="{1082BAC2-63F4-4A50-8545-88E1512A869C}" srcOrd="1" destOrd="0" presId="urn:microsoft.com/office/officeart/2005/8/layout/vList4"/>
    <dgm:cxn modelId="{849C4520-3EB1-4822-BCE2-955FCF426E88}" type="presParOf" srcId="{DD81A398-9F71-4E41-87DA-04F9D0D39DDD}" destId="{13CAC1C6-6703-4E7E-B68C-1483D705FB53}" srcOrd="2" destOrd="0" presId="urn:microsoft.com/office/officeart/2005/8/layout/vList4"/>
    <dgm:cxn modelId="{6E0CEC29-EF8F-4D97-99BB-8231446FCFAD}" type="presParOf" srcId="{36D6EF81-9811-4BC1-BF71-C4E97EE3045B}" destId="{BAE9C783-8F32-413E-AEA2-90EBA3AB85B4}" srcOrd="3" destOrd="0" presId="urn:microsoft.com/office/officeart/2005/8/layout/vList4"/>
    <dgm:cxn modelId="{E3164FA2-D315-4996-89C2-565B08F6928B}" type="presParOf" srcId="{36D6EF81-9811-4BC1-BF71-C4E97EE3045B}" destId="{56109295-394C-47A8-B12B-7D4FACCA0920}" srcOrd="4" destOrd="0" presId="urn:microsoft.com/office/officeart/2005/8/layout/vList4"/>
    <dgm:cxn modelId="{80DC07E7-6154-42AF-9423-B0AA2E437929}" type="presParOf" srcId="{56109295-394C-47A8-B12B-7D4FACCA0920}" destId="{4D2517BD-807E-4067-9654-4ED4DFB8FCFC}" srcOrd="0" destOrd="0" presId="urn:microsoft.com/office/officeart/2005/8/layout/vList4"/>
    <dgm:cxn modelId="{B93C67C4-58CE-4568-9152-35BAECCFB236}" type="presParOf" srcId="{56109295-394C-47A8-B12B-7D4FACCA0920}" destId="{FB5AA789-496C-41AA-805A-1A0EACD0766A}" srcOrd="1" destOrd="0" presId="urn:microsoft.com/office/officeart/2005/8/layout/vList4"/>
    <dgm:cxn modelId="{A2E8DC23-92CD-4B7E-AD77-A253B8B7B570}" type="presParOf" srcId="{56109295-394C-47A8-B12B-7D4FACCA0920}" destId="{7155A0ED-3D3E-4AA2-89B3-36B4460C1C7C}" srcOrd="2" destOrd="0" presId="urn:microsoft.com/office/officeart/2005/8/layout/vList4"/>
  </dgm:cxnLst>
  <dgm:bg>
    <a:noFill/>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03037A7-38F8-45D1-81DB-36836D0880AF}" type="doc">
      <dgm:prSet loTypeId="urn:microsoft.com/office/officeart/2005/8/layout/vList3" loCatId="list" qsTypeId="urn:microsoft.com/office/officeart/2005/8/quickstyle/3d3" qsCatId="3D" csTypeId="urn:microsoft.com/office/officeart/2005/8/colors/accent1_1" csCatId="accent1" phldr="1"/>
      <dgm:spPr/>
      <dgm:t>
        <a:bodyPr/>
        <a:lstStyle/>
        <a:p>
          <a:endParaRPr lang="es-ES"/>
        </a:p>
      </dgm:t>
    </dgm:pt>
    <dgm:pt modelId="{57182AEE-3639-466D-B750-DCC53DCF92F6}">
      <dgm:prSet custT="1"/>
      <dgm:spPr/>
      <dgm:t>
        <a:bodyPr/>
        <a:lstStyle/>
        <a:p>
          <a:pPr algn="ctr"/>
          <a:r>
            <a:rPr lang="es-ES" sz="1800" b="0" smtClean="0">
              <a:latin typeface="Century Gothic" panose="020B0502020202020204" pitchFamily="34" charset="0"/>
            </a:rPr>
            <a:t>CUMPLIMIENTO DEL PAQUETE PRIORIZADO ESTRATEGÍA ECUADOR LIBRE DE DESNUTRICIÓN INFANTIL </a:t>
          </a:r>
          <a:endParaRPr lang="es-EC" sz="1800" b="0" dirty="0" smtClean="0">
            <a:latin typeface="Century Gothic" panose="020B0502020202020204" pitchFamily="34" charset="0"/>
          </a:endParaRPr>
        </a:p>
      </dgm:t>
    </dgm:pt>
    <dgm:pt modelId="{0B7F8153-9F41-4095-A4E9-C827714AB793}" type="parTrans" cxnId="{6485F836-7674-42C2-AEBA-84EBDB30977A}">
      <dgm:prSet/>
      <dgm:spPr/>
      <dgm:t>
        <a:bodyPr/>
        <a:lstStyle/>
        <a:p>
          <a:endParaRPr lang="es-ES"/>
        </a:p>
      </dgm:t>
    </dgm:pt>
    <dgm:pt modelId="{80EA3885-3967-4164-A224-350942FAE0EE}" type="sibTrans" cxnId="{6485F836-7674-42C2-AEBA-84EBDB30977A}">
      <dgm:prSet/>
      <dgm:spPr/>
      <dgm:t>
        <a:bodyPr/>
        <a:lstStyle/>
        <a:p>
          <a:endParaRPr lang="es-ES"/>
        </a:p>
      </dgm:t>
    </dgm:pt>
    <dgm:pt modelId="{B5D7AE88-545F-4316-8E2B-7C0459ABAC74}">
      <dgm:prSet custT="1"/>
      <dgm:spPr/>
      <dgm:t>
        <a:bodyPr/>
        <a:lstStyle/>
        <a:p>
          <a:pPr algn="ctr"/>
          <a:r>
            <a:rPr lang="es-ES" sz="1800" b="0" smtClean="0">
              <a:latin typeface="Century Gothic" panose="020B0502020202020204" pitchFamily="34" charset="0"/>
            </a:rPr>
            <a:t>ESTRATEGÍA ECUADOR LIBRE DE DESNUTRICIÓN INFANTIL </a:t>
          </a:r>
          <a:endParaRPr lang="es-ES" sz="1800" b="0" dirty="0" smtClean="0">
            <a:latin typeface="Century Gothic" panose="020B0502020202020204" pitchFamily="34" charset="0"/>
          </a:endParaRPr>
        </a:p>
      </dgm:t>
    </dgm:pt>
    <dgm:pt modelId="{ABE64AB6-23BD-42AF-8F63-0DE14AB335A5}" type="parTrans" cxnId="{DFE6F958-B20A-4630-B1D5-B8B097EA296E}">
      <dgm:prSet/>
      <dgm:spPr/>
      <dgm:t>
        <a:bodyPr/>
        <a:lstStyle/>
        <a:p>
          <a:endParaRPr lang="es-ES"/>
        </a:p>
      </dgm:t>
    </dgm:pt>
    <dgm:pt modelId="{94992B04-C49C-471B-B64E-CAFF135DAC47}" type="sibTrans" cxnId="{DFE6F958-B20A-4630-B1D5-B8B097EA296E}">
      <dgm:prSet/>
      <dgm:spPr/>
      <dgm:t>
        <a:bodyPr/>
        <a:lstStyle/>
        <a:p>
          <a:endParaRPr lang="es-ES"/>
        </a:p>
      </dgm:t>
    </dgm:pt>
    <dgm:pt modelId="{E1DDF365-121B-46FC-9A18-60C00CADEF16}" type="pres">
      <dgm:prSet presAssocID="{E03037A7-38F8-45D1-81DB-36836D0880AF}" presName="linearFlow" presStyleCnt="0">
        <dgm:presLayoutVars>
          <dgm:dir/>
          <dgm:resizeHandles val="exact"/>
        </dgm:presLayoutVars>
      </dgm:prSet>
      <dgm:spPr/>
      <dgm:t>
        <a:bodyPr/>
        <a:lstStyle/>
        <a:p>
          <a:endParaRPr lang="es-ES"/>
        </a:p>
      </dgm:t>
    </dgm:pt>
    <dgm:pt modelId="{B186CC87-51C7-416B-9C06-590BC4669D79}" type="pres">
      <dgm:prSet presAssocID="{B5D7AE88-545F-4316-8E2B-7C0459ABAC74}" presName="composite" presStyleCnt="0"/>
      <dgm:spPr/>
      <dgm:t>
        <a:bodyPr/>
        <a:lstStyle/>
        <a:p>
          <a:endParaRPr lang="es-ES"/>
        </a:p>
      </dgm:t>
    </dgm:pt>
    <dgm:pt modelId="{E72A21F9-021B-474B-AB42-E2A4E94E51DC}" type="pres">
      <dgm:prSet presAssocID="{B5D7AE88-545F-4316-8E2B-7C0459ABAC74}" presName="imgShp" presStyleLbl="fgImgPlace1" presStyleIdx="0" presStyleCnt="2"/>
      <dgm:spPr>
        <a:blipFill rotWithShape="1">
          <a:blip xmlns:r="http://schemas.openxmlformats.org/officeDocument/2006/relationships" r:embed="rId1"/>
          <a:stretch>
            <a:fillRect/>
          </a:stretch>
        </a:blipFill>
      </dgm:spPr>
      <dgm:t>
        <a:bodyPr/>
        <a:lstStyle/>
        <a:p>
          <a:endParaRPr lang="es-ES"/>
        </a:p>
      </dgm:t>
    </dgm:pt>
    <dgm:pt modelId="{6AA43BD0-074A-40C9-B9EE-63F629C17980}" type="pres">
      <dgm:prSet presAssocID="{B5D7AE88-545F-4316-8E2B-7C0459ABAC74}" presName="txShp" presStyleLbl="node1" presStyleIdx="0" presStyleCnt="2">
        <dgm:presLayoutVars>
          <dgm:bulletEnabled val="1"/>
        </dgm:presLayoutVars>
      </dgm:prSet>
      <dgm:spPr/>
      <dgm:t>
        <a:bodyPr/>
        <a:lstStyle/>
        <a:p>
          <a:endParaRPr lang="es-ES"/>
        </a:p>
      </dgm:t>
    </dgm:pt>
    <dgm:pt modelId="{F710C993-83D8-4A07-9A3E-A3685C2FAF75}" type="pres">
      <dgm:prSet presAssocID="{94992B04-C49C-471B-B64E-CAFF135DAC47}" presName="spacing" presStyleCnt="0"/>
      <dgm:spPr/>
      <dgm:t>
        <a:bodyPr/>
        <a:lstStyle/>
        <a:p>
          <a:endParaRPr lang="es-ES"/>
        </a:p>
      </dgm:t>
    </dgm:pt>
    <dgm:pt modelId="{A8E5262E-000A-40FE-B86E-67727D6532B5}" type="pres">
      <dgm:prSet presAssocID="{57182AEE-3639-466D-B750-DCC53DCF92F6}" presName="composite" presStyleCnt="0"/>
      <dgm:spPr/>
      <dgm:t>
        <a:bodyPr/>
        <a:lstStyle/>
        <a:p>
          <a:endParaRPr lang="es-ES"/>
        </a:p>
      </dgm:t>
    </dgm:pt>
    <dgm:pt modelId="{386CCCD7-4107-4A20-ACD4-40EB8D411F50}" type="pres">
      <dgm:prSet presAssocID="{57182AEE-3639-466D-B750-DCC53DCF92F6}" presName="imgShp" presStyleLbl="fgImgPlace1" presStyleIdx="1" presStyleCnt="2"/>
      <dgm:spPr>
        <a:blipFill rotWithShape="1">
          <a:blip xmlns:r="http://schemas.openxmlformats.org/officeDocument/2006/relationships" r:embed="rId2"/>
          <a:stretch>
            <a:fillRect/>
          </a:stretch>
        </a:blipFill>
      </dgm:spPr>
      <dgm:t>
        <a:bodyPr/>
        <a:lstStyle/>
        <a:p>
          <a:endParaRPr lang="es-ES"/>
        </a:p>
      </dgm:t>
    </dgm:pt>
    <dgm:pt modelId="{160D069E-2007-4D4B-A61F-DF08C3BA2AAA}" type="pres">
      <dgm:prSet presAssocID="{57182AEE-3639-466D-B750-DCC53DCF92F6}" presName="txShp" presStyleLbl="node1" presStyleIdx="1" presStyleCnt="2">
        <dgm:presLayoutVars>
          <dgm:bulletEnabled val="1"/>
        </dgm:presLayoutVars>
      </dgm:prSet>
      <dgm:spPr/>
      <dgm:t>
        <a:bodyPr/>
        <a:lstStyle/>
        <a:p>
          <a:endParaRPr lang="es-ES"/>
        </a:p>
      </dgm:t>
    </dgm:pt>
  </dgm:ptLst>
  <dgm:cxnLst>
    <dgm:cxn modelId="{B90C2AFD-BED7-4086-BD41-A4F48CD6889C}" type="presOf" srcId="{E03037A7-38F8-45D1-81DB-36836D0880AF}" destId="{E1DDF365-121B-46FC-9A18-60C00CADEF16}" srcOrd="0" destOrd="0" presId="urn:microsoft.com/office/officeart/2005/8/layout/vList3"/>
    <dgm:cxn modelId="{76A497E2-DC13-449D-8121-A2940B4027F2}" type="presOf" srcId="{57182AEE-3639-466D-B750-DCC53DCF92F6}" destId="{160D069E-2007-4D4B-A61F-DF08C3BA2AAA}" srcOrd="0" destOrd="0" presId="urn:microsoft.com/office/officeart/2005/8/layout/vList3"/>
    <dgm:cxn modelId="{DFE6F958-B20A-4630-B1D5-B8B097EA296E}" srcId="{E03037A7-38F8-45D1-81DB-36836D0880AF}" destId="{B5D7AE88-545F-4316-8E2B-7C0459ABAC74}" srcOrd="0" destOrd="0" parTransId="{ABE64AB6-23BD-42AF-8F63-0DE14AB335A5}" sibTransId="{94992B04-C49C-471B-B64E-CAFF135DAC47}"/>
    <dgm:cxn modelId="{B3C6F11A-08C3-4399-AF02-FDEEF8639A6A}" type="presOf" srcId="{B5D7AE88-545F-4316-8E2B-7C0459ABAC74}" destId="{6AA43BD0-074A-40C9-B9EE-63F629C17980}" srcOrd="0" destOrd="0" presId="urn:microsoft.com/office/officeart/2005/8/layout/vList3"/>
    <dgm:cxn modelId="{6485F836-7674-42C2-AEBA-84EBDB30977A}" srcId="{E03037A7-38F8-45D1-81DB-36836D0880AF}" destId="{57182AEE-3639-466D-B750-DCC53DCF92F6}" srcOrd="1" destOrd="0" parTransId="{0B7F8153-9F41-4095-A4E9-C827714AB793}" sibTransId="{80EA3885-3967-4164-A224-350942FAE0EE}"/>
    <dgm:cxn modelId="{8C0E4D32-C3B8-40B7-8C1C-3A11484CE10E}" type="presParOf" srcId="{E1DDF365-121B-46FC-9A18-60C00CADEF16}" destId="{B186CC87-51C7-416B-9C06-590BC4669D79}" srcOrd="0" destOrd="0" presId="urn:microsoft.com/office/officeart/2005/8/layout/vList3"/>
    <dgm:cxn modelId="{E7AABD1F-D79C-4310-9286-E715650EC54D}" type="presParOf" srcId="{B186CC87-51C7-416B-9C06-590BC4669D79}" destId="{E72A21F9-021B-474B-AB42-E2A4E94E51DC}" srcOrd="0" destOrd="0" presId="urn:microsoft.com/office/officeart/2005/8/layout/vList3"/>
    <dgm:cxn modelId="{D15B1D58-3664-4EE4-84FF-FBF4EF2D709F}" type="presParOf" srcId="{B186CC87-51C7-416B-9C06-590BC4669D79}" destId="{6AA43BD0-074A-40C9-B9EE-63F629C17980}" srcOrd="1" destOrd="0" presId="urn:microsoft.com/office/officeart/2005/8/layout/vList3"/>
    <dgm:cxn modelId="{61CF67D4-DE30-48F4-B885-FF8F0A77695A}" type="presParOf" srcId="{E1DDF365-121B-46FC-9A18-60C00CADEF16}" destId="{F710C993-83D8-4A07-9A3E-A3685C2FAF75}" srcOrd="1" destOrd="0" presId="urn:microsoft.com/office/officeart/2005/8/layout/vList3"/>
    <dgm:cxn modelId="{893E39DD-AE00-4CA5-99CB-EB5AFB2A7BFF}" type="presParOf" srcId="{E1DDF365-121B-46FC-9A18-60C00CADEF16}" destId="{A8E5262E-000A-40FE-B86E-67727D6532B5}" srcOrd="2" destOrd="0" presId="urn:microsoft.com/office/officeart/2005/8/layout/vList3"/>
    <dgm:cxn modelId="{6754DDED-CFB9-4EE5-BB6D-2E78478CBE00}" type="presParOf" srcId="{A8E5262E-000A-40FE-B86E-67727D6532B5}" destId="{386CCCD7-4107-4A20-ACD4-40EB8D411F50}" srcOrd="0" destOrd="0" presId="urn:microsoft.com/office/officeart/2005/8/layout/vList3"/>
    <dgm:cxn modelId="{B81C0619-750D-45A3-AD85-55BB3FCCEB73}" type="presParOf" srcId="{A8E5262E-000A-40FE-B86E-67727D6532B5}" destId="{160D069E-2007-4D4B-A61F-DF08C3BA2AAA}"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6A85E4F-7A19-4ACB-B2AE-52D138D913FF}" type="doc">
      <dgm:prSet loTypeId="urn:microsoft.com/office/officeart/2005/8/layout/hierarchy3" loCatId="list" qsTypeId="urn:microsoft.com/office/officeart/2005/8/quickstyle/3d1" qsCatId="3D" csTypeId="urn:microsoft.com/office/officeart/2005/8/colors/accent1_2" csCatId="accent1" phldr="1"/>
      <dgm:spPr/>
      <dgm:t>
        <a:bodyPr/>
        <a:lstStyle/>
        <a:p>
          <a:endParaRPr lang="es-EC"/>
        </a:p>
      </dgm:t>
    </dgm:pt>
    <dgm:pt modelId="{61F9A0F2-701C-4030-B59E-8B6B473DFF6C}">
      <dgm:prSet phldrT="[Texto]"/>
      <dgm:spPr/>
      <dgm:t>
        <a:bodyPr/>
        <a:lstStyle/>
        <a:p>
          <a:r>
            <a:rPr lang="es-EC" dirty="0" smtClean="0"/>
            <a:t>UNIDADES DE PRIMER NIVEL</a:t>
          </a:r>
          <a:endParaRPr lang="es-EC" dirty="0"/>
        </a:p>
      </dgm:t>
    </dgm:pt>
    <dgm:pt modelId="{E5FE1D8D-811D-4847-8AB9-AB24ED1E1247}" type="parTrans" cxnId="{0C908F7B-4059-4673-99F0-BCCA0F4E2ACE}">
      <dgm:prSet/>
      <dgm:spPr/>
      <dgm:t>
        <a:bodyPr/>
        <a:lstStyle/>
        <a:p>
          <a:endParaRPr lang="es-EC"/>
        </a:p>
      </dgm:t>
    </dgm:pt>
    <dgm:pt modelId="{B6F36D4C-40B8-4634-8A04-AFA0B32FD2B0}" type="sibTrans" cxnId="{0C908F7B-4059-4673-99F0-BCCA0F4E2ACE}">
      <dgm:prSet/>
      <dgm:spPr/>
      <dgm:t>
        <a:bodyPr/>
        <a:lstStyle/>
        <a:p>
          <a:endParaRPr lang="es-EC"/>
        </a:p>
      </dgm:t>
    </dgm:pt>
    <dgm:pt modelId="{2E2D6EA9-F003-4989-8411-D4CB48AE5BC9}">
      <dgm:prSet phldrT="[Texto]"/>
      <dgm:spPr/>
      <dgm:t>
        <a:bodyPr/>
        <a:lstStyle/>
        <a:p>
          <a:r>
            <a:rPr lang="es-EC" dirty="0" smtClean="0"/>
            <a:t>MEDICINA GENERAL Y FAMILIAR</a:t>
          </a:r>
        </a:p>
        <a:p>
          <a:r>
            <a:rPr lang="es-EC" dirty="0" smtClean="0"/>
            <a:t>OBSTETRICIA</a:t>
          </a:r>
        </a:p>
        <a:p>
          <a:r>
            <a:rPr lang="es-EC" dirty="0" smtClean="0"/>
            <a:t>ODONTOLOGÍA</a:t>
          </a:r>
        </a:p>
        <a:p>
          <a:r>
            <a:rPr lang="es-EC" dirty="0" smtClean="0"/>
            <a:t>INMUNIZACIONES</a:t>
          </a:r>
        </a:p>
        <a:p>
          <a:r>
            <a:rPr lang="es-EC" dirty="0" smtClean="0"/>
            <a:t>ENFERMERIA</a:t>
          </a:r>
        </a:p>
        <a:p>
          <a:r>
            <a:rPr lang="es-EC" dirty="0" smtClean="0"/>
            <a:t>FARMACIA</a:t>
          </a:r>
        </a:p>
        <a:p>
          <a:r>
            <a:rPr lang="es-EC" dirty="0" smtClean="0"/>
            <a:t>PSICOLOGIA</a:t>
          </a:r>
        </a:p>
        <a:p>
          <a:r>
            <a:rPr lang="es-EC" dirty="0" smtClean="0"/>
            <a:t>CALIFICACIÓN DE DISCAPACIDADES</a:t>
          </a:r>
          <a:endParaRPr lang="es-EC" dirty="0"/>
        </a:p>
      </dgm:t>
    </dgm:pt>
    <dgm:pt modelId="{451B9EC0-3C3E-4655-82BE-6C9BE01E16FC}" type="parTrans" cxnId="{693B4D8C-9C45-4CDC-8119-F94E800522E0}">
      <dgm:prSet/>
      <dgm:spPr/>
      <dgm:t>
        <a:bodyPr/>
        <a:lstStyle/>
        <a:p>
          <a:endParaRPr lang="es-EC"/>
        </a:p>
      </dgm:t>
    </dgm:pt>
    <dgm:pt modelId="{B5B5C82C-DFCA-4C74-83E1-7F3DDE8F31BD}" type="sibTrans" cxnId="{693B4D8C-9C45-4CDC-8119-F94E800522E0}">
      <dgm:prSet/>
      <dgm:spPr/>
      <dgm:t>
        <a:bodyPr/>
        <a:lstStyle/>
        <a:p>
          <a:endParaRPr lang="es-EC"/>
        </a:p>
      </dgm:t>
    </dgm:pt>
    <dgm:pt modelId="{B8165160-BD86-4B8B-BA74-604B761EF66D}">
      <dgm:prSet phldrT="[Texto]"/>
      <dgm:spPr/>
      <dgm:t>
        <a:bodyPr/>
        <a:lstStyle/>
        <a:p>
          <a:r>
            <a:rPr lang="es-EC" dirty="0" smtClean="0"/>
            <a:t>HOSPITAL BÁSICO PADRE ALBERTO BUFFONI</a:t>
          </a:r>
          <a:endParaRPr lang="es-EC" dirty="0"/>
        </a:p>
      </dgm:t>
    </dgm:pt>
    <dgm:pt modelId="{39C581B7-ED23-40CE-A3B1-36148890FA57}" type="parTrans" cxnId="{C724F913-D761-4184-B682-623D1E5ADFD1}">
      <dgm:prSet/>
      <dgm:spPr/>
      <dgm:t>
        <a:bodyPr/>
        <a:lstStyle/>
        <a:p>
          <a:endParaRPr lang="es-EC"/>
        </a:p>
      </dgm:t>
    </dgm:pt>
    <dgm:pt modelId="{9B96BD8C-1300-4B2A-B1A1-00873BEAC13A}" type="sibTrans" cxnId="{C724F913-D761-4184-B682-623D1E5ADFD1}">
      <dgm:prSet/>
      <dgm:spPr/>
      <dgm:t>
        <a:bodyPr/>
        <a:lstStyle/>
        <a:p>
          <a:endParaRPr lang="es-EC"/>
        </a:p>
      </dgm:t>
    </dgm:pt>
    <dgm:pt modelId="{F5E84205-F5E8-46F0-95D8-82C4D6B37490}">
      <dgm:prSet phldrT="[Texto]"/>
      <dgm:spPr/>
      <dgm:t>
        <a:bodyPr/>
        <a:lstStyle/>
        <a:p>
          <a:r>
            <a:rPr lang="es-EC" dirty="0" smtClean="0"/>
            <a:t>CONSULTA EXTERNA (MEDICINA INTERNA, CIRUGÍA, GINECOLOGÍA, OBSTETRICIA, PEDIATRIA,PSICOLOGÍA, NUTRICIÓN)</a:t>
          </a:r>
        </a:p>
        <a:p>
          <a:r>
            <a:rPr lang="es-EC" dirty="0" smtClean="0"/>
            <a:t>EMERGENCIA</a:t>
          </a:r>
        </a:p>
        <a:p>
          <a:r>
            <a:rPr lang="es-EC" dirty="0" smtClean="0"/>
            <a:t>ATENCIÓN CLINICO – QUIRÚRGICO</a:t>
          </a:r>
        </a:p>
        <a:p>
          <a:r>
            <a:rPr lang="es-EC" dirty="0" smtClean="0"/>
            <a:t>IMAGENOLOGIA</a:t>
          </a:r>
        </a:p>
        <a:p>
          <a:r>
            <a:rPr lang="es-EC" dirty="0" smtClean="0"/>
            <a:t>FARMACIA</a:t>
          </a:r>
        </a:p>
        <a:p>
          <a:r>
            <a:rPr lang="es-EC" dirty="0" smtClean="0"/>
            <a:t>HOSPITALIZACIÓN </a:t>
          </a:r>
        </a:p>
        <a:p>
          <a:r>
            <a:rPr lang="es-EC" dirty="0" smtClean="0"/>
            <a:t>TRABAJO SOCIAL</a:t>
          </a:r>
        </a:p>
        <a:p>
          <a:r>
            <a:rPr lang="es-EC" dirty="0" smtClean="0"/>
            <a:t>LABORATORIO Y MEDICINA TRANSFUSIONAL  </a:t>
          </a:r>
          <a:endParaRPr lang="es-EC" dirty="0"/>
        </a:p>
      </dgm:t>
    </dgm:pt>
    <dgm:pt modelId="{B6185270-8930-4554-9078-1D7F23F0ECC8}" type="parTrans" cxnId="{D9ED06CB-3782-441B-9E62-E295335E3E46}">
      <dgm:prSet/>
      <dgm:spPr/>
      <dgm:t>
        <a:bodyPr/>
        <a:lstStyle/>
        <a:p>
          <a:endParaRPr lang="es-EC"/>
        </a:p>
      </dgm:t>
    </dgm:pt>
    <dgm:pt modelId="{70D31E6F-A679-44FB-9335-B9BB5D259C98}" type="sibTrans" cxnId="{D9ED06CB-3782-441B-9E62-E295335E3E46}">
      <dgm:prSet/>
      <dgm:spPr/>
      <dgm:t>
        <a:bodyPr/>
        <a:lstStyle/>
        <a:p>
          <a:endParaRPr lang="es-EC"/>
        </a:p>
      </dgm:t>
    </dgm:pt>
    <dgm:pt modelId="{B83CAB0A-ACC0-450D-8498-079CD2AFA2FB}" type="pres">
      <dgm:prSet presAssocID="{D6A85E4F-7A19-4ACB-B2AE-52D138D913FF}" presName="diagram" presStyleCnt="0">
        <dgm:presLayoutVars>
          <dgm:chPref val="1"/>
          <dgm:dir/>
          <dgm:animOne val="branch"/>
          <dgm:animLvl val="lvl"/>
          <dgm:resizeHandles/>
        </dgm:presLayoutVars>
      </dgm:prSet>
      <dgm:spPr/>
      <dgm:t>
        <a:bodyPr/>
        <a:lstStyle/>
        <a:p>
          <a:endParaRPr lang="es-ES"/>
        </a:p>
      </dgm:t>
    </dgm:pt>
    <dgm:pt modelId="{EB217E44-A1A9-4707-B0C0-2B457E150D76}" type="pres">
      <dgm:prSet presAssocID="{61F9A0F2-701C-4030-B59E-8B6B473DFF6C}" presName="root" presStyleCnt="0"/>
      <dgm:spPr/>
      <dgm:t>
        <a:bodyPr/>
        <a:lstStyle/>
        <a:p>
          <a:endParaRPr lang="es-ES"/>
        </a:p>
      </dgm:t>
    </dgm:pt>
    <dgm:pt modelId="{93F777BF-7263-4D51-870B-007FF2A85D08}" type="pres">
      <dgm:prSet presAssocID="{61F9A0F2-701C-4030-B59E-8B6B473DFF6C}" presName="rootComposite" presStyleCnt="0"/>
      <dgm:spPr/>
      <dgm:t>
        <a:bodyPr/>
        <a:lstStyle/>
        <a:p>
          <a:endParaRPr lang="es-ES"/>
        </a:p>
      </dgm:t>
    </dgm:pt>
    <dgm:pt modelId="{1D5E9ED2-B659-4E24-AC45-9FEDEF09E8FF}" type="pres">
      <dgm:prSet presAssocID="{61F9A0F2-701C-4030-B59E-8B6B473DFF6C}" presName="rootText" presStyleLbl="node1" presStyleIdx="0" presStyleCnt="2" custScaleY="53772"/>
      <dgm:spPr/>
      <dgm:t>
        <a:bodyPr/>
        <a:lstStyle/>
        <a:p>
          <a:endParaRPr lang="es-ES"/>
        </a:p>
      </dgm:t>
    </dgm:pt>
    <dgm:pt modelId="{A816A62E-5B96-49D7-8E46-FAF324EE7BBB}" type="pres">
      <dgm:prSet presAssocID="{61F9A0F2-701C-4030-B59E-8B6B473DFF6C}" presName="rootConnector" presStyleLbl="node1" presStyleIdx="0" presStyleCnt="2"/>
      <dgm:spPr/>
      <dgm:t>
        <a:bodyPr/>
        <a:lstStyle/>
        <a:p>
          <a:endParaRPr lang="es-ES"/>
        </a:p>
      </dgm:t>
    </dgm:pt>
    <dgm:pt modelId="{89EB871F-778F-4897-A827-AF5B419BFC4B}" type="pres">
      <dgm:prSet presAssocID="{61F9A0F2-701C-4030-B59E-8B6B473DFF6C}" presName="childShape" presStyleCnt="0"/>
      <dgm:spPr/>
      <dgm:t>
        <a:bodyPr/>
        <a:lstStyle/>
        <a:p>
          <a:endParaRPr lang="es-ES"/>
        </a:p>
      </dgm:t>
    </dgm:pt>
    <dgm:pt modelId="{5B02E1C4-AF1F-4533-86AB-CCC67D5DCF0B}" type="pres">
      <dgm:prSet presAssocID="{451B9EC0-3C3E-4655-82BE-6C9BE01E16FC}" presName="Name13" presStyleLbl="parChTrans1D2" presStyleIdx="0" presStyleCnt="2"/>
      <dgm:spPr/>
      <dgm:t>
        <a:bodyPr/>
        <a:lstStyle/>
        <a:p>
          <a:endParaRPr lang="es-ES"/>
        </a:p>
      </dgm:t>
    </dgm:pt>
    <dgm:pt modelId="{EA4239F7-E764-4E83-99F7-A58289FB9ECA}" type="pres">
      <dgm:prSet presAssocID="{2E2D6EA9-F003-4989-8411-D4CB48AE5BC9}" presName="childText" presStyleLbl="bgAcc1" presStyleIdx="0" presStyleCnt="2" custScaleY="113051">
        <dgm:presLayoutVars>
          <dgm:bulletEnabled val="1"/>
        </dgm:presLayoutVars>
      </dgm:prSet>
      <dgm:spPr/>
      <dgm:t>
        <a:bodyPr/>
        <a:lstStyle/>
        <a:p>
          <a:endParaRPr lang="es-EC"/>
        </a:p>
      </dgm:t>
    </dgm:pt>
    <dgm:pt modelId="{66673217-5B14-44D6-95B3-AF600EAE8EDE}" type="pres">
      <dgm:prSet presAssocID="{B8165160-BD86-4B8B-BA74-604B761EF66D}" presName="root" presStyleCnt="0"/>
      <dgm:spPr/>
      <dgm:t>
        <a:bodyPr/>
        <a:lstStyle/>
        <a:p>
          <a:endParaRPr lang="es-ES"/>
        </a:p>
      </dgm:t>
    </dgm:pt>
    <dgm:pt modelId="{44F06425-036D-4BCC-8858-B3A411D5B2CF}" type="pres">
      <dgm:prSet presAssocID="{B8165160-BD86-4B8B-BA74-604B761EF66D}" presName="rootComposite" presStyleCnt="0"/>
      <dgm:spPr/>
      <dgm:t>
        <a:bodyPr/>
        <a:lstStyle/>
        <a:p>
          <a:endParaRPr lang="es-ES"/>
        </a:p>
      </dgm:t>
    </dgm:pt>
    <dgm:pt modelId="{DEBFEA47-5AF9-4876-9507-2AC353A661ED}" type="pres">
      <dgm:prSet presAssocID="{B8165160-BD86-4B8B-BA74-604B761EF66D}" presName="rootText" presStyleLbl="node1" presStyleIdx="1" presStyleCnt="2" custScaleY="53772"/>
      <dgm:spPr/>
      <dgm:t>
        <a:bodyPr/>
        <a:lstStyle/>
        <a:p>
          <a:endParaRPr lang="es-ES"/>
        </a:p>
      </dgm:t>
    </dgm:pt>
    <dgm:pt modelId="{CF086651-446D-46E8-A23E-0A2663C8F8B8}" type="pres">
      <dgm:prSet presAssocID="{B8165160-BD86-4B8B-BA74-604B761EF66D}" presName="rootConnector" presStyleLbl="node1" presStyleIdx="1" presStyleCnt="2"/>
      <dgm:spPr/>
      <dgm:t>
        <a:bodyPr/>
        <a:lstStyle/>
        <a:p>
          <a:endParaRPr lang="es-ES"/>
        </a:p>
      </dgm:t>
    </dgm:pt>
    <dgm:pt modelId="{D994BFD5-FE23-423D-A0DE-DA86D95C1E4A}" type="pres">
      <dgm:prSet presAssocID="{B8165160-BD86-4B8B-BA74-604B761EF66D}" presName="childShape" presStyleCnt="0"/>
      <dgm:spPr/>
      <dgm:t>
        <a:bodyPr/>
        <a:lstStyle/>
        <a:p>
          <a:endParaRPr lang="es-ES"/>
        </a:p>
      </dgm:t>
    </dgm:pt>
    <dgm:pt modelId="{523DF2B2-A05E-484B-86CF-3F3F5FFBA2E4}" type="pres">
      <dgm:prSet presAssocID="{B6185270-8930-4554-9078-1D7F23F0ECC8}" presName="Name13" presStyleLbl="parChTrans1D2" presStyleIdx="1" presStyleCnt="2"/>
      <dgm:spPr/>
      <dgm:t>
        <a:bodyPr/>
        <a:lstStyle/>
        <a:p>
          <a:endParaRPr lang="es-ES"/>
        </a:p>
      </dgm:t>
    </dgm:pt>
    <dgm:pt modelId="{4B28FFE4-366C-4D7C-B4AB-2D08A396C848}" type="pres">
      <dgm:prSet presAssocID="{F5E84205-F5E8-46F0-95D8-82C4D6B37490}" presName="childText" presStyleLbl="bgAcc1" presStyleIdx="1" presStyleCnt="2" custScaleY="113051">
        <dgm:presLayoutVars>
          <dgm:bulletEnabled val="1"/>
        </dgm:presLayoutVars>
      </dgm:prSet>
      <dgm:spPr/>
      <dgm:t>
        <a:bodyPr/>
        <a:lstStyle/>
        <a:p>
          <a:endParaRPr lang="es-EC"/>
        </a:p>
      </dgm:t>
    </dgm:pt>
  </dgm:ptLst>
  <dgm:cxnLst>
    <dgm:cxn modelId="{C83CCE77-9833-4C6A-8DB5-879099349767}" type="presOf" srcId="{2E2D6EA9-F003-4989-8411-D4CB48AE5BC9}" destId="{EA4239F7-E764-4E83-99F7-A58289FB9ECA}" srcOrd="0" destOrd="0" presId="urn:microsoft.com/office/officeart/2005/8/layout/hierarchy3"/>
    <dgm:cxn modelId="{0C908F7B-4059-4673-99F0-BCCA0F4E2ACE}" srcId="{D6A85E4F-7A19-4ACB-B2AE-52D138D913FF}" destId="{61F9A0F2-701C-4030-B59E-8B6B473DFF6C}" srcOrd="0" destOrd="0" parTransId="{E5FE1D8D-811D-4847-8AB9-AB24ED1E1247}" sibTransId="{B6F36D4C-40B8-4634-8A04-AFA0B32FD2B0}"/>
    <dgm:cxn modelId="{5E9937C4-48C9-47C7-AD74-EE15B52F2F9E}" type="presOf" srcId="{B6185270-8930-4554-9078-1D7F23F0ECC8}" destId="{523DF2B2-A05E-484B-86CF-3F3F5FFBA2E4}" srcOrd="0" destOrd="0" presId="urn:microsoft.com/office/officeart/2005/8/layout/hierarchy3"/>
    <dgm:cxn modelId="{D9ED06CB-3782-441B-9E62-E295335E3E46}" srcId="{B8165160-BD86-4B8B-BA74-604B761EF66D}" destId="{F5E84205-F5E8-46F0-95D8-82C4D6B37490}" srcOrd="0" destOrd="0" parTransId="{B6185270-8930-4554-9078-1D7F23F0ECC8}" sibTransId="{70D31E6F-A679-44FB-9335-B9BB5D259C98}"/>
    <dgm:cxn modelId="{5AC0E97D-FBB6-412D-980B-6693F7D882B0}" type="presOf" srcId="{D6A85E4F-7A19-4ACB-B2AE-52D138D913FF}" destId="{B83CAB0A-ACC0-450D-8498-079CD2AFA2FB}" srcOrd="0" destOrd="0" presId="urn:microsoft.com/office/officeart/2005/8/layout/hierarchy3"/>
    <dgm:cxn modelId="{B91BBA0E-9E42-4DA7-B411-9B51ED30A5D1}" type="presOf" srcId="{61F9A0F2-701C-4030-B59E-8B6B473DFF6C}" destId="{1D5E9ED2-B659-4E24-AC45-9FEDEF09E8FF}" srcOrd="0" destOrd="0" presId="urn:microsoft.com/office/officeart/2005/8/layout/hierarchy3"/>
    <dgm:cxn modelId="{1F97E9BF-8A96-4E60-A099-C5828EC87523}" type="presOf" srcId="{B8165160-BD86-4B8B-BA74-604B761EF66D}" destId="{CF086651-446D-46E8-A23E-0A2663C8F8B8}" srcOrd="1" destOrd="0" presId="urn:microsoft.com/office/officeart/2005/8/layout/hierarchy3"/>
    <dgm:cxn modelId="{FF79DCB2-828F-41B3-94BF-03D60816807B}" type="presOf" srcId="{F5E84205-F5E8-46F0-95D8-82C4D6B37490}" destId="{4B28FFE4-366C-4D7C-B4AB-2D08A396C848}" srcOrd="0" destOrd="0" presId="urn:microsoft.com/office/officeart/2005/8/layout/hierarchy3"/>
    <dgm:cxn modelId="{693B4D8C-9C45-4CDC-8119-F94E800522E0}" srcId="{61F9A0F2-701C-4030-B59E-8B6B473DFF6C}" destId="{2E2D6EA9-F003-4989-8411-D4CB48AE5BC9}" srcOrd="0" destOrd="0" parTransId="{451B9EC0-3C3E-4655-82BE-6C9BE01E16FC}" sibTransId="{B5B5C82C-DFCA-4C74-83E1-7F3DDE8F31BD}"/>
    <dgm:cxn modelId="{71BCE18E-3F7A-45A5-9B41-5B34B7F85CCA}" type="presOf" srcId="{61F9A0F2-701C-4030-B59E-8B6B473DFF6C}" destId="{A816A62E-5B96-49D7-8E46-FAF324EE7BBB}" srcOrd="1" destOrd="0" presId="urn:microsoft.com/office/officeart/2005/8/layout/hierarchy3"/>
    <dgm:cxn modelId="{D3BBA42C-B928-4323-8508-C08A8635187D}" type="presOf" srcId="{B8165160-BD86-4B8B-BA74-604B761EF66D}" destId="{DEBFEA47-5AF9-4876-9507-2AC353A661ED}" srcOrd="0" destOrd="0" presId="urn:microsoft.com/office/officeart/2005/8/layout/hierarchy3"/>
    <dgm:cxn modelId="{C25AC9BD-42EC-4078-AC3A-FF1364ECE0FD}" type="presOf" srcId="{451B9EC0-3C3E-4655-82BE-6C9BE01E16FC}" destId="{5B02E1C4-AF1F-4533-86AB-CCC67D5DCF0B}" srcOrd="0" destOrd="0" presId="urn:microsoft.com/office/officeart/2005/8/layout/hierarchy3"/>
    <dgm:cxn modelId="{C724F913-D761-4184-B682-623D1E5ADFD1}" srcId="{D6A85E4F-7A19-4ACB-B2AE-52D138D913FF}" destId="{B8165160-BD86-4B8B-BA74-604B761EF66D}" srcOrd="1" destOrd="0" parTransId="{39C581B7-ED23-40CE-A3B1-36148890FA57}" sibTransId="{9B96BD8C-1300-4B2A-B1A1-00873BEAC13A}"/>
    <dgm:cxn modelId="{42B829F2-2F00-4AB8-9D47-22F351525325}" type="presParOf" srcId="{B83CAB0A-ACC0-450D-8498-079CD2AFA2FB}" destId="{EB217E44-A1A9-4707-B0C0-2B457E150D76}" srcOrd="0" destOrd="0" presId="urn:microsoft.com/office/officeart/2005/8/layout/hierarchy3"/>
    <dgm:cxn modelId="{FDBBB455-25AB-41C1-B1A7-45D64C9BFC84}" type="presParOf" srcId="{EB217E44-A1A9-4707-B0C0-2B457E150D76}" destId="{93F777BF-7263-4D51-870B-007FF2A85D08}" srcOrd="0" destOrd="0" presId="urn:microsoft.com/office/officeart/2005/8/layout/hierarchy3"/>
    <dgm:cxn modelId="{11003393-FDC0-483D-8824-4482E0E6CA8A}" type="presParOf" srcId="{93F777BF-7263-4D51-870B-007FF2A85D08}" destId="{1D5E9ED2-B659-4E24-AC45-9FEDEF09E8FF}" srcOrd="0" destOrd="0" presId="urn:microsoft.com/office/officeart/2005/8/layout/hierarchy3"/>
    <dgm:cxn modelId="{FE809C92-BAE8-4D90-B6A1-3534691AAAA7}" type="presParOf" srcId="{93F777BF-7263-4D51-870B-007FF2A85D08}" destId="{A816A62E-5B96-49D7-8E46-FAF324EE7BBB}" srcOrd="1" destOrd="0" presId="urn:microsoft.com/office/officeart/2005/8/layout/hierarchy3"/>
    <dgm:cxn modelId="{4BD74283-F5AF-46A2-A412-6A683251FCAF}" type="presParOf" srcId="{EB217E44-A1A9-4707-B0C0-2B457E150D76}" destId="{89EB871F-778F-4897-A827-AF5B419BFC4B}" srcOrd="1" destOrd="0" presId="urn:microsoft.com/office/officeart/2005/8/layout/hierarchy3"/>
    <dgm:cxn modelId="{F740AAE7-2842-4DE2-A592-E0A315C81761}" type="presParOf" srcId="{89EB871F-778F-4897-A827-AF5B419BFC4B}" destId="{5B02E1C4-AF1F-4533-86AB-CCC67D5DCF0B}" srcOrd="0" destOrd="0" presId="urn:microsoft.com/office/officeart/2005/8/layout/hierarchy3"/>
    <dgm:cxn modelId="{FCEEAFB5-AC52-4267-A8E0-E82B905A7EB9}" type="presParOf" srcId="{89EB871F-778F-4897-A827-AF5B419BFC4B}" destId="{EA4239F7-E764-4E83-99F7-A58289FB9ECA}" srcOrd="1" destOrd="0" presId="urn:microsoft.com/office/officeart/2005/8/layout/hierarchy3"/>
    <dgm:cxn modelId="{8E17E2CD-A2E4-4CD5-87AF-330E0088DA02}" type="presParOf" srcId="{B83CAB0A-ACC0-450D-8498-079CD2AFA2FB}" destId="{66673217-5B14-44D6-95B3-AF600EAE8EDE}" srcOrd="1" destOrd="0" presId="urn:microsoft.com/office/officeart/2005/8/layout/hierarchy3"/>
    <dgm:cxn modelId="{70410229-DE21-4646-BF16-965FB0ABFC21}" type="presParOf" srcId="{66673217-5B14-44D6-95B3-AF600EAE8EDE}" destId="{44F06425-036D-4BCC-8858-B3A411D5B2CF}" srcOrd="0" destOrd="0" presId="urn:microsoft.com/office/officeart/2005/8/layout/hierarchy3"/>
    <dgm:cxn modelId="{C696AB6B-1995-4996-8D03-92F835460C0E}" type="presParOf" srcId="{44F06425-036D-4BCC-8858-B3A411D5B2CF}" destId="{DEBFEA47-5AF9-4876-9507-2AC353A661ED}" srcOrd="0" destOrd="0" presId="urn:microsoft.com/office/officeart/2005/8/layout/hierarchy3"/>
    <dgm:cxn modelId="{CEBC267C-1BBD-46C8-8811-3E87F1BA41F7}" type="presParOf" srcId="{44F06425-036D-4BCC-8858-B3A411D5B2CF}" destId="{CF086651-446D-46E8-A23E-0A2663C8F8B8}" srcOrd="1" destOrd="0" presId="urn:microsoft.com/office/officeart/2005/8/layout/hierarchy3"/>
    <dgm:cxn modelId="{1A6BF421-261C-42BF-A41C-8ABB624E3B73}" type="presParOf" srcId="{66673217-5B14-44D6-95B3-AF600EAE8EDE}" destId="{D994BFD5-FE23-423D-A0DE-DA86D95C1E4A}" srcOrd="1" destOrd="0" presId="urn:microsoft.com/office/officeart/2005/8/layout/hierarchy3"/>
    <dgm:cxn modelId="{B57F9035-FFB3-405B-A4CE-D63CAFA89BC3}" type="presParOf" srcId="{D994BFD5-FE23-423D-A0DE-DA86D95C1E4A}" destId="{523DF2B2-A05E-484B-86CF-3F3F5FFBA2E4}" srcOrd="0" destOrd="0" presId="urn:microsoft.com/office/officeart/2005/8/layout/hierarchy3"/>
    <dgm:cxn modelId="{26958E6D-2078-4884-BB60-E58985F4B383}" type="presParOf" srcId="{D994BFD5-FE23-423D-A0DE-DA86D95C1E4A}" destId="{4B28FFE4-366C-4D7C-B4AB-2D08A396C848}" srcOrd="1"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1E9118-D979-4A82-ABCB-0BB1CACDC48C}" type="doc">
      <dgm:prSet loTypeId="urn:microsoft.com/office/officeart/2008/layout/HalfCircleOrganizationChart" loCatId="hierarchy" qsTypeId="urn:microsoft.com/office/officeart/2005/8/quickstyle/3d2" qsCatId="3D" csTypeId="urn:microsoft.com/office/officeart/2005/8/colors/accent1_1" csCatId="accent1" phldr="1"/>
      <dgm:spPr/>
      <dgm:t>
        <a:bodyPr/>
        <a:lstStyle/>
        <a:p>
          <a:endParaRPr lang="es-EC"/>
        </a:p>
      </dgm:t>
    </dgm:pt>
    <dgm:pt modelId="{592ADA0E-237F-4316-A73D-0B6234810EBA}">
      <dgm:prSet phldrT="[Texto]" custT="1"/>
      <dgm:spPr/>
      <dgm:t>
        <a:bodyPr/>
        <a:lstStyle/>
        <a:p>
          <a:r>
            <a:rPr lang="es-MX" sz="1200" b="1" dirty="0">
              <a:latin typeface="+mn-lt"/>
            </a:rPr>
            <a:t>EJECUCIÓN PRESUPUESTARIA GASTOS CORRIENTES</a:t>
          </a:r>
        </a:p>
        <a:p>
          <a:r>
            <a:rPr lang="es-MX" sz="1200" b="1" dirty="0">
              <a:latin typeface="+mn-lt"/>
            </a:rPr>
            <a:t>$ 11279681,90</a:t>
          </a:r>
          <a:endParaRPr lang="es-EC" sz="1200" dirty="0">
            <a:latin typeface="+mn-lt"/>
          </a:endParaRPr>
        </a:p>
      </dgm:t>
    </dgm:pt>
    <dgm:pt modelId="{A986CBE6-69AC-473F-BF4E-0D892B39A22C}" type="parTrans" cxnId="{1D40868A-BED0-4F19-AE40-6ABD1C09DF8C}">
      <dgm:prSet/>
      <dgm:spPr/>
      <dgm:t>
        <a:bodyPr/>
        <a:lstStyle/>
        <a:p>
          <a:endParaRPr lang="es-EC" sz="1200"/>
        </a:p>
      </dgm:t>
    </dgm:pt>
    <dgm:pt modelId="{CF343A13-D336-444A-BF76-4AE705FE77C5}" type="sibTrans" cxnId="{1D40868A-BED0-4F19-AE40-6ABD1C09DF8C}">
      <dgm:prSet/>
      <dgm:spPr/>
      <dgm:t>
        <a:bodyPr/>
        <a:lstStyle/>
        <a:p>
          <a:endParaRPr lang="es-EC" sz="1200"/>
        </a:p>
      </dgm:t>
    </dgm:pt>
    <dgm:pt modelId="{FFF3B3B3-A40F-45DC-AD52-93546549830E}">
      <dgm:prSet phldrT="[Texto]" custT="1"/>
      <dgm:spPr/>
      <dgm:t>
        <a:bodyPr/>
        <a:lstStyle/>
        <a:p>
          <a:r>
            <a:rPr lang="es-MX" sz="1200" b="1" dirty="0">
              <a:latin typeface="+mn-lt"/>
              <a:cs typeface="Arial" panose="020B0604020202020204" pitchFamily="34" charset="0"/>
            </a:rPr>
            <a:t>CONTRATACION DE </a:t>
          </a:r>
          <a:r>
            <a:rPr lang="es-MX" sz="1200" b="1" dirty="0" smtClean="0">
              <a:latin typeface="+mn-lt"/>
              <a:cs typeface="Arial" panose="020B0604020202020204" pitchFamily="34" charset="0"/>
            </a:rPr>
            <a:t>BIENES</a:t>
          </a:r>
        </a:p>
        <a:p>
          <a:r>
            <a:rPr lang="es-MX" sz="1200" b="1" dirty="0" smtClean="0">
              <a:latin typeface="+mn-lt"/>
              <a:cs typeface="Arial" panose="020B0604020202020204" pitchFamily="34" charset="0"/>
            </a:rPr>
            <a:t> </a:t>
          </a:r>
          <a:r>
            <a:rPr lang="es-MX" sz="1200" b="1" dirty="0">
              <a:latin typeface="+mn-lt"/>
              <a:cs typeface="Arial" panose="020B0604020202020204" pitchFamily="34" charset="0"/>
            </a:rPr>
            <a:t>Y SERVICIOS : </a:t>
          </a:r>
        </a:p>
        <a:p>
          <a:r>
            <a:rPr lang="es-MX" sz="1200" b="1" dirty="0">
              <a:latin typeface="+mn-lt"/>
              <a:cs typeface="Arial" panose="020B0604020202020204" pitchFamily="34" charset="0"/>
            </a:rPr>
            <a:t>$ 1.216.790,94</a:t>
          </a:r>
          <a:endParaRPr lang="es-EC" sz="1200" b="1" dirty="0">
            <a:latin typeface="+mn-lt"/>
            <a:cs typeface="Arial" panose="020B0604020202020204" pitchFamily="34" charset="0"/>
          </a:endParaRPr>
        </a:p>
      </dgm:t>
    </dgm:pt>
    <dgm:pt modelId="{8325B74E-210D-4A28-94EB-1736C8D6A6BE}" type="parTrans" cxnId="{1B8B4821-4592-4274-80F1-4CDD7C5CFA05}">
      <dgm:prSet/>
      <dgm:spPr/>
      <dgm:t>
        <a:bodyPr/>
        <a:lstStyle/>
        <a:p>
          <a:endParaRPr lang="es-EC" sz="1200"/>
        </a:p>
      </dgm:t>
    </dgm:pt>
    <dgm:pt modelId="{B184D1C4-9F3F-4325-B969-64EFF57099CA}" type="sibTrans" cxnId="{1B8B4821-4592-4274-80F1-4CDD7C5CFA05}">
      <dgm:prSet/>
      <dgm:spPr/>
      <dgm:t>
        <a:bodyPr/>
        <a:lstStyle/>
        <a:p>
          <a:endParaRPr lang="es-EC" sz="1200"/>
        </a:p>
      </dgm:t>
    </dgm:pt>
    <dgm:pt modelId="{FE916324-EE05-4A2D-A40C-DC501EFBF7B2}">
      <dgm:prSet phldrT="[Texto]" custT="1"/>
      <dgm:spPr/>
      <dgm:t>
        <a:bodyPr/>
        <a:lstStyle/>
        <a:p>
          <a:r>
            <a:rPr lang="es-MX" sz="1200" b="1" dirty="0">
              <a:latin typeface="+mn-lt"/>
              <a:cs typeface="Andalus" pitchFamily="18" charset="-78"/>
            </a:rPr>
            <a:t>MEDICAMENTOS </a:t>
          </a:r>
        </a:p>
        <a:p>
          <a:r>
            <a:rPr lang="es-MX" sz="1200" b="1" dirty="0">
              <a:latin typeface="+mn-lt"/>
              <a:cs typeface="Andalus" pitchFamily="18" charset="-78"/>
            </a:rPr>
            <a:t>$ 275.565,83</a:t>
          </a:r>
        </a:p>
        <a:p>
          <a:r>
            <a:rPr lang="es-MX" sz="1200" b="1" dirty="0">
              <a:latin typeface="+mn-lt"/>
              <a:cs typeface="Andalus" pitchFamily="18" charset="-78"/>
            </a:rPr>
            <a:t> DISPOSITIVOS MEDICOS: </a:t>
          </a:r>
        </a:p>
        <a:p>
          <a:r>
            <a:rPr lang="es-MX" sz="1200" b="1" dirty="0">
              <a:latin typeface="+mn-lt"/>
              <a:cs typeface="Andalus" pitchFamily="18" charset="-78"/>
            </a:rPr>
            <a:t>$ 232.815,57</a:t>
          </a:r>
          <a:endParaRPr lang="es-EC" sz="1200" b="0" dirty="0">
            <a:latin typeface="+mn-lt"/>
          </a:endParaRPr>
        </a:p>
      </dgm:t>
    </dgm:pt>
    <dgm:pt modelId="{D849A6D7-C15E-4C25-94FC-AE950D28682A}" type="parTrans" cxnId="{F06CD3B0-23A9-4EE0-B861-98D070AB924E}">
      <dgm:prSet/>
      <dgm:spPr/>
      <dgm:t>
        <a:bodyPr/>
        <a:lstStyle/>
        <a:p>
          <a:endParaRPr lang="es-EC" sz="1200"/>
        </a:p>
      </dgm:t>
    </dgm:pt>
    <dgm:pt modelId="{722CF682-8F6D-4ED7-836B-9611B3CC6873}" type="sibTrans" cxnId="{F06CD3B0-23A9-4EE0-B861-98D070AB924E}">
      <dgm:prSet/>
      <dgm:spPr/>
      <dgm:t>
        <a:bodyPr/>
        <a:lstStyle/>
        <a:p>
          <a:endParaRPr lang="es-EC" sz="1200"/>
        </a:p>
      </dgm:t>
    </dgm:pt>
    <dgm:pt modelId="{8C96E07C-D2B7-4A93-8DB0-BCE09AF95307}">
      <dgm:prSet phldrT="[Texto]" custT="1"/>
      <dgm:spPr/>
      <dgm:t>
        <a:bodyPr/>
        <a:lstStyle/>
        <a:p>
          <a:r>
            <a:rPr lang="es-MX" sz="1200" b="1" dirty="0">
              <a:latin typeface="+mn-lt"/>
              <a:cs typeface="Andalus" pitchFamily="18" charset="-78"/>
            </a:rPr>
            <a:t>EGRESOS EN </a:t>
          </a:r>
          <a:r>
            <a:rPr lang="es-MX" sz="1200" b="1" dirty="0" smtClean="0">
              <a:latin typeface="+mn-lt"/>
              <a:cs typeface="Andalus" pitchFamily="18" charset="-78"/>
            </a:rPr>
            <a:t>PERSONAL</a:t>
          </a:r>
        </a:p>
        <a:p>
          <a:r>
            <a:rPr lang="es-MX" sz="1200" b="1" dirty="0" smtClean="0">
              <a:latin typeface="+mn-lt"/>
              <a:cs typeface="Andalus" pitchFamily="18" charset="-78"/>
            </a:rPr>
            <a:t> </a:t>
          </a:r>
          <a:r>
            <a:rPr lang="es-MX" sz="1200" b="1" dirty="0">
              <a:latin typeface="+mn-lt"/>
              <a:cs typeface="Andalus" pitchFamily="18" charset="-78"/>
            </a:rPr>
            <a:t>(TALENTO HUMANO):           </a:t>
          </a:r>
        </a:p>
        <a:p>
          <a:r>
            <a:rPr lang="es-MX" sz="1200" b="1" dirty="0">
              <a:latin typeface="+mn-lt"/>
              <a:cs typeface="Andalus" pitchFamily="18" charset="-78"/>
            </a:rPr>
            <a:t>$</a:t>
          </a:r>
          <a:r>
            <a:rPr lang="es-MX" sz="1200" b="0" dirty="0">
              <a:latin typeface="+mn-lt"/>
              <a:cs typeface="Andalus" pitchFamily="18" charset="-78"/>
            </a:rPr>
            <a:t> </a:t>
          </a:r>
          <a:r>
            <a:rPr lang="es-EC" sz="1200" b="1" dirty="0">
              <a:effectLst/>
              <a:latin typeface="+mn-lt"/>
            </a:rPr>
            <a:t>9.567.222,17</a:t>
          </a:r>
          <a:endParaRPr lang="es-EC" sz="1200" b="1" dirty="0">
            <a:latin typeface="+mn-lt"/>
          </a:endParaRPr>
        </a:p>
      </dgm:t>
    </dgm:pt>
    <dgm:pt modelId="{EAC45873-A16B-4154-98BB-8EA289CEE83C}" type="parTrans" cxnId="{1939E863-8E2F-41C9-8228-14F2DC20D5EE}">
      <dgm:prSet/>
      <dgm:spPr/>
      <dgm:t>
        <a:bodyPr/>
        <a:lstStyle/>
        <a:p>
          <a:endParaRPr lang="es-EC" sz="1200"/>
        </a:p>
      </dgm:t>
    </dgm:pt>
    <dgm:pt modelId="{9C7185B3-1128-45EE-B6C3-04600B02DFF9}" type="sibTrans" cxnId="{1939E863-8E2F-41C9-8228-14F2DC20D5EE}">
      <dgm:prSet/>
      <dgm:spPr/>
      <dgm:t>
        <a:bodyPr/>
        <a:lstStyle/>
        <a:p>
          <a:endParaRPr lang="es-EC" sz="1200"/>
        </a:p>
      </dgm:t>
    </dgm:pt>
    <dgm:pt modelId="{34151E67-2485-4C1F-A675-837EC8394BA6}" type="pres">
      <dgm:prSet presAssocID="{131E9118-D979-4A82-ABCB-0BB1CACDC48C}" presName="Name0" presStyleCnt="0">
        <dgm:presLayoutVars>
          <dgm:orgChart val="1"/>
          <dgm:chPref val="1"/>
          <dgm:dir/>
          <dgm:animOne val="branch"/>
          <dgm:animLvl val="lvl"/>
          <dgm:resizeHandles/>
        </dgm:presLayoutVars>
      </dgm:prSet>
      <dgm:spPr/>
      <dgm:t>
        <a:bodyPr/>
        <a:lstStyle/>
        <a:p>
          <a:endParaRPr lang="es-EC"/>
        </a:p>
      </dgm:t>
    </dgm:pt>
    <dgm:pt modelId="{01EB9AFD-0D3D-413D-B5A5-2005EE42F620}" type="pres">
      <dgm:prSet presAssocID="{592ADA0E-237F-4316-A73D-0B6234810EBA}" presName="hierRoot1" presStyleCnt="0">
        <dgm:presLayoutVars>
          <dgm:hierBranch val="init"/>
        </dgm:presLayoutVars>
      </dgm:prSet>
      <dgm:spPr/>
      <dgm:t>
        <a:bodyPr/>
        <a:lstStyle/>
        <a:p>
          <a:endParaRPr lang="es-ES"/>
        </a:p>
      </dgm:t>
    </dgm:pt>
    <dgm:pt modelId="{6E5E5921-3E9D-46DD-8F07-1E1DFB03144C}" type="pres">
      <dgm:prSet presAssocID="{592ADA0E-237F-4316-A73D-0B6234810EBA}" presName="rootComposite1" presStyleCnt="0"/>
      <dgm:spPr/>
      <dgm:t>
        <a:bodyPr/>
        <a:lstStyle/>
        <a:p>
          <a:endParaRPr lang="es-ES"/>
        </a:p>
      </dgm:t>
    </dgm:pt>
    <dgm:pt modelId="{C985B1D3-5339-4A68-839B-A32D4585BA1F}" type="pres">
      <dgm:prSet presAssocID="{592ADA0E-237F-4316-A73D-0B6234810EBA}" presName="rootText1" presStyleLbl="alignAcc1" presStyleIdx="0" presStyleCnt="0">
        <dgm:presLayoutVars>
          <dgm:chPref val="3"/>
        </dgm:presLayoutVars>
      </dgm:prSet>
      <dgm:spPr/>
      <dgm:t>
        <a:bodyPr/>
        <a:lstStyle/>
        <a:p>
          <a:endParaRPr lang="es-EC"/>
        </a:p>
      </dgm:t>
    </dgm:pt>
    <dgm:pt modelId="{434E7E18-C2DD-410B-901D-24A807925840}" type="pres">
      <dgm:prSet presAssocID="{592ADA0E-237F-4316-A73D-0B6234810EBA}" presName="topArc1" presStyleLbl="parChTrans1D1" presStyleIdx="0" presStyleCnt="8"/>
      <dgm:spPr/>
      <dgm:t>
        <a:bodyPr/>
        <a:lstStyle/>
        <a:p>
          <a:endParaRPr lang="es-ES"/>
        </a:p>
      </dgm:t>
    </dgm:pt>
    <dgm:pt modelId="{03416835-0974-440F-8D54-4913E94B26C9}" type="pres">
      <dgm:prSet presAssocID="{592ADA0E-237F-4316-A73D-0B6234810EBA}" presName="bottomArc1" presStyleLbl="parChTrans1D1" presStyleIdx="1" presStyleCnt="8"/>
      <dgm:spPr/>
      <dgm:t>
        <a:bodyPr/>
        <a:lstStyle/>
        <a:p>
          <a:endParaRPr lang="es-ES"/>
        </a:p>
      </dgm:t>
    </dgm:pt>
    <dgm:pt modelId="{B7E963D3-BD76-470C-BCAD-03D5B398FAB7}" type="pres">
      <dgm:prSet presAssocID="{592ADA0E-237F-4316-A73D-0B6234810EBA}" presName="topConnNode1" presStyleLbl="node1" presStyleIdx="0" presStyleCnt="0"/>
      <dgm:spPr/>
      <dgm:t>
        <a:bodyPr/>
        <a:lstStyle/>
        <a:p>
          <a:endParaRPr lang="es-EC"/>
        </a:p>
      </dgm:t>
    </dgm:pt>
    <dgm:pt modelId="{688876A6-8DF9-4E6D-9A18-4565B72401BA}" type="pres">
      <dgm:prSet presAssocID="{592ADA0E-237F-4316-A73D-0B6234810EBA}" presName="hierChild2" presStyleCnt="0"/>
      <dgm:spPr/>
      <dgm:t>
        <a:bodyPr/>
        <a:lstStyle/>
        <a:p>
          <a:endParaRPr lang="es-ES"/>
        </a:p>
      </dgm:t>
    </dgm:pt>
    <dgm:pt modelId="{808FEF0B-337E-462A-8A8A-8ACB635FB4B5}" type="pres">
      <dgm:prSet presAssocID="{8325B74E-210D-4A28-94EB-1736C8D6A6BE}" presName="Name28" presStyleLbl="parChTrans1D2" presStyleIdx="0" presStyleCnt="3"/>
      <dgm:spPr/>
      <dgm:t>
        <a:bodyPr/>
        <a:lstStyle/>
        <a:p>
          <a:endParaRPr lang="es-EC"/>
        </a:p>
      </dgm:t>
    </dgm:pt>
    <dgm:pt modelId="{8EF5E22E-6102-495C-97FF-6C53F4658B22}" type="pres">
      <dgm:prSet presAssocID="{FFF3B3B3-A40F-45DC-AD52-93546549830E}" presName="hierRoot2" presStyleCnt="0">
        <dgm:presLayoutVars>
          <dgm:hierBranch val="init"/>
        </dgm:presLayoutVars>
      </dgm:prSet>
      <dgm:spPr/>
      <dgm:t>
        <a:bodyPr/>
        <a:lstStyle/>
        <a:p>
          <a:endParaRPr lang="es-ES"/>
        </a:p>
      </dgm:t>
    </dgm:pt>
    <dgm:pt modelId="{8874565F-7CA7-47DD-B9BE-E7B6065D9DFF}" type="pres">
      <dgm:prSet presAssocID="{FFF3B3B3-A40F-45DC-AD52-93546549830E}" presName="rootComposite2" presStyleCnt="0"/>
      <dgm:spPr/>
      <dgm:t>
        <a:bodyPr/>
        <a:lstStyle/>
        <a:p>
          <a:endParaRPr lang="es-ES"/>
        </a:p>
      </dgm:t>
    </dgm:pt>
    <dgm:pt modelId="{8144BB49-AA38-43B5-8112-552B3BAD26CA}" type="pres">
      <dgm:prSet presAssocID="{FFF3B3B3-A40F-45DC-AD52-93546549830E}" presName="rootText2" presStyleLbl="alignAcc1" presStyleIdx="0" presStyleCnt="0">
        <dgm:presLayoutVars>
          <dgm:chPref val="3"/>
        </dgm:presLayoutVars>
      </dgm:prSet>
      <dgm:spPr/>
      <dgm:t>
        <a:bodyPr/>
        <a:lstStyle/>
        <a:p>
          <a:endParaRPr lang="es-EC"/>
        </a:p>
      </dgm:t>
    </dgm:pt>
    <dgm:pt modelId="{640EF528-752D-4820-93DA-37EDB2B4F96F}" type="pres">
      <dgm:prSet presAssocID="{FFF3B3B3-A40F-45DC-AD52-93546549830E}" presName="topArc2" presStyleLbl="parChTrans1D1" presStyleIdx="2" presStyleCnt="8"/>
      <dgm:spPr/>
      <dgm:t>
        <a:bodyPr/>
        <a:lstStyle/>
        <a:p>
          <a:endParaRPr lang="es-ES"/>
        </a:p>
      </dgm:t>
    </dgm:pt>
    <dgm:pt modelId="{135D1FE8-6A9E-434A-AB53-076BDDEC4D1F}" type="pres">
      <dgm:prSet presAssocID="{FFF3B3B3-A40F-45DC-AD52-93546549830E}" presName="bottomArc2" presStyleLbl="parChTrans1D1" presStyleIdx="3" presStyleCnt="8"/>
      <dgm:spPr/>
      <dgm:t>
        <a:bodyPr/>
        <a:lstStyle/>
        <a:p>
          <a:endParaRPr lang="es-ES"/>
        </a:p>
      </dgm:t>
    </dgm:pt>
    <dgm:pt modelId="{0A3812D3-194E-4A05-A05E-2985A9816A3D}" type="pres">
      <dgm:prSet presAssocID="{FFF3B3B3-A40F-45DC-AD52-93546549830E}" presName="topConnNode2" presStyleLbl="node2" presStyleIdx="0" presStyleCnt="0"/>
      <dgm:spPr/>
      <dgm:t>
        <a:bodyPr/>
        <a:lstStyle/>
        <a:p>
          <a:endParaRPr lang="es-EC"/>
        </a:p>
      </dgm:t>
    </dgm:pt>
    <dgm:pt modelId="{6F94B915-AF1F-4FEB-8C9C-56A757B80241}" type="pres">
      <dgm:prSet presAssocID="{FFF3B3B3-A40F-45DC-AD52-93546549830E}" presName="hierChild4" presStyleCnt="0"/>
      <dgm:spPr/>
      <dgm:t>
        <a:bodyPr/>
        <a:lstStyle/>
        <a:p>
          <a:endParaRPr lang="es-ES"/>
        </a:p>
      </dgm:t>
    </dgm:pt>
    <dgm:pt modelId="{34261330-524E-45A7-BB9A-3AD0DA51256E}" type="pres">
      <dgm:prSet presAssocID="{FFF3B3B3-A40F-45DC-AD52-93546549830E}" presName="hierChild5" presStyleCnt="0"/>
      <dgm:spPr/>
      <dgm:t>
        <a:bodyPr/>
        <a:lstStyle/>
        <a:p>
          <a:endParaRPr lang="es-ES"/>
        </a:p>
      </dgm:t>
    </dgm:pt>
    <dgm:pt modelId="{063AF4DE-FE48-40DD-843D-496DABC3D3A4}" type="pres">
      <dgm:prSet presAssocID="{D849A6D7-C15E-4C25-94FC-AE950D28682A}" presName="Name28" presStyleLbl="parChTrans1D2" presStyleIdx="1" presStyleCnt="3"/>
      <dgm:spPr/>
      <dgm:t>
        <a:bodyPr/>
        <a:lstStyle/>
        <a:p>
          <a:endParaRPr lang="es-EC"/>
        </a:p>
      </dgm:t>
    </dgm:pt>
    <dgm:pt modelId="{E38079CC-DE97-4A9C-A036-2E032AB4A6D6}" type="pres">
      <dgm:prSet presAssocID="{FE916324-EE05-4A2D-A40C-DC501EFBF7B2}" presName="hierRoot2" presStyleCnt="0">
        <dgm:presLayoutVars>
          <dgm:hierBranch val="init"/>
        </dgm:presLayoutVars>
      </dgm:prSet>
      <dgm:spPr/>
      <dgm:t>
        <a:bodyPr/>
        <a:lstStyle/>
        <a:p>
          <a:endParaRPr lang="es-ES"/>
        </a:p>
      </dgm:t>
    </dgm:pt>
    <dgm:pt modelId="{1A1E709E-B611-4273-9092-12124D448A32}" type="pres">
      <dgm:prSet presAssocID="{FE916324-EE05-4A2D-A40C-DC501EFBF7B2}" presName="rootComposite2" presStyleCnt="0"/>
      <dgm:spPr/>
      <dgm:t>
        <a:bodyPr/>
        <a:lstStyle/>
        <a:p>
          <a:endParaRPr lang="es-ES"/>
        </a:p>
      </dgm:t>
    </dgm:pt>
    <dgm:pt modelId="{8EC10D2D-DBEA-4E3C-BD1B-B3F5E0619279}" type="pres">
      <dgm:prSet presAssocID="{FE916324-EE05-4A2D-A40C-DC501EFBF7B2}" presName="rootText2" presStyleLbl="alignAcc1" presStyleIdx="0" presStyleCnt="0">
        <dgm:presLayoutVars>
          <dgm:chPref val="3"/>
        </dgm:presLayoutVars>
      </dgm:prSet>
      <dgm:spPr/>
      <dgm:t>
        <a:bodyPr/>
        <a:lstStyle/>
        <a:p>
          <a:endParaRPr lang="es-EC"/>
        </a:p>
      </dgm:t>
    </dgm:pt>
    <dgm:pt modelId="{3EE15852-8C2C-43FA-9CB1-74C1DC566C33}" type="pres">
      <dgm:prSet presAssocID="{FE916324-EE05-4A2D-A40C-DC501EFBF7B2}" presName="topArc2" presStyleLbl="parChTrans1D1" presStyleIdx="4" presStyleCnt="8"/>
      <dgm:spPr/>
      <dgm:t>
        <a:bodyPr/>
        <a:lstStyle/>
        <a:p>
          <a:endParaRPr lang="es-ES"/>
        </a:p>
      </dgm:t>
    </dgm:pt>
    <dgm:pt modelId="{7946D619-4BD1-455F-87C4-465D65EE32ED}" type="pres">
      <dgm:prSet presAssocID="{FE916324-EE05-4A2D-A40C-DC501EFBF7B2}" presName="bottomArc2" presStyleLbl="parChTrans1D1" presStyleIdx="5" presStyleCnt="8"/>
      <dgm:spPr/>
      <dgm:t>
        <a:bodyPr/>
        <a:lstStyle/>
        <a:p>
          <a:endParaRPr lang="es-ES"/>
        </a:p>
      </dgm:t>
    </dgm:pt>
    <dgm:pt modelId="{4E60EAD0-2F00-4B50-8217-706D89EF0AC9}" type="pres">
      <dgm:prSet presAssocID="{FE916324-EE05-4A2D-A40C-DC501EFBF7B2}" presName="topConnNode2" presStyleLbl="node2" presStyleIdx="0" presStyleCnt="0"/>
      <dgm:spPr/>
      <dgm:t>
        <a:bodyPr/>
        <a:lstStyle/>
        <a:p>
          <a:endParaRPr lang="es-EC"/>
        </a:p>
      </dgm:t>
    </dgm:pt>
    <dgm:pt modelId="{8C98311F-75A5-4947-8FD7-57ED424A2285}" type="pres">
      <dgm:prSet presAssocID="{FE916324-EE05-4A2D-A40C-DC501EFBF7B2}" presName="hierChild4" presStyleCnt="0"/>
      <dgm:spPr/>
      <dgm:t>
        <a:bodyPr/>
        <a:lstStyle/>
        <a:p>
          <a:endParaRPr lang="es-ES"/>
        </a:p>
      </dgm:t>
    </dgm:pt>
    <dgm:pt modelId="{D154E336-1444-4DBC-B969-79F281B33D89}" type="pres">
      <dgm:prSet presAssocID="{FE916324-EE05-4A2D-A40C-DC501EFBF7B2}" presName="hierChild5" presStyleCnt="0"/>
      <dgm:spPr/>
      <dgm:t>
        <a:bodyPr/>
        <a:lstStyle/>
        <a:p>
          <a:endParaRPr lang="es-ES"/>
        </a:p>
      </dgm:t>
    </dgm:pt>
    <dgm:pt modelId="{64549329-8D9E-4036-A247-4D6DE93024BB}" type="pres">
      <dgm:prSet presAssocID="{EAC45873-A16B-4154-98BB-8EA289CEE83C}" presName="Name28" presStyleLbl="parChTrans1D2" presStyleIdx="2" presStyleCnt="3"/>
      <dgm:spPr/>
      <dgm:t>
        <a:bodyPr/>
        <a:lstStyle/>
        <a:p>
          <a:endParaRPr lang="es-EC"/>
        </a:p>
      </dgm:t>
    </dgm:pt>
    <dgm:pt modelId="{1A02E5E7-4ED3-495D-A821-87A0B7D24987}" type="pres">
      <dgm:prSet presAssocID="{8C96E07C-D2B7-4A93-8DB0-BCE09AF95307}" presName="hierRoot2" presStyleCnt="0">
        <dgm:presLayoutVars>
          <dgm:hierBranch val="init"/>
        </dgm:presLayoutVars>
      </dgm:prSet>
      <dgm:spPr/>
      <dgm:t>
        <a:bodyPr/>
        <a:lstStyle/>
        <a:p>
          <a:endParaRPr lang="es-ES"/>
        </a:p>
      </dgm:t>
    </dgm:pt>
    <dgm:pt modelId="{9CFA39B2-4BE6-41E6-8FF8-B9ED7FE82290}" type="pres">
      <dgm:prSet presAssocID="{8C96E07C-D2B7-4A93-8DB0-BCE09AF95307}" presName="rootComposite2" presStyleCnt="0"/>
      <dgm:spPr/>
      <dgm:t>
        <a:bodyPr/>
        <a:lstStyle/>
        <a:p>
          <a:endParaRPr lang="es-ES"/>
        </a:p>
      </dgm:t>
    </dgm:pt>
    <dgm:pt modelId="{15413383-79E2-45BF-B941-8E73FFB877FF}" type="pres">
      <dgm:prSet presAssocID="{8C96E07C-D2B7-4A93-8DB0-BCE09AF95307}" presName="rootText2" presStyleLbl="alignAcc1" presStyleIdx="0" presStyleCnt="0">
        <dgm:presLayoutVars>
          <dgm:chPref val="3"/>
        </dgm:presLayoutVars>
      </dgm:prSet>
      <dgm:spPr/>
      <dgm:t>
        <a:bodyPr/>
        <a:lstStyle/>
        <a:p>
          <a:endParaRPr lang="es-EC"/>
        </a:p>
      </dgm:t>
    </dgm:pt>
    <dgm:pt modelId="{7F904CA7-704D-4729-B0AD-0E336C6F862C}" type="pres">
      <dgm:prSet presAssocID="{8C96E07C-D2B7-4A93-8DB0-BCE09AF95307}" presName="topArc2" presStyleLbl="parChTrans1D1" presStyleIdx="6" presStyleCnt="8"/>
      <dgm:spPr/>
      <dgm:t>
        <a:bodyPr/>
        <a:lstStyle/>
        <a:p>
          <a:endParaRPr lang="es-ES"/>
        </a:p>
      </dgm:t>
    </dgm:pt>
    <dgm:pt modelId="{B03C41D9-5BC1-42F4-AD3C-CD0437579001}" type="pres">
      <dgm:prSet presAssocID="{8C96E07C-D2B7-4A93-8DB0-BCE09AF95307}" presName="bottomArc2" presStyleLbl="parChTrans1D1" presStyleIdx="7" presStyleCnt="8"/>
      <dgm:spPr/>
      <dgm:t>
        <a:bodyPr/>
        <a:lstStyle/>
        <a:p>
          <a:endParaRPr lang="es-ES"/>
        </a:p>
      </dgm:t>
    </dgm:pt>
    <dgm:pt modelId="{24960601-F64A-4F50-B9AE-61ED5FB7F60D}" type="pres">
      <dgm:prSet presAssocID="{8C96E07C-D2B7-4A93-8DB0-BCE09AF95307}" presName="topConnNode2" presStyleLbl="node2" presStyleIdx="0" presStyleCnt="0"/>
      <dgm:spPr/>
      <dgm:t>
        <a:bodyPr/>
        <a:lstStyle/>
        <a:p>
          <a:endParaRPr lang="es-EC"/>
        </a:p>
      </dgm:t>
    </dgm:pt>
    <dgm:pt modelId="{41AD704B-3CDF-4A85-9DF1-BECE7D22E006}" type="pres">
      <dgm:prSet presAssocID="{8C96E07C-D2B7-4A93-8DB0-BCE09AF95307}" presName="hierChild4" presStyleCnt="0"/>
      <dgm:spPr/>
      <dgm:t>
        <a:bodyPr/>
        <a:lstStyle/>
        <a:p>
          <a:endParaRPr lang="es-ES"/>
        </a:p>
      </dgm:t>
    </dgm:pt>
    <dgm:pt modelId="{B341AF06-7190-4F7D-87FC-3DF5A20E91AA}" type="pres">
      <dgm:prSet presAssocID="{8C96E07C-D2B7-4A93-8DB0-BCE09AF95307}" presName="hierChild5" presStyleCnt="0"/>
      <dgm:spPr/>
      <dgm:t>
        <a:bodyPr/>
        <a:lstStyle/>
        <a:p>
          <a:endParaRPr lang="es-ES"/>
        </a:p>
      </dgm:t>
    </dgm:pt>
    <dgm:pt modelId="{26B57D53-36BE-4A45-A053-5388CD5B7C47}" type="pres">
      <dgm:prSet presAssocID="{592ADA0E-237F-4316-A73D-0B6234810EBA}" presName="hierChild3" presStyleCnt="0"/>
      <dgm:spPr/>
      <dgm:t>
        <a:bodyPr/>
        <a:lstStyle/>
        <a:p>
          <a:endParaRPr lang="es-ES"/>
        </a:p>
      </dgm:t>
    </dgm:pt>
  </dgm:ptLst>
  <dgm:cxnLst>
    <dgm:cxn modelId="{1B8B4821-4592-4274-80F1-4CDD7C5CFA05}" srcId="{592ADA0E-237F-4316-A73D-0B6234810EBA}" destId="{FFF3B3B3-A40F-45DC-AD52-93546549830E}" srcOrd="0" destOrd="0" parTransId="{8325B74E-210D-4A28-94EB-1736C8D6A6BE}" sibTransId="{B184D1C4-9F3F-4325-B969-64EFF57099CA}"/>
    <dgm:cxn modelId="{E7BEFE67-C40F-45F6-A4DC-99606E69F6F5}" type="presOf" srcId="{592ADA0E-237F-4316-A73D-0B6234810EBA}" destId="{C985B1D3-5339-4A68-839B-A32D4585BA1F}" srcOrd="0" destOrd="0" presId="urn:microsoft.com/office/officeart/2008/layout/HalfCircleOrganizationChart"/>
    <dgm:cxn modelId="{94762698-68BA-42B6-840C-15C02012464C}" type="presOf" srcId="{D849A6D7-C15E-4C25-94FC-AE950D28682A}" destId="{063AF4DE-FE48-40DD-843D-496DABC3D3A4}" srcOrd="0" destOrd="0" presId="urn:microsoft.com/office/officeart/2008/layout/HalfCircleOrganizationChart"/>
    <dgm:cxn modelId="{A826F53B-C577-4163-835A-959C5420592F}" type="presOf" srcId="{8C96E07C-D2B7-4A93-8DB0-BCE09AF95307}" destId="{15413383-79E2-45BF-B941-8E73FFB877FF}" srcOrd="0" destOrd="0" presId="urn:microsoft.com/office/officeart/2008/layout/HalfCircleOrganizationChart"/>
    <dgm:cxn modelId="{11726402-E8C7-4879-8C56-A5342CBB9EBC}" type="presOf" srcId="{131E9118-D979-4A82-ABCB-0BB1CACDC48C}" destId="{34151E67-2485-4C1F-A675-837EC8394BA6}" srcOrd="0" destOrd="0" presId="urn:microsoft.com/office/officeart/2008/layout/HalfCircleOrganizationChart"/>
    <dgm:cxn modelId="{1D40868A-BED0-4F19-AE40-6ABD1C09DF8C}" srcId="{131E9118-D979-4A82-ABCB-0BB1CACDC48C}" destId="{592ADA0E-237F-4316-A73D-0B6234810EBA}" srcOrd="0" destOrd="0" parTransId="{A986CBE6-69AC-473F-BF4E-0D892B39A22C}" sibTransId="{CF343A13-D336-444A-BF76-4AE705FE77C5}"/>
    <dgm:cxn modelId="{AECDDC6E-5FF4-4D67-989D-17ABF24B3F16}" type="presOf" srcId="{592ADA0E-237F-4316-A73D-0B6234810EBA}" destId="{B7E963D3-BD76-470C-BCAD-03D5B398FAB7}" srcOrd="1" destOrd="0" presId="urn:microsoft.com/office/officeart/2008/layout/HalfCircleOrganizationChart"/>
    <dgm:cxn modelId="{6A11CE6C-B32A-4D59-9948-F8523D462223}" type="presOf" srcId="{FFF3B3B3-A40F-45DC-AD52-93546549830E}" destId="{8144BB49-AA38-43B5-8112-552B3BAD26CA}" srcOrd="0" destOrd="0" presId="urn:microsoft.com/office/officeart/2008/layout/HalfCircleOrganizationChart"/>
    <dgm:cxn modelId="{2F6E9562-9D9D-45FA-B2E8-87CF3A756631}" type="presOf" srcId="{FFF3B3B3-A40F-45DC-AD52-93546549830E}" destId="{0A3812D3-194E-4A05-A05E-2985A9816A3D}" srcOrd="1" destOrd="0" presId="urn:microsoft.com/office/officeart/2008/layout/HalfCircleOrganizationChart"/>
    <dgm:cxn modelId="{1939E863-8E2F-41C9-8228-14F2DC20D5EE}" srcId="{592ADA0E-237F-4316-A73D-0B6234810EBA}" destId="{8C96E07C-D2B7-4A93-8DB0-BCE09AF95307}" srcOrd="2" destOrd="0" parTransId="{EAC45873-A16B-4154-98BB-8EA289CEE83C}" sibTransId="{9C7185B3-1128-45EE-B6C3-04600B02DFF9}"/>
    <dgm:cxn modelId="{A927653D-3EA9-487D-A9BF-996D7116A55D}" type="presOf" srcId="{8C96E07C-D2B7-4A93-8DB0-BCE09AF95307}" destId="{24960601-F64A-4F50-B9AE-61ED5FB7F60D}" srcOrd="1" destOrd="0" presId="urn:microsoft.com/office/officeart/2008/layout/HalfCircleOrganizationChart"/>
    <dgm:cxn modelId="{A40613DD-DE84-4ECC-8AF3-41C8A0B2B554}" type="presOf" srcId="{FE916324-EE05-4A2D-A40C-DC501EFBF7B2}" destId="{8EC10D2D-DBEA-4E3C-BD1B-B3F5E0619279}" srcOrd="0" destOrd="0" presId="urn:microsoft.com/office/officeart/2008/layout/HalfCircleOrganizationChart"/>
    <dgm:cxn modelId="{1D6AE42A-D37B-4DFF-8A9A-EE02F9A8535A}" type="presOf" srcId="{EAC45873-A16B-4154-98BB-8EA289CEE83C}" destId="{64549329-8D9E-4036-A247-4D6DE93024BB}" srcOrd="0" destOrd="0" presId="urn:microsoft.com/office/officeart/2008/layout/HalfCircleOrganizationChart"/>
    <dgm:cxn modelId="{28403FA4-49A5-4BDA-A8C8-ED27C831DFFA}" type="presOf" srcId="{FE916324-EE05-4A2D-A40C-DC501EFBF7B2}" destId="{4E60EAD0-2F00-4B50-8217-706D89EF0AC9}" srcOrd="1" destOrd="0" presId="urn:microsoft.com/office/officeart/2008/layout/HalfCircleOrganizationChart"/>
    <dgm:cxn modelId="{F06CD3B0-23A9-4EE0-B861-98D070AB924E}" srcId="{592ADA0E-237F-4316-A73D-0B6234810EBA}" destId="{FE916324-EE05-4A2D-A40C-DC501EFBF7B2}" srcOrd="1" destOrd="0" parTransId="{D849A6D7-C15E-4C25-94FC-AE950D28682A}" sibTransId="{722CF682-8F6D-4ED7-836B-9611B3CC6873}"/>
    <dgm:cxn modelId="{1EB12CEC-20C5-4876-B029-C777CAD21B81}" type="presOf" srcId="{8325B74E-210D-4A28-94EB-1736C8D6A6BE}" destId="{808FEF0B-337E-462A-8A8A-8ACB635FB4B5}" srcOrd="0" destOrd="0" presId="urn:microsoft.com/office/officeart/2008/layout/HalfCircleOrganizationChart"/>
    <dgm:cxn modelId="{52452748-746F-4560-B104-1D4681E04AE0}" type="presParOf" srcId="{34151E67-2485-4C1F-A675-837EC8394BA6}" destId="{01EB9AFD-0D3D-413D-B5A5-2005EE42F620}" srcOrd="0" destOrd="0" presId="urn:microsoft.com/office/officeart/2008/layout/HalfCircleOrganizationChart"/>
    <dgm:cxn modelId="{A3A30AAB-E758-4660-9928-8A40BEE86608}" type="presParOf" srcId="{01EB9AFD-0D3D-413D-B5A5-2005EE42F620}" destId="{6E5E5921-3E9D-46DD-8F07-1E1DFB03144C}" srcOrd="0" destOrd="0" presId="urn:microsoft.com/office/officeart/2008/layout/HalfCircleOrganizationChart"/>
    <dgm:cxn modelId="{B75B24CB-B528-4835-87E2-6AE1F5F40A76}" type="presParOf" srcId="{6E5E5921-3E9D-46DD-8F07-1E1DFB03144C}" destId="{C985B1D3-5339-4A68-839B-A32D4585BA1F}" srcOrd="0" destOrd="0" presId="urn:microsoft.com/office/officeart/2008/layout/HalfCircleOrganizationChart"/>
    <dgm:cxn modelId="{15889FAF-F242-4BCD-A429-361DC032AA62}" type="presParOf" srcId="{6E5E5921-3E9D-46DD-8F07-1E1DFB03144C}" destId="{434E7E18-C2DD-410B-901D-24A807925840}" srcOrd="1" destOrd="0" presId="urn:microsoft.com/office/officeart/2008/layout/HalfCircleOrganizationChart"/>
    <dgm:cxn modelId="{DC7B4AEB-1786-4BAC-B6E3-C1A5CFACB15E}" type="presParOf" srcId="{6E5E5921-3E9D-46DD-8F07-1E1DFB03144C}" destId="{03416835-0974-440F-8D54-4913E94B26C9}" srcOrd="2" destOrd="0" presId="urn:microsoft.com/office/officeart/2008/layout/HalfCircleOrganizationChart"/>
    <dgm:cxn modelId="{383F68B5-B987-4F95-BEE3-580D75A17E20}" type="presParOf" srcId="{6E5E5921-3E9D-46DD-8F07-1E1DFB03144C}" destId="{B7E963D3-BD76-470C-BCAD-03D5B398FAB7}" srcOrd="3" destOrd="0" presId="urn:microsoft.com/office/officeart/2008/layout/HalfCircleOrganizationChart"/>
    <dgm:cxn modelId="{0D0CBA8D-1625-412D-AFA3-D0F3767EE272}" type="presParOf" srcId="{01EB9AFD-0D3D-413D-B5A5-2005EE42F620}" destId="{688876A6-8DF9-4E6D-9A18-4565B72401BA}" srcOrd="1" destOrd="0" presId="urn:microsoft.com/office/officeart/2008/layout/HalfCircleOrganizationChart"/>
    <dgm:cxn modelId="{F80F324A-E03A-4BCD-A537-AD052459B14A}" type="presParOf" srcId="{688876A6-8DF9-4E6D-9A18-4565B72401BA}" destId="{808FEF0B-337E-462A-8A8A-8ACB635FB4B5}" srcOrd="0" destOrd="0" presId="urn:microsoft.com/office/officeart/2008/layout/HalfCircleOrganizationChart"/>
    <dgm:cxn modelId="{7C764CE5-D1D7-48A7-B14F-B554F0990D34}" type="presParOf" srcId="{688876A6-8DF9-4E6D-9A18-4565B72401BA}" destId="{8EF5E22E-6102-495C-97FF-6C53F4658B22}" srcOrd="1" destOrd="0" presId="urn:microsoft.com/office/officeart/2008/layout/HalfCircleOrganizationChart"/>
    <dgm:cxn modelId="{EF593B28-D7A6-481D-B8BE-7D37E72C0824}" type="presParOf" srcId="{8EF5E22E-6102-495C-97FF-6C53F4658B22}" destId="{8874565F-7CA7-47DD-B9BE-E7B6065D9DFF}" srcOrd="0" destOrd="0" presId="urn:microsoft.com/office/officeart/2008/layout/HalfCircleOrganizationChart"/>
    <dgm:cxn modelId="{F65E88BE-BD4D-48DA-8E6C-09A7B8676C33}" type="presParOf" srcId="{8874565F-7CA7-47DD-B9BE-E7B6065D9DFF}" destId="{8144BB49-AA38-43B5-8112-552B3BAD26CA}" srcOrd="0" destOrd="0" presId="urn:microsoft.com/office/officeart/2008/layout/HalfCircleOrganizationChart"/>
    <dgm:cxn modelId="{271E5E37-93E3-4DAA-BE69-2E34BEFB655E}" type="presParOf" srcId="{8874565F-7CA7-47DD-B9BE-E7B6065D9DFF}" destId="{640EF528-752D-4820-93DA-37EDB2B4F96F}" srcOrd="1" destOrd="0" presId="urn:microsoft.com/office/officeart/2008/layout/HalfCircleOrganizationChart"/>
    <dgm:cxn modelId="{065E061D-D5E2-42FD-A3EF-FC72E9691EB2}" type="presParOf" srcId="{8874565F-7CA7-47DD-B9BE-E7B6065D9DFF}" destId="{135D1FE8-6A9E-434A-AB53-076BDDEC4D1F}" srcOrd="2" destOrd="0" presId="urn:microsoft.com/office/officeart/2008/layout/HalfCircleOrganizationChart"/>
    <dgm:cxn modelId="{A569C45C-E423-44AE-9760-87E9F5C70277}" type="presParOf" srcId="{8874565F-7CA7-47DD-B9BE-E7B6065D9DFF}" destId="{0A3812D3-194E-4A05-A05E-2985A9816A3D}" srcOrd="3" destOrd="0" presId="urn:microsoft.com/office/officeart/2008/layout/HalfCircleOrganizationChart"/>
    <dgm:cxn modelId="{35AF8B80-CCEB-4D96-BA71-48726234038F}" type="presParOf" srcId="{8EF5E22E-6102-495C-97FF-6C53F4658B22}" destId="{6F94B915-AF1F-4FEB-8C9C-56A757B80241}" srcOrd="1" destOrd="0" presId="urn:microsoft.com/office/officeart/2008/layout/HalfCircleOrganizationChart"/>
    <dgm:cxn modelId="{751AD3EA-1447-41AF-8762-D44FF9491C14}" type="presParOf" srcId="{8EF5E22E-6102-495C-97FF-6C53F4658B22}" destId="{34261330-524E-45A7-BB9A-3AD0DA51256E}" srcOrd="2" destOrd="0" presId="urn:microsoft.com/office/officeart/2008/layout/HalfCircleOrganizationChart"/>
    <dgm:cxn modelId="{8FDB8924-E9B2-409E-82C8-14E5C5BC37BC}" type="presParOf" srcId="{688876A6-8DF9-4E6D-9A18-4565B72401BA}" destId="{063AF4DE-FE48-40DD-843D-496DABC3D3A4}" srcOrd="2" destOrd="0" presId="urn:microsoft.com/office/officeart/2008/layout/HalfCircleOrganizationChart"/>
    <dgm:cxn modelId="{02BB3A42-A18E-4005-B42E-EDFFF5348D99}" type="presParOf" srcId="{688876A6-8DF9-4E6D-9A18-4565B72401BA}" destId="{E38079CC-DE97-4A9C-A036-2E032AB4A6D6}" srcOrd="3" destOrd="0" presId="urn:microsoft.com/office/officeart/2008/layout/HalfCircleOrganizationChart"/>
    <dgm:cxn modelId="{9899D9F6-56F5-4468-8CBF-213C94C31A82}" type="presParOf" srcId="{E38079CC-DE97-4A9C-A036-2E032AB4A6D6}" destId="{1A1E709E-B611-4273-9092-12124D448A32}" srcOrd="0" destOrd="0" presId="urn:microsoft.com/office/officeart/2008/layout/HalfCircleOrganizationChart"/>
    <dgm:cxn modelId="{5DDD63C0-D917-41AE-9757-092507BCCFE9}" type="presParOf" srcId="{1A1E709E-B611-4273-9092-12124D448A32}" destId="{8EC10D2D-DBEA-4E3C-BD1B-B3F5E0619279}" srcOrd="0" destOrd="0" presId="urn:microsoft.com/office/officeart/2008/layout/HalfCircleOrganizationChart"/>
    <dgm:cxn modelId="{C8F1413B-3543-4A56-A02B-42D286E820D7}" type="presParOf" srcId="{1A1E709E-B611-4273-9092-12124D448A32}" destId="{3EE15852-8C2C-43FA-9CB1-74C1DC566C33}" srcOrd="1" destOrd="0" presId="urn:microsoft.com/office/officeart/2008/layout/HalfCircleOrganizationChart"/>
    <dgm:cxn modelId="{087D89A4-D124-45B6-948D-8141947D0357}" type="presParOf" srcId="{1A1E709E-B611-4273-9092-12124D448A32}" destId="{7946D619-4BD1-455F-87C4-465D65EE32ED}" srcOrd="2" destOrd="0" presId="urn:microsoft.com/office/officeart/2008/layout/HalfCircleOrganizationChart"/>
    <dgm:cxn modelId="{CC8187BB-4438-4339-B821-D5BA1D791FAE}" type="presParOf" srcId="{1A1E709E-B611-4273-9092-12124D448A32}" destId="{4E60EAD0-2F00-4B50-8217-706D89EF0AC9}" srcOrd="3" destOrd="0" presId="urn:microsoft.com/office/officeart/2008/layout/HalfCircleOrganizationChart"/>
    <dgm:cxn modelId="{3F248342-409D-4427-99E8-B4301ACBC568}" type="presParOf" srcId="{E38079CC-DE97-4A9C-A036-2E032AB4A6D6}" destId="{8C98311F-75A5-4947-8FD7-57ED424A2285}" srcOrd="1" destOrd="0" presId="urn:microsoft.com/office/officeart/2008/layout/HalfCircleOrganizationChart"/>
    <dgm:cxn modelId="{1E7A8DDC-C4DD-4454-89E1-3B55E371BC44}" type="presParOf" srcId="{E38079CC-DE97-4A9C-A036-2E032AB4A6D6}" destId="{D154E336-1444-4DBC-B969-79F281B33D89}" srcOrd="2" destOrd="0" presId="urn:microsoft.com/office/officeart/2008/layout/HalfCircleOrganizationChart"/>
    <dgm:cxn modelId="{FB19812D-B0B5-4FFC-98A3-DD89D861D672}" type="presParOf" srcId="{688876A6-8DF9-4E6D-9A18-4565B72401BA}" destId="{64549329-8D9E-4036-A247-4D6DE93024BB}" srcOrd="4" destOrd="0" presId="urn:microsoft.com/office/officeart/2008/layout/HalfCircleOrganizationChart"/>
    <dgm:cxn modelId="{88299A6E-9659-4435-9AA6-9C19D832C641}" type="presParOf" srcId="{688876A6-8DF9-4E6D-9A18-4565B72401BA}" destId="{1A02E5E7-4ED3-495D-A821-87A0B7D24987}" srcOrd="5" destOrd="0" presId="urn:microsoft.com/office/officeart/2008/layout/HalfCircleOrganizationChart"/>
    <dgm:cxn modelId="{AD6C2C68-482A-4541-AC63-CA5AD258DB58}" type="presParOf" srcId="{1A02E5E7-4ED3-495D-A821-87A0B7D24987}" destId="{9CFA39B2-4BE6-41E6-8FF8-B9ED7FE82290}" srcOrd="0" destOrd="0" presId="urn:microsoft.com/office/officeart/2008/layout/HalfCircleOrganizationChart"/>
    <dgm:cxn modelId="{5957D1C8-9D84-4FF4-9CDA-C75EB957257D}" type="presParOf" srcId="{9CFA39B2-4BE6-41E6-8FF8-B9ED7FE82290}" destId="{15413383-79E2-45BF-B941-8E73FFB877FF}" srcOrd="0" destOrd="0" presId="urn:microsoft.com/office/officeart/2008/layout/HalfCircleOrganizationChart"/>
    <dgm:cxn modelId="{CFC6D0A8-C93B-4B2E-A4EE-EEA7AD46737B}" type="presParOf" srcId="{9CFA39B2-4BE6-41E6-8FF8-B9ED7FE82290}" destId="{7F904CA7-704D-4729-B0AD-0E336C6F862C}" srcOrd="1" destOrd="0" presId="urn:microsoft.com/office/officeart/2008/layout/HalfCircleOrganizationChart"/>
    <dgm:cxn modelId="{82B86FED-86B5-4790-9A4C-C86265652D88}" type="presParOf" srcId="{9CFA39B2-4BE6-41E6-8FF8-B9ED7FE82290}" destId="{B03C41D9-5BC1-42F4-AD3C-CD0437579001}" srcOrd="2" destOrd="0" presId="urn:microsoft.com/office/officeart/2008/layout/HalfCircleOrganizationChart"/>
    <dgm:cxn modelId="{0530A9AF-EF64-40CC-928E-219AEE27488C}" type="presParOf" srcId="{9CFA39B2-4BE6-41E6-8FF8-B9ED7FE82290}" destId="{24960601-F64A-4F50-B9AE-61ED5FB7F60D}" srcOrd="3" destOrd="0" presId="urn:microsoft.com/office/officeart/2008/layout/HalfCircleOrganizationChart"/>
    <dgm:cxn modelId="{46363A36-AABA-4416-BD55-3E5B4389EAA8}" type="presParOf" srcId="{1A02E5E7-4ED3-495D-A821-87A0B7D24987}" destId="{41AD704B-3CDF-4A85-9DF1-BECE7D22E006}" srcOrd="1" destOrd="0" presId="urn:microsoft.com/office/officeart/2008/layout/HalfCircleOrganizationChart"/>
    <dgm:cxn modelId="{D149C64D-2A24-4D97-BC05-B84C46E321B6}" type="presParOf" srcId="{1A02E5E7-4ED3-495D-A821-87A0B7D24987}" destId="{B341AF06-7190-4F7D-87FC-3DF5A20E91AA}" srcOrd="2" destOrd="0" presId="urn:microsoft.com/office/officeart/2008/layout/HalfCircleOrganizationChart"/>
    <dgm:cxn modelId="{5CD4C158-F3C3-43BF-A882-4C8B9BC1D6CF}" type="presParOf" srcId="{01EB9AFD-0D3D-413D-B5A5-2005EE42F620}" destId="{26B57D53-36BE-4A45-A053-5388CD5B7C47}" srcOrd="2" destOrd="0" presId="urn:microsoft.com/office/officeart/2008/layout/HalfCircleOrganizationChar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31E9118-D979-4A82-ABCB-0BB1CACDC48C}" type="doc">
      <dgm:prSet loTypeId="urn:microsoft.com/office/officeart/2008/layout/HalfCircleOrganizationChart" loCatId="hierarchy" qsTypeId="urn:microsoft.com/office/officeart/2005/8/quickstyle/3d2" qsCatId="3D" csTypeId="urn:microsoft.com/office/officeart/2005/8/colors/accent1_5" csCatId="accent1" phldr="1"/>
      <dgm:spPr/>
      <dgm:t>
        <a:bodyPr/>
        <a:lstStyle/>
        <a:p>
          <a:endParaRPr lang="es-EC"/>
        </a:p>
      </dgm:t>
    </dgm:pt>
    <dgm:pt modelId="{592ADA0E-237F-4316-A73D-0B6234810EBA}">
      <dgm:prSet phldrT="[Texto]" custT="1"/>
      <dgm:spPr/>
      <dgm:t>
        <a:bodyPr/>
        <a:lstStyle/>
        <a:p>
          <a:r>
            <a:rPr lang="es-MX" sz="1200" b="1" dirty="0">
              <a:latin typeface="+mn-lt"/>
            </a:rPr>
            <a:t>EJECUCIÓN PRESUPUESTARIA INVERSION</a:t>
          </a:r>
        </a:p>
        <a:p>
          <a:r>
            <a:rPr lang="es-MX" sz="1200" b="1" dirty="0">
              <a:latin typeface="+mn-lt"/>
            </a:rPr>
            <a:t>$ 213999,04</a:t>
          </a:r>
          <a:endParaRPr lang="es-EC" sz="1200" dirty="0">
            <a:latin typeface="+mn-lt"/>
          </a:endParaRPr>
        </a:p>
      </dgm:t>
    </dgm:pt>
    <dgm:pt modelId="{A986CBE6-69AC-473F-BF4E-0D892B39A22C}" type="parTrans" cxnId="{1D40868A-BED0-4F19-AE40-6ABD1C09DF8C}">
      <dgm:prSet/>
      <dgm:spPr/>
      <dgm:t>
        <a:bodyPr/>
        <a:lstStyle/>
        <a:p>
          <a:endParaRPr lang="es-EC" sz="1200"/>
        </a:p>
      </dgm:t>
    </dgm:pt>
    <dgm:pt modelId="{CF343A13-D336-444A-BF76-4AE705FE77C5}" type="sibTrans" cxnId="{1D40868A-BED0-4F19-AE40-6ABD1C09DF8C}">
      <dgm:prSet/>
      <dgm:spPr/>
      <dgm:t>
        <a:bodyPr/>
        <a:lstStyle/>
        <a:p>
          <a:endParaRPr lang="es-EC" sz="1200"/>
        </a:p>
      </dgm:t>
    </dgm:pt>
    <dgm:pt modelId="{FFF3B3B3-A40F-45DC-AD52-93546549830E}">
      <dgm:prSet phldrT="[Texto]" custT="1"/>
      <dgm:spPr/>
      <dgm:t>
        <a:bodyPr/>
        <a:lstStyle/>
        <a:p>
          <a:r>
            <a:rPr lang="es-MX" sz="1200" b="1" dirty="0">
              <a:latin typeface="+mn-lt"/>
              <a:cs typeface="Andalus" pitchFamily="18" charset="-78"/>
            </a:rPr>
            <a:t>PROYECTOS DE INVERSIÓN </a:t>
          </a:r>
          <a:endParaRPr lang="es-MX" sz="1200" b="1" dirty="0" smtClean="0">
            <a:latin typeface="+mn-lt"/>
            <a:cs typeface="Andalus" pitchFamily="18" charset="-78"/>
          </a:endParaRPr>
        </a:p>
        <a:p>
          <a:r>
            <a:rPr lang="es-MX" sz="1200" b="1" dirty="0" smtClean="0">
              <a:latin typeface="+mn-lt"/>
              <a:cs typeface="Andalus" pitchFamily="18" charset="-78"/>
            </a:rPr>
            <a:t> </a:t>
          </a:r>
          <a:r>
            <a:rPr lang="es-MX" sz="1200" b="1" dirty="0">
              <a:latin typeface="+mn-lt"/>
              <a:cs typeface="Andalus" pitchFamily="18" charset="-78"/>
            </a:rPr>
            <a:t>( BIENES Y SERVICIOS )  51798,74</a:t>
          </a:r>
          <a:endParaRPr lang="es-EC" sz="1200" b="1" dirty="0">
            <a:latin typeface="+mn-lt"/>
          </a:endParaRPr>
        </a:p>
      </dgm:t>
    </dgm:pt>
    <dgm:pt modelId="{8325B74E-210D-4A28-94EB-1736C8D6A6BE}" type="parTrans" cxnId="{1B8B4821-4592-4274-80F1-4CDD7C5CFA05}">
      <dgm:prSet/>
      <dgm:spPr/>
      <dgm:t>
        <a:bodyPr/>
        <a:lstStyle/>
        <a:p>
          <a:endParaRPr lang="es-EC" sz="1200"/>
        </a:p>
      </dgm:t>
    </dgm:pt>
    <dgm:pt modelId="{B184D1C4-9F3F-4325-B969-64EFF57099CA}" type="sibTrans" cxnId="{1B8B4821-4592-4274-80F1-4CDD7C5CFA05}">
      <dgm:prSet/>
      <dgm:spPr/>
      <dgm:t>
        <a:bodyPr/>
        <a:lstStyle/>
        <a:p>
          <a:endParaRPr lang="es-EC" sz="1200"/>
        </a:p>
      </dgm:t>
    </dgm:pt>
    <dgm:pt modelId="{A72D9277-B60E-48E4-9CC5-5B9ACA8FC071}">
      <dgm:prSet phldrT="[Texto]" custT="1"/>
      <dgm:spPr/>
      <dgm:t>
        <a:bodyPr/>
        <a:lstStyle/>
        <a:p>
          <a:r>
            <a:rPr lang="es-MX" sz="1200" b="1" dirty="0">
              <a:latin typeface="+mn-lt"/>
              <a:cs typeface="Andalus" pitchFamily="18" charset="-78"/>
            </a:rPr>
            <a:t>PROYECTOS DE INVERSIÓN  </a:t>
          </a:r>
          <a:endParaRPr lang="es-MX" sz="1200" b="1" dirty="0" smtClean="0">
            <a:latin typeface="+mn-lt"/>
            <a:cs typeface="Andalus" pitchFamily="18" charset="-78"/>
          </a:endParaRPr>
        </a:p>
        <a:p>
          <a:r>
            <a:rPr lang="es-MX" sz="1200" b="1" dirty="0" smtClean="0">
              <a:latin typeface="+mn-lt"/>
              <a:cs typeface="Andalus" pitchFamily="18" charset="-78"/>
            </a:rPr>
            <a:t> </a:t>
          </a:r>
          <a:r>
            <a:rPr lang="es-MX" sz="1200" b="1" dirty="0">
              <a:latin typeface="+mn-lt"/>
              <a:cs typeface="Andalus" pitchFamily="18" charset="-78"/>
            </a:rPr>
            <a:t>( PERSONAL )  </a:t>
          </a:r>
        </a:p>
        <a:p>
          <a:r>
            <a:rPr lang="es-MX" sz="1200" b="0" dirty="0">
              <a:latin typeface="+mn-lt"/>
              <a:cs typeface="Andalus" pitchFamily="18" charset="-78"/>
            </a:rPr>
            <a:t>$ </a:t>
          </a:r>
          <a:r>
            <a:rPr lang="es-MX" sz="1200" b="0" dirty="0" smtClean="0">
              <a:latin typeface="+mn-lt"/>
              <a:cs typeface="Andalus" pitchFamily="18" charset="-78"/>
            </a:rPr>
            <a:t>162200,30 </a:t>
          </a:r>
        </a:p>
        <a:p>
          <a:endParaRPr lang="es-EC" sz="1200" dirty="0">
            <a:latin typeface="+mn-lt"/>
          </a:endParaRPr>
        </a:p>
      </dgm:t>
    </dgm:pt>
    <dgm:pt modelId="{FB504936-054A-4B77-8E24-F019668ABCF1}" type="sibTrans" cxnId="{4BF3D8EE-DDD9-469C-8AA9-E64F13059A07}">
      <dgm:prSet/>
      <dgm:spPr/>
      <dgm:t>
        <a:bodyPr/>
        <a:lstStyle/>
        <a:p>
          <a:endParaRPr lang="es-EC" sz="1200"/>
        </a:p>
      </dgm:t>
    </dgm:pt>
    <dgm:pt modelId="{19314E00-3AD4-4A16-8261-765B899A7FD2}" type="parTrans" cxnId="{4BF3D8EE-DDD9-469C-8AA9-E64F13059A07}">
      <dgm:prSet/>
      <dgm:spPr/>
      <dgm:t>
        <a:bodyPr/>
        <a:lstStyle/>
        <a:p>
          <a:endParaRPr lang="es-EC" sz="1200"/>
        </a:p>
      </dgm:t>
    </dgm:pt>
    <dgm:pt modelId="{921CDF56-6A09-4E0C-BCCC-51E86FEEA451}" type="pres">
      <dgm:prSet presAssocID="{131E9118-D979-4A82-ABCB-0BB1CACDC48C}" presName="Name0" presStyleCnt="0">
        <dgm:presLayoutVars>
          <dgm:orgChart val="1"/>
          <dgm:chPref val="1"/>
          <dgm:dir/>
          <dgm:animOne val="branch"/>
          <dgm:animLvl val="lvl"/>
          <dgm:resizeHandles/>
        </dgm:presLayoutVars>
      </dgm:prSet>
      <dgm:spPr/>
      <dgm:t>
        <a:bodyPr/>
        <a:lstStyle/>
        <a:p>
          <a:endParaRPr lang="es-EC"/>
        </a:p>
      </dgm:t>
    </dgm:pt>
    <dgm:pt modelId="{4ADCC80E-20FF-4938-8CC9-81636A57351D}" type="pres">
      <dgm:prSet presAssocID="{592ADA0E-237F-4316-A73D-0B6234810EBA}" presName="hierRoot1" presStyleCnt="0">
        <dgm:presLayoutVars>
          <dgm:hierBranch val="init"/>
        </dgm:presLayoutVars>
      </dgm:prSet>
      <dgm:spPr/>
      <dgm:t>
        <a:bodyPr/>
        <a:lstStyle/>
        <a:p>
          <a:endParaRPr lang="es-ES"/>
        </a:p>
      </dgm:t>
    </dgm:pt>
    <dgm:pt modelId="{E8ED1005-54C8-448B-B97D-952DC9C5CD14}" type="pres">
      <dgm:prSet presAssocID="{592ADA0E-237F-4316-A73D-0B6234810EBA}" presName="rootComposite1" presStyleCnt="0"/>
      <dgm:spPr/>
      <dgm:t>
        <a:bodyPr/>
        <a:lstStyle/>
        <a:p>
          <a:endParaRPr lang="es-ES"/>
        </a:p>
      </dgm:t>
    </dgm:pt>
    <dgm:pt modelId="{6D09A032-A39B-45D0-A58F-E008C93305EC}" type="pres">
      <dgm:prSet presAssocID="{592ADA0E-237F-4316-A73D-0B6234810EBA}" presName="rootText1" presStyleLbl="alignAcc1" presStyleIdx="0" presStyleCnt="0">
        <dgm:presLayoutVars>
          <dgm:chPref val="3"/>
        </dgm:presLayoutVars>
      </dgm:prSet>
      <dgm:spPr/>
      <dgm:t>
        <a:bodyPr/>
        <a:lstStyle/>
        <a:p>
          <a:endParaRPr lang="es-EC"/>
        </a:p>
      </dgm:t>
    </dgm:pt>
    <dgm:pt modelId="{01AC8598-5052-486A-8940-F2FA1E86267C}" type="pres">
      <dgm:prSet presAssocID="{592ADA0E-237F-4316-A73D-0B6234810EBA}" presName="topArc1" presStyleLbl="parChTrans1D1" presStyleIdx="0" presStyleCnt="6"/>
      <dgm:spPr/>
      <dgm:t>
        <a:bodyPr/>
        <a:lstStyle/>
        <a:p>
          <a:endParaRPr lang="es-ES"/>
        </a:p>
      </dgm:t>
    </dgm:pt>
    <dgm:pt modelId="{7A72C3B2-E5AF-4B09-B68C-A0140B505707}" type="pres">
      <dgm:prSet presAssocID="{592ADA0E-237F-4316-A73D-0B6234810EBA}" presName="bottomArc1" presStyleLbl="parChTrans1D1" presStyleIdx="1" presStyleCnt="6"/>
      <dgm:spPr/>
      <dgm:t>
        <a:bodyPr/>
        <a:lstStyle/>
        <a:p>
          <a:endParaRPr lang="es-ES"/>
        </a:p>
      </dgm:t>
    </dgm:pt>
    <dgm:pt modelId="{23EB30E6-4964-45CF-86E0-D26503AE436D}" type="pres">
      <dgm:prSet presAssocID="{592ADA0E-237F-4316-A73D-0B6234810EBA}" presName="topConnNode1" presStyleLbl="node1" presStyleIdx="0" presStyleCnt="0"/>
      <dgm:spPr/>
      <dgm:t>
        <a:bodyPr/>
        <a:lstStyle/>
        <a:p>
          <a:endParaRPr lang="es-EC"/>
        </a:p>
      </dgm:t>
    </dgm:pt>
    <dgm:pt modelId="{D10FE32D-49C0-4541-8129-47FF8CA046DC}" type="pres">
      <dgm:prSet presAssocID="{592ADA0E-237F-4316-A73D-0B6234810EBA}" presName="hierChild2" presStyleCnt="0"/>
      <dgm:spPr/>
      <dgm:t>
        <a:bodyPr/>
        <a:lstStyle/>
        <a:p>
          <a:endParaRPr lang="es-ES"/>
        </a:p>
      </dgm:t>
    </dgm:pt>
    <dgm:pt modelId="{F3F6F2DF-0D8F-4F58-9699-541C02ED8404}" type="pres">
      <dgm:prSet presAssocID="{19314E00-3AD4-4A16-8261-765B899A7FD2}" presName="Name28" presStyleLbl="parChTrans1D2" presStyleIdx="0" presStyleCnt="2"/>
      <dgm:spPr/>
      <dgm:t>
        <a:bodyPr/>
        <a:lstStyle/>
        <a:p>
          <a:endParaRPr lang="es-EC"/>
        </a:p>
      </dgm:t>
    </dgm:pt>
    <dgm:pt modelId="{6FF83E55-4F27-4247-9694-B9F5A4EA6AD9}" type="pres">
      <dgm:prSet presAssocID="{A72D9277-B60E-48E4-9CC5-5B9ACA8FC071}" presName="hierRoot2" presStyleCnt="0">
        <dgm:presLayoutVars>
          <dgm:hierBranch val="init"/>
        </dgm:presLayoutVars>
      </dgm:prSet>
      <dgm:spPr/>
      <dgm:t>
        <a:bodyPr/>
        <a:lstStyle/>
        <a:p>
          <a:endParaRPr lang="es-ES"/>
        </a:p>
      </dgm:t>
    </dgm:pt>
    <dgm:pt modelId="{3CCFE610-BCDB-44B3-BCEF-3D2BA3230102}" type="pres">
      <dgm:prSet presAssocID="{A72D9277-B60E-48E4-9CC5-5B9ACA8FC071}" presName="rootComposite2" presStyleCnt="0"/>
      <dgm:spPr/>
      <dgm:t>
        <a:bodyPr/>
        <a:lstStyle/>
        <a:p>
          <a:endParaRPr lang="es-ES"/>
        </a:p>
      </dgm:t>
    </dgm:pt>
    <dgm:pt modelId="{03195861-57D9-49FE-8C8E-1F48C15E3C5B}" type="pres">
      <dgm:prSet presAssocID="{A72D9277-B60E-48E4-9CC5-5B9ACA8FC071}" presName="rootText2" presStyleLbl="alignAcc1" presStyleIdx="0" presStyleCnt="0">
        <dgm:presLayoutVars>
          <dgm:chPref val="3"/>
        </dgm:presLayoutVars>
      </dgm:prSet>
      <dgm:spPr/>
      <dgm:t>
        <a:bodyPr/>
        <a:lstStyle/>
        <a:p>
          <a:endParaRPr lang="es-EC"/>
        </a:p>
      </dgm:t>
    </dgm:pt>
    <dgm:pt modelId="{5236C2DA-2DC9-44B1-B1E3-69ADED07218E}" type="pres">
      <dgm:prSet presAssocID="{A72D9277-B60E-48E4-9CC5-5B9ACA8FC071}" presName="topArc2" presStyleLbl="parChTrans1D1" presStyleIdx="2" presStyleCnt="6"/>
      <dgm:spPr/>
      <dgm:t>
        <a:bodyPr/>
        <a:lstStyle/>
        <a:p>
          <a:endParaRPr lang="es-ES"/>
        </a:p>
      </dgm:t>
    </dgm:pt>
    <dgm:pt modelId="{1EC93B52-1F64-4CEA-BBCF-DB369ACA6659}" type="pres">
      <dgm:prSet presAssocID="{A72D9277-B60E-48E4-9CC5-5B9ACA8FC071}" presName="bottomArc2" presStyleLbl="parChTrans1D1" presStyleIdx="3" presStyleCnt="6"/>
      <dgm:spPr/>
      <dgm:t>
        <a:bodyPr/>
        <a:lstStyle/>
        <a:p>
          <a:endParaRPr lang="es-ES"/>
        </a:p>
      </dgm:t>
    </dgm:pt>
    <dgm:pt modelId="{C478F35F-C592-43E9-87C3-3EA86C79A429}" type="pres">
      <dgm:prSet presAssocID="{A72D9277-B60E-48E4-9CC5-5B9ACA8FC071}" presName="topConnNode2" presStyleLbl="node2" presStyleIdx="0" presStyleCnt="0"/>
      <dgm:spPr/>
      <dgm:t>
        <a:bodyPr/>
        <a:lstStyle/>
        <a:p>
          <a:endParaRPr lang="es-EC"/>
        </a:p>
      </dgm:t>
    </dgm:pt>
    <dgm:pt modelId="{CBD3E510-6BEA-4218-B709-1BCC7451D506}" type="pres">
      <dgm:prSet presAssocID="{A72D9277-B60E-48E4-9CC5-5B9ACA8FC071}" presName="hierChild4" presStyleCnt="0"/>
      <dgm:spPr/>
      <dgm:t>
        <a:bodyPr/>
        <a:lstStyle/>
        <a:p>
          <a:endParaRPr lang="es-ES"/>
        </a:p>
      </dgm:t>
    </dgm:pt>
    <dgm:pt modelId="{4E66F749-8B47-4BDF-A7C6-E1D796061AB3}" type="pres">
      <dgm:prSet presAssocID="{A72D9277-B60E-48E4-9CC5-5B9ACA8FC071}" presName="hierChild5" presStyleCnt="0"/>
      <dgm:spPr/>
      <dgm:t>
        <a:bodyPr/>
        <a:lstStyle/>
        <a:p>
          <a:endParaRPr lang="es-ES"/>
        </a:p>
      </dgm:t>
    </dgm:pt>
    <dgm:pt modelId="{38C59547-2490-4CFF-92EB-C1499597266E}" type="pres">
      <dgm:prSet presAssocID="{8325B74E-210D-4A28-94EB-1736C8D6A6BE}" presName="Name28" presStyleLbl="parChTrans1D2" presStyleIdx="1" presStyleCnt="2"/>
      <dgm:spPr/>
      <dgm:t>
        <a:bodyPr/>
        <a:lstStyle/>
        <a:p>
          <a:endParaRPr lang="es-EC"/>
        </a:p>
      </dgm:t>
    </dgm:pt>
    <dgm:pt modelId="{673AE3F7-18CD-493B-8CC9-7320AE616971}" type="pres">
      <dgm:prSet presAssocID="{FFF3B3B3-A40F-45DC-AD52-93546549830E}" presName="hierRoot2" presStyleCnt="0">
        <dgm:presLayoutVars>
          <dgm:hierBranch val="init"/>
        </dgm:presLayoutVars>
      </dgm:prSet>
      <dgm:spPr/>
      <dgm:t>
        <a:bodyPr/>
        <a:lstStyle/>
        <a:p>
          <a:endParaRPr lang="es-ES"/>
        </a:p>
      </dgm:t>
    </dgm:pt>
    <dgm:pt modelId="{ABB8D6DB-51F1-4905-8B68-9B89EDE8BE0B}" type="pres">
      <dgm:prSet presAssocID="{FFF3B3B3-A40F-45DC-AD52-93546549830E}" presName="rootComposite2" presStyleCnt="0"/>
      <dgm:spPr/>
      <dgm:t>
        <a:bodyPr/>
        <a:lstStyle/>
        <a:p>
          <a:endParaRPr lang="es-ES"/>
        </a:p>
      </dgm:t>
    </dgm:pt>
    <dgm:pt modelId="{D5470D84-9DDD-483B-B148-A19FBF29B593}" type="pres">
      <dgm:prSet presAssocID="{FFF3B3B3-A40F-45DC-AD52-93546549830E}" presName="rootText2" presStyleLbl="alignAcc1" presStyleIdx="0" presStyleCnt="0">
        <dgm:presLayoutVars>
          <dgm:chPref val="3"/>
        </dgm:presLayoutVars>
      </dgm:prSet>
      <dgm:spPr/>
      <dgm:t>
        <a:bodyPr/>
        <a:lstStyle/>
        <a:p>
          <a:endParaRPr lang="es-EC"/>
        </a:p>
      </dgm:t>
    </dgm:pt>
    <dgm:pt modelId="{2E905442-1C89-472A-A355-441887788A3A}" type="pres">
      <dgm:prSet presAssocID="{FFF3B3B3-A40F-45DC-AD52-93546549830E}" presName="topArc2" presStyleLbl="parChTrans1D1" presStyleIdx="4" presStyleCnt="6"/>
      <dgm:spPr/>
      <dgm:t>
        <a:bodyPr/>
        <a:lstStyle/>
        <a:p>
          <a:endParaRPr lang="es-ES"/>
        </a:p>
      </dgm:t>
    </dgm:pt>
    <dgm:pt modelId="{4CFD2674-B8B0-4F9C-9A62-D2CBA53F336B}" type="pres">
      <dgm:prSet presAssocID="{FFF3B3B3-A40F-45DC-AD52-93546549830E}" presName="bottomArc2" presStyleLbl="parChTrans1D1" presStyleIdx="5" presStyleCnt="6"/>
      <dgm:spPr/>
      <dgm:t>
        <a:bodyPr/>
        <a:lstStyle/>
        <a:p>
          <a:endParaRPr lang="es-ES"/>
        </a:p>
      </dgm:t>
    </dgm:pt>
    <dgm:pt modelId="{8C43126E-1B23-4DB9-8400-19D2C44DA5B7}" type="pres">
      <dgm:prSet presAssocID="{FFF3B3B3-A40F-45DC-AD52-93546549830E}" presName="topConnNode2" presStyleLbl="node2" presStyleIdx="0" presStyleCnt="0"/>
      <dgm:spPr/>
      <dgm:t>
        <a:bodyPr/>
        <a:lstStyle/>
        <a:p>
          <a:endParaRPr lang="es-EC"/>
        </a:p>
      </dgm:t>
    </dgm:pt>
    <dgm:pt modelId="{210B26A2-9BA3-4EC3-93B9-08C0ACE88A7B}" type="pres">
      <dgm:prSet presAssocID="{FFF3B3B3-A40F-45DC-AD52-93546549830E}" presName="hierChild4" presStyleCnt="0"/>
      <dgm:spPr/>
      <dgm:t>
        <a:bodyPr/>
        <a:lstStyle/>
        <a:p>
          <a:endParaRPr lang="es-ES"/>
        </a:p>
      </dgm:t>
    </dgm:pt>
    <dgm:pt modelId="{707019F3-D4CE-4C23-9A1C-3D59C5193595}" type="pres">
      <dgm:prSet presAssocID="{FFF3B3B3-A40F-45DC-AD52-93546549830E}" presName="hierChild5" presStyleCnt="0"/>
      <dgm:spPr/>
      <dgm:t>
        <a:bodyPr/>
        <a:lstStyle/>
        <a:p>
          <a:endParaRPr lang="es-ES"/>
        </a:p>
      </dgm:t>
    </dgm:pt>
    <dgm:pt modelId="{6E3C4828-71A9-464D-9022-B956D1D42E67}" type="pres">
      <dgm:prSet presAssocID="{592ADA0E-237F-4316-A73D-0B6234810EBA}" presName="hierChild3" presStyleCnt="0"/>
      <dgm:spPr/>
      <dgm:t>
        <a:bodyPr/>
        <a:lstStyle/>
        <a:p>
          <a:endParaRPr lang="es-ES"/>
        </a:p>
      </dgm:t>
    </dgm:pt>
  </dgm:ptLst>
  <dgm:cxnLst>
    <dgm:cxn modelId="{C4F32E02-23FD-4CAE-A44A-47B738871CC2}" type="presOf" srcId="{FFF3B3B3-A40F-45DC-AD52-93546549830E}" destId="{8C43126E-1B23-4DB9-8400-19D2C44DA5B7}" srcOrd="1" destOrd="0" presId="urn:microsoft.com/office/officeart/2008/layout/HalfCircleOrganizationChart"/>
    <dgm:cxn modelId="{E0AB6A4D-1011-44EE-8BDA-080BEEAFC5F3}" type="presOf" srcId="{592ADA0E-237F-4316-A73D-0B6234810EBA}" destId="{23EB30E6-4964-45CF-86E0-D26503AE436D}" srcOrd="1" destOrd="0" presId="urn:microsoft.com/office/officeart/2008/layout/HalfCircleOrganizationChart"/>
    <dgm:cxn modelId="{4BF3D8EE-DDD9-469C-8AA9-E64F13059A07}" srcId="{592ADA0E-237F-4316-A73D-0B6234810EBA}" destId="{A72D9277-B60E-48E4-9CC5-5B9ACA8FC071}" srcOrd="0" destOrd="0" parTransId="{19314E00-3AD4-4A16-8261-765B899A7FD2}" sibTransId="{FB504936-054A-4B77-8E24-F019668ABCF1}"/>
    <dgm:cxn modelId="{8C784D75-436F-4421-8803-00F63F49F04A}" type="presOf" srcId="{592ADA0E-237F-4316-A73D-0B6234810EBA}" destId="{6D09A032-A39B-45D0-A58F-E008C93305EC}" srcOrd="0" destOrd="0" presId="urn:microsoft.com/office/officeart/2008/layout/HalfCircleOrganizationChart"/>
    <dgm:cxn modelId="{1B8B4821-4592-4274-80F1-4CDD7C5CFA05}" srcId="{592ADA0E-237F-4316-A73D-0B6234810EBA}" destId="{FFF3B3B3-A40F-45DC-AD52-93546549830E}" srcOrd="1" destOrd="0" parTransId="{8325B74E-210D-4A28-94EB-1736C8D6A6BE}" sibTransId="{B184D1C4-9F3F-4325-B969-64EFF57099CA}"/>
    <dgm:cxn modelId="{D35D9AB3-6026-4CAA-9379-12CEC7534D13}" type="presOf" srcId="{A72D9277-B60E-48E4-9CC5-5B9ACA8FC071}" destId="{C478F35F-C592-43E9-87C3-3EA86C79A429}" srcOrd="1" destOrd="0" presId="urn:microsoft.com/office/officeart/2008/layout/HalfCircleOrganizationChart"/>
    <dgm:cxn modelId="{0428A80A-8DEA-4705-81A8-129426B2B908}" type="presOf" srcId="{A72D9277-B60E-48E4-9CC5-5B9ACA8FC071}" destId="{03195861-57D9-49FE-8C8E-1F48C15E3C5B}" srcOrd="0" destOrd="0" presId="urn:microsoft.com/office/officeart/2008/layout/HalfCircleOrganizationChart"/>
    <dgm:cxn modelId="{BAB89FB9-1E88-4765-8448-0462C4CDB0ED}" type="presOf" srcId="{FFF3B3B3-A40F-45DC-AD52-93546549830E}" destId="{D5470D84-9DDD-483B-B148-A19FBF29B593}" srcOrd="0" destOrd="0" presId="urn:microsoft.com/office/officeart/2008/layout/HalfCircleOrganizationChart"/>
    <dgm:cxn modelId="{1D40868A-BED0-4F19-AE40-6ABD1C09DF8C}" srcId="{131E9118-D979-4A82-ABCB-0BB1CACDC48C}" destId="{592ADA0E-237F-4316-A73D-0B6234810EBA}" srcOrd="0" destOrd="0" parTransId="{A986CBE6-69AC-473F-BF4E-0D892B39A22C}" sibTransId="{CF343A13-D336-444A-BF76-4AE705FE77C5}"/>
    <dgm:cxn modelId="{F39675B9-B6E4-4C74-AC41-14863231956C}" type="presOf" srcId="{131E9118-D979-4A82-ABCB-0BB1CACDC48C}" destId="{921CDF56-6A09-4E0C-BCCC-51E86FEEA451}" srcOrd="0" destOrd="0" presId="urn:microsoft.com/office/officeart/2008/layout/HalfCircleOrganizationChart"/>
    <dgm:cxn modelId="{3929F2F4-BA14-44A2-821A-0232C54BCB1F}" type="presOf" srcId="{19314E00-3AD4-4A16-8261-765B899A7FD2}" destId="{F3F6F2DF-0D8F-4F58-9699-541C02ED8404}" srcOrd="0" destOrd="0" presId="urn:microsoft.com/office/officeart/2008/layout/HalfCircleOrganizationChart"/>
    <dgm:cxn modelId="{DC5161F0-8507-4503-9BC1-4603A2570B06}" type="presOf" srcId="{8325B74E-210D-4A28-94EB-1736C8D6A6BE}" destId="{38C59547-2490-4CFF-92EB-C1499597266E}" srcOrd="0" destOrd="0" presId="urn:microsoft.com/office/officeart/2008/layout/HalfCircleOrganizationChart"/>
    <dgm:cxn modelId="{2B1E327C-54C6-4388-B2E2-E93CF3BFDF2D}" type="presParOf" srcId="{921CDF56-6A09-4E0C-BCCC-51E86FEEA451}" destId="{4ADCC80E-20FF-4938-8CC9-81636A57351D}" srcOrd="0" destOrd="0" presId="urn:microsoft.com/office/officeart/2008/layout/HalfCircleOrganizationChart"/>
    <dgm:cxn modelId="{780170B1-88AB-4DB2-B274-66457F615976}" type="presParOf" srcId="{4ADCC80E-20FF-4938-8CC9-81636A57351D}" destId="{E8ED1005-54C8-448B-B97D-952DC9C5CD14}" srcOrd="0" destOrd="0" presId="urn:microsoft.com/office/officeart/2008/layout/HalfCircleOrganizationChart"/>
    <dgm:cxn modelId="{81E17739-C750-4934-91C8-CB4C8A23986B}" type="presParOf" srcId="{E8ED1005-54C8-448B-B97D-952DC9C5CD14}" destId="{6D09A032-A39B-45D0-A58F-E008C93305EC}" srcOrd="0" destOrd="0" presId="urn:microsoft.com/office/officeart/2008/layout/HalfCircleOrganizationChart"/>
    <dgm:cxn modelId="{96339EBA-3CC9-4A61-B9A1-4B7C0E1F23E3}" type="presParOf" srcId="{E8ED1005-54C8-448B-B97D-952DC9C5CD14}" destId="{01AC8598-5052-486A-8940-F2FA1E86267C}" srcOrd="1" destOrd="0" presId="urn:microsoft.com/office/officeart/2008/layout/HalfCircleOrganizationChart"/>
    <dgm:cxn modelId="{D6A1B392-429E-4638-8413-60098B9CE8B9}" type="presParOf" srcId="{E8ED1005-54C8-448B-B97D-952DC9C5CD14}" destId="{7A72C3B2-E5AF-4B09-B68C-A0140B505707}" srcOrd="2" destOrd="0" presId="urn:microsoft.com/office/officeart/2008/layout/HalfCircleOrganizationChart"/>
    <dgm:cxn modelId="{EC7FC064-F742-4E71-B807-5770A230C358}" type="presParOf" srcId="{E8ED1005-54C8-448B-B97D-952DC9C5CD14}" destId="{23EB30E6-4964-45CF-86E0-D26503AE436D}" srcOrd="3" destOrd="0" presId="urn:microsoft.com/office/officeart/2008/layout/HalfCircleOrganizationChart"/>
    <dgm:cxn modelId="{EF2BA845-41AD-4C99-B937-FF2398DE379D}" type="presParOf" srcId="{4ADCC80E-20FF-4938-8CC9-81636A57351D}" destId="{D10FE32D-49C0-4541-8129-47FF8CA046DC}" srcOrd="1" destOrd="0" presId="urn:microsoft.com/office/officeart/2008/layout/HalfCircleOrganizationChart"/>
    <dgm:cxn modelId="{431AC145-A289-4A0C-A0AA-367596B89E67}" type="presParOf" srcId="{D10FE32D-49C0-4541-8129-47FF8CA046DC}" destId="{F3F6F2DF-0D8F-4F58-9699-541C02ED8404}" srcOrd="0" destOrd="0" presId="urn:microsoft.com/office/officeart/2008/layout/HalfCircleOrganizationChart"/>
    <dgm:cxn modelId="{2290847B-6CEF-4E43-89BD-FA33E1C07D4D}" type="presParOf" srcId="{D10FE32D-49C0-4541-8129-47FF8CA046DC}" destId="{6FF83E55-4F27-4247-9694-B9F5A4EA6AD9}" srcOrd="1" destOrd="0" presId="urn:microsoft.com/office/officeart/2008/layout/HalfCircleOrganizationChart"/>
    <dgm:cxn modelId="{F7C03FC9-F911-49EC-A4E5-8161F24E58E8}" type="presParOf" srcId="{6FF83E55-4F27-4247-9694-B9F5A4EA6AD9}" destId="{3CCFE610-BCDB-44B3-BCEF-3D2BA3230102}" srcOrd="0" destOrd="0" presId="urn:microsoft.com/office/officeart/2008/layout/HalfCircleOrganizationChart"/>
    <dgm:cxn modelId="{46B680A7-F075-4EB7-B322-C60AB51E5D41}" type="presParOf" srcId="{3CCFE610-BCDB-44B3-BCEF-3D2BA3230102}" destId="{03195861-57D9-49FE-8C8E-1F48C15E3C5B}" srcOrd="0" destOrd="0" presId="urn:microsoft.com/office/officeart/2008/layout/HalfCircleOrganizationChart"/>
    <dgm:cxn modelId="{3B995393-3AE6-4808-959F-E3B7C50160A0}" type="presParOf" srcId="{3CCFE610-BCDB-44B3-BCEF-3D2BA3230102}" destId="{5236C2DA-2DC9-44B1-B1E3-69ADED07218E}" srcOrd="1" destOrd="0" presId="urn:microsoft.com/office/officeart/2008/layout/HalfCircleOrganizationChart"/>
    <dgm:cxn modelId="{927ECE14-AE50-4871-B981-65936C374F44}" type="presParOf" srcId="{3CCFE610-BCDB-44B3-BCEF-3D2BA3230102}" destId="{1EC93B52-1F64-4CEA-BBCF-DB369ACA6659}" srcOrd="2" destOrd="0" presId="urn:microsoft.com/office/officeart/2008/layout/HalfCircleOrganizationChart"/>
    <dgm:cxn modelId="{656F5677-1909-4995-8F00-6BCA62CF71FD}" type="presParOf" srcId="{3CCFE610-BCDB-44B3-BCEF-3D2BA3230102}" destId="{C478F35F-C592-43E9-87C3-3EA86C79A429}" srcOrd="3" destOrd="0" presId="urn:microsoft.com/office/officeart/2008/layout/HalfCircleOrganizationChart"/>
    <dgm:cxn modelId="{A63D267C-F7CA-47B4-80A9-DFEE1C7F0E52}" type="presParOf" srcId="{6FF83E55-4F27-4247-9694-B9F5A4EA6AD9}" destId="{CBD3E510-6BEA-4218-B709-1BCC7451D506}" srcOrd="1" destOrd="0" presId="urn:microsoft.com/office/officeart/2008/layout/HalfCircleOrganizationChart"/>
    <dgm:cxn modelId="{EB97B381-F0CA-453C-BC2F-95FA8AF4E5FB}" type="presParOf" srcId="{6FF83E55-4F27-4247-9694-B9F5A4EA6AD9}" destId="{4E66F749-8B47-4BDF-A7C6-E1D796061AB3}" srcOrd="2" destOrd="0" presId="urn:microsoft.com/office/officeart/2008/layout/HalfCircleOrganizationChart"/>
    <dgm:cxn modelId="{EEF48661-7210-4881-AD84-34207F2C6FCD}" type="presParOf" srcId="{D10FE32D-49C0-4541-8129-47FF8CA046DC}" destId="{38C59547-2490-4CFF-92EB-C1499597266E}" srcOrd="2" destOrd="0" presId="urn:microsoft.com/office/officeart/2008/layout/HalfCircleOrganizationChart"/>
    <dgm:cxn modelId="{4F8A9FC7-FC32-455F-B55E-A648B3287874}" type="presParOf" srcId="{D10FE32D-49C0-4541-8129-47FF8CA046DC}" destId="{673AE3F7-18CD-493B-8CC9-7320AE616971}" srcOrd="3" destOrd="0" presId="urn:microsoft.com/office/officeart/2008/layout/HalfCircleOrganizationChart"/>
    <dgm:cxn modelId="{C0B625E2-5112-4C26-AD64-07A6B785736E}" type="presParOf" srcId="{673AE3F7-18CD-493B-8CC9-7320AE616971}" destId="{ABB8D6DB-51F1-4905-8B68-9B89EDE8BE0B}" srcOrd="0" destOrd="0" presId="urn:microsoft.com/office/officeart/2008/layout/HalfCircleOrganizationChart"/>
    <dgm:cxn modelId="{26A21DC3-7182-4610-9F00-4E001C7DFE66}" type="presParOf" srcId="{ABB8D6DB-51F1-4905-8B68-9B89EDE8BE0B}" destId="{D5470D84-9DDD-483B-B148-A19FBF29B593}" srcOrd="0" destOrd="0" presId="urn:microsoft.com/office/officeart/2008/layout/HalfCircleOrganizationChart"/>
    <dgm:cxn modelId="{B5DA6856-45E4-46F0-805B-54C2607A4308}" type="presParOf" srcId="{ABB8D6DB-51F1-4905-8B68-9B89EDE8BE0B}" destId="{2E905442-1C89-472A-A355-441887788A3A}" srcOrd="1" destOrd="0" presId="urn:microsoft.com/office/officeart/2008/layout/HalfCircleOrganizationChart"/>
    <dgm:cxn modelId="{12A93E17-F75E-40DB-8F73-CC3E86E23D7C}" type="presParOf" srcId="{ABB8D6DB-51F1-4905-8B68-9B89EDE8BE0B}" destId="{4CFD2674-B8B0-4F9C-9A62-D2CBA53F336B}" srcOrd="2" destOrd="0" presId="urn:microsoft.com/office/officeart/2008/layout/HalfCircleOrganizationChart"/>
    <dgm:cxn modelId="{07A4ED38-3B26-41D6-B27F-B835863BECE8}" type="presParOf" srcId="{ABB8D6DB-51F1-4905-8B68-9B89EDE8BE0B}" destId="{8C43126E-1B23-4DB9-8400-19D2C44DA5B7}" srcOrd="3" destOrd="0" presId="urn:microsoft.com/office/officeart/2008/layout/HalfCircleOrganizationChart"/>
    <dgm:cxn modelId="{ECCBCC5E-EF17-47F0-B13F-38B706F6FDA2}" type="presParOf" srcId="{673AE3F7-18CD-493B-8CC9-7320AE616971}" destId="{210B26A2-9BA3-4EC3-93B9-08C0ACE88A7B}" srcOrd="1" destOrd="0" presId="urn:microsoft.com/office/officeart/2008/layout/HalfCircleOrganizationChart"/>
    <dgm:cxn modelId="{20ED699A-9FC3-43E4-9A2C-D7CD50A91FCD}" type="presParOf" srcId="{673AE3F7-18CD-493B-8CC9-7320AE616971}" destId="{707019F3-D4CE-4C23-9A1C-3D59C5193595}" srcOrd="2" destOrd="0" presId="urn:microsoft.com/office/officeart/2008/layout/HalfCircleOrganizationChart"/>
    <dgm:cxn modelId="{50FB4D55-F964-450A-A446-C546569B3C12}" type="presParOf" srcId="{4ADCC80E-20FF-4938-8CC9-81636A57351D}" destId="{6E3C4828-71A9-464D-9022-B956D1D42E67}" srcOrd="2" destOrd="0" presId="urn:microsoft.com/office/officeart/2008/layout/HalfCircleOrganizationChart"/>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D95BBB-73FB-4420-9924-E93A58B92082}"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s-EC"/>
        </a:p>
      </dgm:t>
    </dgm:pt>
    <dgm:pt modelId="{BC1B4898-3879-4264-B564-B202FDB23C48}" type="pres">
      <dgm:prSet presAssocID="{F6D95BBB-73FB-4420-9924-E93A58B92082}" presName="Name0" presStyleCnt="0">
        <dgm:presLayoutVars>
          <dgm:dir/>
          <dgm:animLvl val="lvl"/>
          <dgm:resizeHandles val="exact"/>
        </dgm:presLayoutVars>
      </dgm:prSet>
      <dgm:spPr/>
      <dgm:t>
        <a:bodyPr/>
        <a:lstStyle/>
        <a:p>
          <a:endParaRPr lang="es-ES"/>
        </a:p>
      </dgm:t>
    </dgm:pt>
  </dgm:ptLst>
  <dgm:cxnLst>
    <dgm:cxn modelId="{C320B259-5FDE-4DB5-BC31-EE7D980FE09B}" type="presOf" srcId="{F6D95BBB-73FB-4420-9924-E93A58B92082}" destId="{BC1B4898-3879-4264-B564-B202FDB23C48}" srcOrd="0" destOrd="0" presId="urn:microsoft.com/office/officeart/2005/8/layout/process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D25EC9C-C778-4B50-8365-BCBBAE839DCF}" type="doc">
      <dgm:prSet loTypeId="urn:microsoft.com/office/officeart/2005/8/layout/radial5" loCatId="relationship" qsTypeId="urn:microsoft.com/office/officeart/2005/8/quickstyle/3d2" qsCatId="3D" csTypeId="urn:microsoft.com/office/officeart/2005/8/colors/accent1_1" csCatId="accent1" phldr="1"/>
      <dgm:spPr/>
      <dgm:t>
        <a:bodyPr/>
        <a:lstStyle/>
        <a:p>
          <a:endParaRPr lang="es-EC"/>
        </a:p>
      </dgm:t>
    </dgm:pt>
    <dgm:pt modelId="{8D69AA97-8D0F-40D9-B04E-50594BA91DFE}">
      <dgm:prSet phldrT="[Texto]"/>
      <dgm:spPr/>
      <dgm:t>
        <a:bodyPr/>
        <a:lstStyle/>
        <a:p>
          <a:r>
            <a:rPr lang="es-EC" b="1" dirty="0" smtClean="0">
              <a:latin typeface="+mn-lt"/>
            </a:rPr>
            <a:t>REGIMEN LABORAL</a:t>
          </a:r>
          <a:endParaRPr lang="es-EC" b="1" dirty="0">
            <a:latin typeface="+mn-lt"/>
          </a:endParaRPr>
        </a:p>
      </dgm:t>
    </dgm:pt>
    <dgm:pt modelId="{7730A73E-93AA-47A8-B1D9-6367E05DE711}" type="parTrans" cxnId="{10D9FB79-0D53-4664-A964-883A080ABDCE}">
      <dgm:prSet/>
      <dgm:spPr/>
      <dgm:t>
        <a:bodyPr/>
        <a:lstStyle/>
        <a:p>
          <a:endParaRPr lang="es-EC"/>
        </a:p>
      </dgm:t>
    </dgm:pt>
    <dgm:pt modelId="{158A35AE-8CF7-4A95-9C1E-4A6921E1D385}" type="sibTrans" cxnId="{10D9FB79-0D53-4664-A964-883A080ABDCE}">
      <dgm:prSet/>
      <dgm:spPr/>
      <dgm:t>
        <a:bodyPr/>
        <a:lstStyle/>
        <a:p>
          <a:endParaRPr lang="es-EC"/>
        </a:p>
      </dgm:t>
    </dgm:pt>
    <dgm:pt modelId="{D130E397-A6B9-46E6-A7CE-6A1E2A47B20A}">
      <dgm:prSet phldrT="[Texto]" custT="1"/>
      <dgm:spPr/>
      <dgm:t>
        <a:bodyPr/>
        <a:lstStyle/>
        <a:p>
          <a:r>
            <a:rPr lang="es-EC" sz="1100" dirty="0" smtClean="0">
              <a:latin typeface="+mn-lt"/>
            </a:rPr>
            <a:t>CODIGO DE TRABAJO : 106 </a:t>
          </a:r>
          <a:endParaRPr lang="es-EC" sz="1100" dirty="0">
            <a:latin typeface="+mn-lt"/>
          </a:endParaRPr>
        </a:p>
      </dgm:t>
    </dgm:pt>
    <dgm:pt modelId="{2FC66CD3-12DA-40DF-91FE-CE31AC50CB42}" type="parTrans" cxnId="{76C8073B-9B46-4BF8-8993-5A51A1FC94EB}">
      <dgm:prSet/>
      <dgm:spPr/>
      <dgm:t>
        <a:bodyPr/>
        <a:lstStyle/>
        <a:p>
          <a:endParaRPr lang="es-EC"/>
        </a:p>
      </dgm:t>
    </dgm:pt>
    <dgm:pt modelId="{FEEE5793-2E47-40F5-B71C-CAFC06B25E8D}" type="sibTrans" cxnId="{76C8073B-9B46-4BF8-8993-5A51A1FC94EB}">
      <dgm:prSet/>
      <dgm:spPr/>
      <dgm:t>
        <a:bodyPr/>
        <a:lstStyle/>
        <a:p>
          <a:endParaRPr lang="es-EC"/>
        </a:p>
      </dgm:t>
    </dgm:pt>
    <dgm:pt modelId="{1FF36AC5-FDD8-4F40-9004-B3525BCAD0B5}">
      <dgm:prSet phldrT="[Texto]" custT="1"/>
      <dgm:spPr/>
      <dgm:t>
        <a:bodyPr/>
        <a:lstStyle/>
        <a:p>
          <a:r>
            <a:rPr lang="es-EC" sz="1100" dirty="0" smtClean="0">
              <a:latin typeface="+mn-lt"/>
            </a:rPr>
            <a:t>CONTATOS  OCASIONALES:  160</a:t>
          </a:r>
          <a:endParaRPr lang="es-EC" sz="1100" dirty="0">
            <a:latin typeface="+mn-lt"/>
          </a:endParaRPr>
        </a:p>
      </dgm:t>
    </dgm:pt>
    <dgm:pt modelId="{28F0B35C-C2A2-4142-B1C5-CCF2A81CC539}" type="parTrans" cxnId="{D111F302-F0EC-47AC-BA52-954E417D3756}">
      <dgm:prSet/>
      <dgm:spPr/>
      <dgm:t>
        <a:bodyPr/>
        <a:lstStyle/>
        <a:p>
          <a:endParaRPr lang="es-EC"/>
        </a:p>
      </dgm:t>
    </dgm:pt>
    <dgm:pt modelId="{D9620C7F-6132-4B1B-9871-C39C15CE789D}" type="sibTrans" cxnId="{D111F302-F0EC-47AC-BA52-954E417D3756}">
      <dgm:prSet/>
      <dgm:spPr/>
      <dgm:t>
        <a:bodyPr/>
        <a:lstStyle/>
        <a:p>
          <a:endParaRPr lang="es-EC"/>
        </a:p>
      </dgm:t>
    </dgm:pt>
    <dgm:pt modelId="{FCB9CE61-5A6B-42B0-8A6B-8A8721801B4C}">
      <dgm:prSet phldrT="[Texto]"/>
      <dgm:spPr/>
      <dgm:t>
        <a:bodyPr/>
        <a:lstStyle/>
        <a:p>
          <a:endParaRPr lang="es-ES"/>
        </a:p>
      </dgm:t>
    </dgm:pt>
    <dgm:pt modelId="{928E9646-E370-4EEF-8956-2E046D930495}" type="parTrans" cxnId="{D7B4D011-3BEB-4A21-9A07-0395DF47BAF0}">
      <dgm:prSet/>
      <dgm:spPr/>
      <dgm:t>
        <a:bodyPr/>
        <a:lstStyle/>
        <a:p>
          <a:endParaRPr lang="es-EC"/>
        </a:p>
      </dgm:t>
    </dgm:pt>
    <dgm:pt modelId="{99371DAE-5A2B-4C5A-AD5B-BA569337D27C}" type="sibTrans" cxnId="{D7B4D011-3BEB-4A21-9A07-0395DF47BAF0}">
      <dgm:prSet/>
      <dgm:spPr/>
      <dgm:t>
        <a:bodyPr/>
        <a:lstStyle/>
        <a:p>
          <a:endParaRPr lang="es-EC"/>
        </a:p>
      </dgm:t>
    </dgm:pt>
    <dgm:pt modelId="{8AEF794C-AC7A-4B03-B315-FD0B27C7B54E}">
      <dgm:prSet phldrT="[Texto]" phldr="1"/>
      <dgm:spPr/>
      <dgm:t>
        <a:bodyPr/>
        <a:lstStyle/>
        <a:p>
          <a:endParaRPr lang="es-EC" dirty="0"/>
        </a:p>
      </dgm:t>
    </dgm:pt>
    <dgm:pt modelId="{8214D7CF-8B96-42DB-99D7-37548846BDAC}" type="parTrans" cxnId="{C1CD40C6-9283-481C-840A-AAA77F22FE5E}">
      <dgm:prSet/>
      <dgm:spPr/>
      <dgm:t>
        <a:bodyPr/>
        <a:lstStyle/>
        <a:p>
          <a:endParaRPr lang="es-EC"/>
        </a:p>
      </dgm:t>
    </dgm:pt>
    <dgm:pt modelId="{C584C19F-E490-425A-84F4-3B3C50B52C26}" type="sibTrans" cxnId="{C1CD40C6-9283-481C-840A-AAA77F22FE5E}">
      <dgm:prSet/>
      <dgm:spPr/>
      <dgm:t>
        <a:bodyPr/>
        <a:lstStyle/>
        <a:p>
          <a:endParaRPr lang="es-EC"/>
        </a:p>
      </dgm:t>
    </dgm:pt>
    <dgm:pt modelId="{FD93923D-B572-42F9-BE0B-4606E119826B}">
      <dgm:prSet phldrT="[Texto]" phldr="1"/>
      <dgm:spPr/>
      <dgm:t>
        <a:bodyPr/>
        <a:lstStyle/>
        <a:p>
          <a:endParaRPr lang="es-EC"/>
        </a:p>
      </dgm:t>
    </dgm:pt>
    <dgm:pt modelId="{9116E8D1-D291-40C9-B391-38F05FF3A71B}" type="parTrans" cxnId="{4C77DA35-925B-4C8D-95D3-E265FC8D1021}">
      <dgm:prSet/>
      <dgm:spPr/>
      <dgm:t>
        <a:bodyPr/>
        <a:lstStyle/>
        <a:p>
          <a:endParaRPr lang="es-EC"/>
        </a:p>
      </dgm:t>
    </dgm:pt>
    <dgm:pt modelId="{96BEE2CC-628F-4B2F-9404-5A90C305F588}" type="sibTrans" cxnId="{4C77DA35-925B-4C8D-95D3-E265FC8D1021}">
      <dgm:prSet/>
      <dgm:spPr/>
      <dgm:t>
        <a:bodyPr/>
        <a:lstStyle/>
        <a:p>
          <a:endParaRPr lang="es-EC"/>
        </a:p>
      </dgm:t>
    </dgm:pt>
    <dgm:pt modelId="{036F11F8-2CB3-4D05-86A7-F3151F008016}">
      <dgm:prSet phldrT="[Texto]" phldr="1"/>
      <dgm:spPr/>
      <dgm:t>
        <a:bodyPr/>
        <a:lstStyle/>
        <a:p>
          <a:endParaRPr lang="es-EC"/>
        </a:p>
      </dgm:t>
    </dgm:pt>
    <dgm:pt modelId="{5F6164C8-1AE2-4053-87C1-44203AD93D27}" type="parTrans" cxnId="{B42D8B5F-9CB5-4DB5-9C19-45C06AF72DDF}">
      <dgm:prSet/>
      <dgm:spPr/>
      <dgm:t>
        <a:bodyPr/>
        <a:lstStyle/>
        <a:p>
          <a:endParaRPr lang="es-EC"/>
        </a:p>
      </dgm:t>
    </dgm:pt>
    <dgm:pt modelId="{F333399A-8EE5-46A0-87AF-7B996DAA4A1F}" type="sibTrans" cxnId="{B42D8B5F-9CB5-4DB5-9C19-45C06AF72DDF}">
      <dgm:prSet/>
      <dgm:spPr/>
      <dgm:t>
        <a:bodyPr/>
        <a:lstStyle/>
        <a:p>
          <a:endParaRPr lang="es-EC"/>
        </a:p>
      </dgm:t>
    </dgm:pt>
    <dgm:pt modelId="{A5E2D2D4-76A1-44E3-B0BF-7FF988F9C78A}">
      <dgm:prSet phldrT="[Texto]"/>
      <dgm:spPr/>
      <dgm:t>
        <a:bodyPr/>
        <a:lstStyle/>
        <a:p>
          <a:r>
            <a:rPr lang="es-EC" dirty="0" smtClean="0">
              <a:latin typeface="+mn-lt"/>
            </a:rPr>
            <a:t>CONTRATOS SERVICIO RURAL SALUD :  70</a:t>
          </a:r>
          <a:endParaRPr lang="es-EC" dirty="0">
            <a:latin typeface="+mn-lt"/>
          </a:endParaRPr>
        </a:p>
      </dgm:t>
    </dgm:pt>
    <dgm:pt modelId="{9C6D532D-5134-49E8-8F18-553AAAB991BD}" type="parTrans" cxnId="{47ADDF71-57B5-4C17-90DE-B029275F30F6}">
      <dgm:prSet/>
      <dgm:spPr/>
      <dgm:t>
        <a:bodyPr/>
        <a:lstStyle/>
        <a:p>
          <a:endParaRPr lang="es-EC"/>
        </a:p>
      </dgm:t>
    </dgm:pt>
    <dgm:pt modelId="{4DF57125-10A0-4658-89A4-9E59BF8FF928}" type="sibTrans" cxnId="{47ADDF71-57B5-4C17-90DE-B029275F30F6}">
      <dgm:prSet/>
      <dgm:spPr/>
      <dgm:t>
        <a:bodyPr/>
        <a:lstStyle/>
        <a:p>
          <a:endParaRPr lang="es-EC"/>
        </a:p>
      </dgm:t>
    </dgm:pt>
    <dgm:pt modelId="{47871ADB-4DB2-45AE-8978-02A046C9CDEA}">
      <dgm:prSet phldrT="[Texto]" custT="1"/>
      <dgm:spPr/>
      <dgm:t>
        <a:bodyPr/>
        <a:lstStyle/>
        <a:p>
          <a:r>
            <a:rPr lang="es-EC" sz="1100" dirty="0" smtClean="0">
              <a:latin typeface="+mn-lt"/>
            </a:rPr>
            <a:t>DEVENGANTES DE BECAS: 1 </a:t>
          </a:r>
          <a:endParaRPr lang="es-EC" sz="1100" dirty="0">
            <a:latin typeface="+mn-lt"/>
          </a:endParaRPr>
        </a:p>
      </dgm:t>
    </dgm:pt>
    <dgm:pt modelId="{1B96DD32-4C07-40E6-9B38-67A63F474006}" type="parTrans" cxnId="{98B3C08F-5568-45AA-AFD8-30735B5A43F4}">
      <dgm:prSet/>
      <dgm:spPr/>
      <dgm:t>
        <a:bodyPr/>
        <a:lstStyle/>
        <a:p>
          <a:endParaRPr lang="es-EC"/>
        </a:p>
      </dgm:t>
    </dgm:pt>
    <dgm:pt modelId="{CCE8AE4C-FD97-4EDF-977B-42DD701CF945}" type="sibTrans" cxnId="{98B3C08F-5568-45AA-AFD8-30735B5A43F4}">
      <dgm:prSet/>
      <dgm:spPr/>
      <dgm:t>
        <a:bodyPr/>
        <a:lstStyle/>
        <a:p>
          <a:endParaRPr lang="es-EC"/>
        </a:p>
      </dgm:t>
    </dgm:pt>
    <dgm:pt modelId="{5B217FC4-AC10-4C2B-B5B4-5D4599425F19}">
      <dgm:prSet phldrT="[Texto]"/>
      <dgm:spPr/>
      <dgm:t>
        <a:bodyPr/>
        <a:lstStyle/>
        <a:p>
          <a:endParaRPr lang="es-EC" dirty="0"/>
        </a:p>
      </dgm:t>
    </dgm:pt>
    <dgm:pt modelId="{0D81864B-98D0-4970-917C-4D6B55A4E5FF}" type="parTrans" cxnId="{E90FE2EE-C03F-431F-93E6-2ED2BA0DD43B}">
      <dgm:prSet/>
      <dgm:spPr/>
      <dgm:t>
        <a:bodyPr/>
        <a:lstStyle/>
        <a:p>
          <a:endParaRPr lang="es-EC"/>
        </a:p>
      </dgm:t>
    </dgm:pt>
    <dgm:pt modelId="{7B6117BB-F122-418C-BC6B-75438B2F5966}" type="sibTrans" cxnId="{E90FE2EE-C03F-431F-93E6-2ED2BA0DD43B}">
      <dgm:prSet/>
      <dgm:spPr/>
      <dgm:t>
        <a:bodyPr/>
        <a:lstStyle/>
        <a:p>
          <a:endParaRPr lang="es-EC"/>
        </a:p>
      </dgm:t>
    </dgm:pt>
    <dgm:pt modelId="{CE1C971A-F16F-43B3-A833-5C4B8D49A911}">
      <dgm:prSet phldrT="[Texto]" custT="1"/>
      <dgm:spPr/>
      <dgm:t>
        <a:bodyPr/>
        <a:lstStyle/>
        <a:p>
          <a:r>
            <a:rPr lang="es-EC" sz="1100" dirty="0" smtClean="0">
              <a:latin typeface="+mn-lt"/>
            </a:rPr>
            <a:t>NOMBRAMIENTOS :  126   </a:t>
          </a:r>
          <a:r>
            <a:rPr lang="es-EC" sz="1100" dirty="0" smtClean="0"/>
            <a:t>   </a:t>
          </a:r>
          <a:endParaRPr lang="es-EC" sz="1100" dirty="0"/>
        </a:p>
      </dgm:t>
    </dgm:pt>
    <dgm:pt modelId="{4DB1D77E-E825-443C-821E-3CAA1A9F1CB4}" type="parTrans" cxnId="{87B64B50-D9A9-4E0C-86D2-0551B2B86D0E}">
      <dgm:prSet/>
      <dgm:spPr/>
      <dgm:t>
        <a:bodyPr/>
        <a:lstStyle/>
        <a:p>
          <a:endParaRPr lang="es-EC"/>
        </a:p>
      </dgm:t>
    </dgm:pt>
    <dgm:pt modelId="{3BB885A4-6293-4F08-AE6A-0344A5E51E4E}" type="sibTrans" cxnId="{87B64B50-D9A9-4E0C-86D2-0551B2B86D0E}">
      <dgm:prSet/>
      <dgm:spPr/>
      <dgm:t>
        <a:bodyPr/>
        <a:lstStyle/>
        <a:p>
          <a:endParaRPr lang="es-EC"/>
        </a:p>
      </dgm:t>
    </dgm:pt>
    <dgm:pt modelId="{FF3A323F-A244-4644-B8C2-398E06275499}" type="pres">
      <dgm:prSet presAssocID="{2D25EC9C-C778-4B50-8365-BCBBAE839DCF}" presName="Name0" presStyleCnt="0">
        <dgm:presLayoutVars>
          <dgm:chMax val="1"/>
          <dgm:dir/>
          <dgm:animLvl val="ctr"/>
          <dgm:resizeHandles val="exact"/>
        </dgm:presLayoutVars>
      </dgm:prSet>
      <dgm:spPr/>
      <dgm:t>
        <a:bodyPr/>
        <a:lstStyle/>
        <a:p>
          <a:endParaRPr lang="es-ES"/>
        </a:p>
      </dgm:t>
    </dgm:pt>
    <dgm:pt modelId="{9497DD66-2353-441C-91C4-5F61A81C87D7}" type="pres">
      <dgm:prSet presAssocID="{8D69AA97-8D0F-40D9-B04E-50594BA91DFE}" presName="centerShape" presStyleLbl="node0" presStyleIdx="0" presStyleCnt="1"/>
      <dgm:spPr/>
      <dgm:t>
        <a:bodyPr/>
        <a:lstStyle/>
        <a:p>
          <a:endParaRPr lang="es-ES"/>
        </a:p>
      </dgm:t>
    </dgm:pt>
    <dgm:pt modelId="{8D9CECA0-8BFF-4F0D-B8E1-FC8C41A6F498}" type="pres">
      <dgm:prSet presAssocID="{2FC66CD3-12DA-40DF-91FE-CE31AC50CB42}" presName="parTrans" presStyleLbl="sibTrans2D1" presStyleIdx="0" presStyleCnt="5"/>
      <dgm:spPr/>
      <dgm:t>
        <a:bodyPr/>
        <a:lstStyle/>
        <a:p>
          <a:endParaRPr lang="es-ES"/>
        </a:p>
      </dgm:t>
    </dgm:pt>
    <dgm:pt modelId="{A799AAD1-27A1-458A-A0AE-644A54C5E2FE}" type="pres">
      <dgm:prSet presAssocID="{2FC66CD3-12DA-40DF-91FE-CE31AC50CB42}" presName="connectorText" presStyleLbl="sibTrans2D1" presStyleIdx="0" presStyleCnt="5"/>
      <dgm:spPr/>
      <dgm:t>
        <a:bodyPr/>
        <a:lstStyle/>
        <a:p>
          <a:endParaRPr lang="es-ES"/>
        </a:p>
      </dgm:t>
    </dgm:pt>
    <dgm:pt modelId="{8C157D21-900A-47A0-A735-3656F0926AC9}" type="pres">
      <dgm:prSet presAssocID="{D130E397-A6B9-46E6-A7CE-6A1E2A47B20A}" presName="node" presStyleLbl="node1" presStyleIdx="0" presStyleCnt="5">
        <dgm:presLayoutVars>
          <dgm:bulletEnabled val="1"/>
        </dgm:presLayoutVars>
      </dgm:prSet>
      <dgm:spPr/>
      <dgm:t>
        <a:bodyPr/>
        <a:lstStyle/>
        <a:p>
          <a:endParaRPr lang="es-ES"/>
        </a:p>
      </dgm:t>
    </dgm:pt>
    <dgm:pt modelId="{19F541F9-3FBD-4A78-B88E-3E67AF349179}" type="pres">
      <dgm:prSet presAssocID="{28F0B35C-C2A2-4142-B1C5-CCF2A81CC539}" presName="parTrans" presStyleLbl="sibTrans2D1" presStyleIdx="1" presStyleCnt="5"/>
      <dgm:spPr/>
      <dgm:t>
        <a:bodyPr/>
        <a:lstStyle/>
        <a:p>
          <a:endParaRPr lang="es-ES"/>
        </a:p>
      </dgm:t>
    </dgm:pt>
    <dgm:pt modelId="{595B76C8-A0B9-43DD-873D-360DFA9C8C66}" type="pres">
      <dgm:prSet presAssocID="{28F0B35C-C2A2-4142-B1C5-CCF2A81CC539}" presName="connectorText" presStyleLbl="sibTrans2D1" presStyleIdx="1" presStyleCnt="5"/>
      <dgm:spPr/>
      <dgm:t>
        <a:bodyPr/>
        <a:lstStyle/>
        <a:p>
          <a:endParaRPr lang="es-ES"/>
        </a:p>
      </dgm:t>
    </dgm:pt>
    <dgm:pt modelId="{D4C5B1B3-CD8A-44B9-8787-90A1A0B4B50B}" type="pres">
      <dgm:prSet presAssocID="{1FF36AC5-FDD8-4F40-9004-B3525BCAD0B5}" presName="node" presStyleLbl="node1" presStyleIdx="1" presStyleCnt="5">
        <dgm:presLayoutVars>
          <dgm:bulletEnabled val="1"/>
        </dgm:presLayoutVars>
      </dgm:prSet>
      <dgm:spPr/>
      <dgm:t>
        <a:bodyPr/>
        <a:lstStyle/>
        <a:p>
          <a:endParaRPr lang="es-ES"/>
        </a:p>
      </dgm:t>
    </dgm:pt>
    <dgm:pt modelId="{C680C051-3AF9-4975-9756-2F99E2733FDC}" type="pres">
      <dgm:prSet presAssocID="{9C6D532D-5134-49E8-8F18-553AAAB991BD}" presName="parTrans" presStyleLbl="sibTrans2D1" presStyleIdx="2" presStyleCnt="5"/>
      <dgm:spPr/>
      <dgm:t>
        <a:bodyPr/>
        <a:lstStyle/>
        <a:p>
          <a:endParaRPr lang="es-ES"/>
        </a:p>
      </dgm:t>
    </dgm:pt>
    <dgm:pt modelId="{836AD865-2A46-4887-9F06-CD6C6CC2C79F}" type="pres">
      <dgm:prSet presAssocID="{9C6D532D-5134-49E8-8F18-553AAAB991BD}" presName="connectorText" presStyleLbl="sibTrans2D1" presStyleIdx="2" presStyleCnt="5"/>
      <dgm:spPr/>
      <dgm:t>
        <a:bodyPr/>
        <a:lstStyle/>
        <a:p>
          <a:endParaRPr lang="es-ES"/>
        </a:p>
      </dgm:t>
    </dgm:pt>
    <dgm:pt modelId="{8E30380C-4427-4BAC-9268-19A44E740091}" type="pres">
      <dgm:prSet presAssocID="{A5E2D2D4-76A1-44E3-B0BF-7FF988F9C78A}" presName="node" presStyleLbl="node1" presStyleIdx="2" presStyleCnt="5">
        <dgm:presLayoutVars>
          <dgm:bulletEnabled val="1"/>
        </dgm:presLayoutVars>
      </dgm:prSet>
      <dgm:spPr/>
      <dgm:t>
        <a:bodyPr/>
        <a:lstStyle/>
        <a:p>
          <a:endParaRPr lang="es-ES"/>
        </a:p>
      </dgm:t>
    </dgm:pt>
    <dgm:pt modelId="{39C6566B-1AA6-4A25-868B-DA0BF867D06D}" type="pres">
      <dgm:prSet presAssocID="{1B96DD32-4C07-40E6-9B38-67A63F474006}" presName="parTrans" presStyleLbl="sibTrans2D1" presStyleIdx="3" presStyleCnt="5"/>
      <dgm:spPr/>
      <dgm:t>
        <a:bodyPr/>
        <a:lstStyle/>
        <a:p>
          <a:endParaRPr lang="es-ES"/>
        </a:p>
      </dgm:t>
    </dgm:pt>
    <dgm:pt modelId="{31EDA649-5D7C-4ED6-BDDA-B5348109CF76}" type="pres">
      <dgm:prSet presAssocID="{1B96DD32-4C07-40E6-9B38-67A63F474006}" presName="connectorText" presStyleLbl="sibTrans2D1" presStyleIdx="3" presStyleCnt="5"/>
      <dgm:spPr/>
      <dgm:t>
        <a:bodyPr/>
        <a:lstStyle/>
        <a:p>
          <a:endParaRPr lang="es-ES"/>
        </a:p>
      </dgm:t>
    </dgm:pt>
    <dgm:pt modelId="{8D20E1F5-59BE-44D3-B405-1399A0837F50}" type="pres">
      <dgm:prSet presAssocID="{47871ADB-4DB2-45AE-8978-02A046C9CDEA}" presName="node" presStyleLbl="node1" presStyleIdx="3" presStyleCnt="5">
        <dgm:presLayoutVars>
          <dgm:bulletEnabled val="1"/>
        </dgm:presLayoutVars>
      </dgm:prSet>
      <dgm:spPr/>
      <dgm:t>
        <a:bodyPr/>
        <a:lstStyle/>
        <a:p>
          <a:endParaRPr lang="es-ES"/>
        </a:p>
      </dgm:t>
    </dgm:pt>
    <dgm:pt modelId="{7AA35CA1-B46C-411E-BCCD-8A72F13E645A}" type="pres">
      <dgm:prSet presAssocID="{4DB1D77E-E825-443C-821E-3CAA1A9F1CB4}" presName="parTrans" presStyleLbl="sibTrans2D1" presStyleIdx="4" presStyleCnt="5"/>
      <dgm:spPr/>
      <dgm:t>
        <a:bodyPr/>
        <a:lstStyle/>
        <a:p>
          <a:endParaRPr lang="es-ES"/>
        </a:p>
      </dgm:t>
    </dgm:pt>
    <dgm:pt modelId="{7BE0654F-E8D7-4F03-B02C-C82072DBECAC}" type="pres">
      <dgm:prSet presAssocID="{4DB1D77E-E825-443C-821E-3CAA1A9F1CB4}" presName="connectorText" presStyleLbl="sibTrans2D1" presStyleIdx="4" presStyleCnt="5"/>
      <dgm:spPr/>
      <dgm:t>
        <a:bodyPr/>
        <a:lstStyle/>
        <a:p>
          <a:endParaRPr lang="es-ES"/>
        </a:p>
      </dgm:t>
    </dgm:pt>
    <dgm:pt modelId="{5F1ECF9F-68FB-4319-BCDA-DD9CA20EB276}" type="pres">
      <dgm:prSet presAssocID="{CE1C971A-F16F-43B3-A833-5C4B8D49A911}" presName="node" presStyleLbl="node1" presStyleIdx="4" presStyleCnt="5">
        <dgm:presLayoutVars>
          <dgm:bulletEnabled val="1"/>
        </dgm:presLayoutVars>
      </dgm:prSet>
      <dgm:spPr/>
      <dgm:t>
        <a:bodyPr/>
        <a:lstStyle/>
        <a:p>
          <a:endParaRPr lang="es-ES"/>
        </a:p>
      </dgm:t>
    </dgm:pt>
  </dgm:ptLst>
  <dgm:cxnLst>
    <dgm:cxn modelId="{98B3C08F-5568-45AA-AFD8-30735B5A43F4}" srcId="{8D69AA97-8D0F-40D9-B04E-50594BA91DFE}" destId="{47871ADB-4DB2-45AE-8978-02A046C9CDEA}" srcOrd="3" destOrd="0" parTransId="{1B96DD32-4C07-40E6-9B38-67A63F474006}" sibTransId="{CCE8AE4C-FD97-4EDF-977B-42DD701CF945}"/>
    <dgm:cxn modelId="{47ADDF71-57B5-4C17-90DE-B029275F30F6}" srcId="{8D69AA97-8D0F-40D9-B04E-50594BA91DFE}" destId="{A5E2D2D4-76A1-44E3-B0BF-7FF988F9C78A}" srcOrd="2" destOrd="0" parTransId="{9C6D532D-5134-49E8-8F18-553AAAB991BD}" sibTransId="{4DF57125-10A0-4658-89A4-9E59BF8FF928}"/>
    <dgm:cxn modelId="{34ADAD58-8B9D-43EF-9164-B1A001C32434}" type="presOf" srcId="{9C6D532D-5134-49E8-8F18-553AAAB991BD}" destId="{C680C051-3AF9-4975-9756-2F99E2733FDC}" srcOrd="0" destOrd="0" presId="urn:microsoft.com/office/officeart/2005/8/layout/radial5"/>
    <dgm:cxn modelId="{E148A513-49F3-4845-BA28-094BBD8979E0}" type="presOf" srcId="{A5E2D2D4-76A1-44E3-B0BF-7FF988F9C78A}" destId="{8E30380C-4427-4BAC-9268-19A44E740091}" srcOrd="0" destOrd="0" presId="urn:microsoft.com/office/officeart/2005/8/layout/radial5"/>
    <dgm:cxn modelId="{D111F302-F0EC-47AC-BA52-954E417D3756}" srcId="{8D69AA97-8D0F-40D9-B04E-50594BA91DFE}" destId="{1FF36AC5-FDD8-4F40-9004-B3525BCAD0B5}" srcOrd="1" destOrd="0" parTransId="{28F0B35C-C2A2-4142-B1C5-CCF2A81CC539}" sibTransId="{D9620C7F-6132-4B1B-9871-C39C15CE789D}"/>
    <dgm:cxn modelId="{6C421B0F-1DC8-4504-80ED-4B6DE99D1ABB}" type="presOf" srcId="{CE1C971A-F16F-43B3-A833-5C4B8D49A911}" destId="{5F1ECF9F-68FB-4319-BCDA-DD9CA20EB276}" srcOrd="0" destOrd="0" presId="urn:microsoft.com/office/officeart/2005/8/layout/radial5"/>
    <dgm:cxn modelId="{750A85FC-5CD1-469D-A11F-1A5D8770A517}" type="presOf" srcId="{47871ADB-4DB2-45AE-8978-02A046C9CDEA}" destId="{8D20E1F5-59BE-44D3-B405-1399A0837F50}" srcOrd="0" destOrd="0" presId="urn:microsoft.com/office/officeart/2005/8/layout/radial5"/>
    <dgm:cxn modelId="{40A075B0-48F1-4976-BD64-15B70EE2D4DE}" type="presOf" srcId="{2FC66CD3-12DA-40DF-91FE-CE31AC50CB42}" destId="{A799AAD1-27A1-458A-A0AE-644A54C5E2FE}" srcOrd="1" destOrd="0" presId="urn:microsoft.com/office/officeart/2005/8/layout/radial5"/>
    <dgm:cxn modelId="{702B2937-B5C3-4B22-8905-1EDA91959E2D}" type="presOf" srcId="{8D69AA97-8D0F-40D9-B04E-50594BA91DFE}" destId="{9497DD66-2353-441C-91C4-5F61A81C87D7}" srcOrd="0" destOrd="0" presId="urn:microsoft.com/office/officeart/2005/8/layout/radial5"/>
    <dgm:cxn modelId="{1C12F59F-06F8-4033-A748-DEEF74801676}" type="presOf" srcId="{28F0B35C-C2A2-4142-B1C5-CCF2A81CC539}" destId="{19F541F9-3FBD-4A78-B88E-3E67AF349179}" srcOrd="0" destOrd="0" presId="urn:microsoft.com/office/officeart/2005/8/layout/radial5"/>
    <dgm:cxn modelId="{539D7DC9-4CEE-4847-BE5C-90FD49FD91B5}" type="presOf" srcId="{9C6D532D-5134-49E8-8F18-553AAAB991BD}" destId="{836AD865-2A46-4887-9F06-CD6C6CC2C79F}" srcOrd="1" destOrd="0" presId="urn:microsoft.com/office/officeart/2005/8/layout/radial5"/>
    <dgm:cxn modelId="{B42D8B5F-9CB5-4DB5-9C19-45C06AF72DDF}" srcId="{8AEF794C-AC7A-4B03-B315-FD0B27C7B54E}" destId="{036F11F8-2CB3-4D05-86A7-F3151F008016}" srcOrd="1" destOrd="0" parTransId="{5F6164C8-1AE2-4053-87C1-44203AD93D27}" sibTransId="{F333399A-8EE5-46A0-87AF-7B996DAA4A1F}"/>
    <dgm:cxn modelId="{EEDEBABA-9B91-48D0-B872-C249CD8D929B}" type="presOf" srcId="{1B96DD32-4C07-40E6-9B38-67A63F474006}" destId="{39C6566B-1AA6-4A25-868B-DA0BF867D06D}" srcOrd="0" destOrd="0" presId="urn:microsoft.com/office/officeart/2005/8/layout/radial5"/>
    <dgm:cxn modelId="{4C77DA35-925B-4C8D-95D3-E265FC8D1021}" srcId="{8AEF794C-AC7A-4B03-B315-FD0B27C7B54E}" destId="{FD93923D-B572-42F9-BE0B-4606E119826B}" srcOrd="0" destOrd="0" parTransId="{9116E8D1-D291-40C9-B391-38F05FF3A71B}" sibTransId="{96BEE2CC-628F-4B2F-9404-5A90C305F588}"/>
    <dgm:cxn modelId="{76C8073B-9B46-4BF8-8993-5A51A1FC94EB}" srcId="{8D69AA97-8D0F-40D9-B04E-50594BA91DFE}" destId="{D130E397-A6B9-46E6-A7CE-6A1E2A47B20A}" srcOrd="0" destOrd="0" parTransId="{2FC66CD3-12DA-40DF-91FE-CE31AC50CB42}" sibTransId="{FEEE5793-2E47-40F5-B71C-CAFC06B25E8D}"/>
    <dgm:cxn modelId="{C1CD40C6-9283-481C-840A-AAA77F22FE5E}" srcId="{2D25EC9C-C778-4B50-8365-BCBBAE839DCF}" destId="{8AEF794C-AC7A-4B03-B315-FD0B27C7B54E}" srcOrd="3" destOrd="0" parTransId="{8214D7CF-8B96-42DB-99D7-37548846BDAC}" sibTransId="{C584C19F-E490-425A-84F4-3B3C50B52C26}"/>
    <dgm:cxn modelId="{095C7B5C-63A1-4B57-BF13-D502F8C2728B}" type="presOf" srcId="{D130E397-A6B9-46E6-A7CE-6A1E2A47B20A}" destId="{8C157D21-900A-47A0-A735-3656F0926AC9}" srcOrd="0" destOrd="0" presId="urn:microsoft.com/office/officeart/2005/8/layout/radial5"/>
    <dgm:cxn modelId="{1C650C0B-D58B-471A-AE63-FAC480774AF7}" type="presOf" srcId="{28F0B35C-C2A2-4142-B1C5-CCF2A81CC539}" destId="{595B76C8-A0B9-43DD-873D-360DFA9C8C66}" srcOrd="1" destOrd="0" presId="urn:microsoft.com/office/officeart/2005/8/layout/radial5"/>
    <dgm:cxn modelId="{E90FE2EE-C03F-431F-93E6-2ED2BA0DD43B}" srcId="{2D25EC9C-C778-4B50-8365-BCBBAE839DCF}" destId="{5B217FC4-AC10-4C2B-B5B4-5D4599425F19}" srcOrd="2" destOrd="0" parTransId="{0D81864B-98D0-4970-917C-4D6B55A4E5FF}" sibTransId="{7B6117BB-F122-418C-BC6B-75438B2F5966}"/>
    <dgm:cxn modelId="{2681C97C-1F67-4746-9876-DD10A4725C61}" type="presOf" srcId="{4DB1D77E-E825-443C-821E-3CAA1A9F1CB4}" destId="{7BE0654F-E8D7-4F03-B02C-C82072DBECAC}" srcOrd="1" destOrd="0" presId="urn:microsoft.com/office/officeart/2005/8/layout/radial5"/>
    <dgm:cxn modelId="{10D9FB79-0D53-4664-A964-883A080ABDCE}" srcId="{2D25EC9C-C778-4B50-8365-BCBBAE839DCF}" destId="{8D69AA97-8D0F-40D9-B04E-50594BA91DFE}" srcOrd="0" destOrd="0" parTransId="{7730A73E-93AA-47A8-B1D9-6367E05DE711}" sibTransId="{158A35AE-8CF7-4A95-9C1E-4A6921E1D385}"/>
    <dgm:cxn modelId="{D7B4D011-3BEB-4A21-9A07-0395DF47BAF0}" srcId="{2D25EC9C-C778-4B50-8365-BCBBAE839DCF}" destId="{FCB9CE61-5A6B-42B0-8A6B-8A8721801B4C}" srcOrd="1" destOrd="0" parTransId="{928E9646-E370-4EEF-8956-2E046D930495}" sibTransId="{99371DAE-5A2B-4C5A-AD5B-BA569337D27C}"/>
    <dgm:cxn modelId="{E5684977-E04C-431B-ABD7-9EEA3007EFA2}" type="presOf" srcId="{1B96DD32-4C07-40E6-9B38-67A63F474006}" destId="{31EDA649-5D7C-4ED6-BDDA-B5348109CF76}" srcOrd="1" destOrd="0" presId="urn:microsoft.com/office/officeart/2005/8/layout/radial5"/>
    <dgm:cxn modelId="{AF0671AB-7187-4C18-92B6-0FEA8C4C9F9F}" type="presOf" srcId="{2D25EC9C-C778-4B50-8365-BCBBAE839DCF}" destId="{FF3A323F-A244-4644-B8C2-398E06275499}" srcOrd="0" destOrd="0" presId="urn:microsoft.com/office/officeart/2005/8/layout/radial5"/>
    <dgm:cxn modelId="{87B64B50-D9A9-4E0C-86D2-0551B2B86D0E}" srcId="{8D69AA97-8D0F-40D9-B04E-50594BA91DFE}" destId="{CE1C971A-F16F-43B3-A833-5C4B8D49A911}" srcOrd="4" destOrd="0" parTransId="{4DB1D77E-E825-443C-821E-3CAA1A9F1CB4}" sibTransId="{3BB885A4-6293-4F08-AE6A-0344A5E51E4E}"/>
    <dgm:cxn modelId="{9D1E817F-0091-4F7E-823F-BE30994DC2A2}" type="presOf" srcId="{4DB1D77E-E825-443C-821E-3CAA1A9F1CB4}" destId="{7AA35CA1-B46C-411E-BCCD-8A72F13E645A}" srcOrd="0" destOrd="0" presId="urn:microsoft.com/office/officeart/2005/8/layout/radial5"/>
    <dgm:cxn modelId="{C9C51519-39CD-4889-8553-393C4E035370}" type="presOf" srcId="{1FF36AC5-FDD8-4F40-9004-B3525BCAD0B5}" destId="{D4C5B1B3-CD8A-44B9-8787-90A1A0B4B50B}" srcOrd="0" destOrd="0" presId="urn:microsoft.com/office/officeart/2005/8/layout/radial5"/>
    <dgm:cxn modelId="{E3796325-29F9-498C-AE95-EE5101C32CD3}" type="presOf" srcId="{2FC66CD3-12DA-40DF-91FE-CE31AC50CB42}" destId="{8D9CECA0-8BFF-4F0D-B8E1-FC8C41A6F498}" srcOrd="0" destOrd="0" presId="urn:microsoft.com/office/officeart/2005/8/layout/radial5"/>
    <dgm:cxn modelId="{2799DBAE-779F-4989-8050-772A1A0DA5CD}" type="presParOf" srcId="{FF3A323F-A244-4644-B8C2-398E06275499}" destId="{9497DD66-2353-441C-91C4-5F61A81C87D7}" srcOrd="0" destOrd="0" presId="urn:microsoft.com/office/officeart/2005/8/layout/radial5"/>
    <dgm:cxn modelId="{B4AD5A16-DAED-41E6-9A0E-999915AE2C0A}" type="presParOf" srcId="{FF3A323F-A244-4644-B8C2-398E06275499}" destId="{8D9CECA0-8BFF-4F0D-B8E1-FC8C41A6F498}" srcOrd="1" destOrd="0" presId="urn:microsoft.com/office/officeart/2005/8/layout/radial5"/>
    <dgm:cxn modelId="{65E4B1ED-66C0-4E4F-AD88-879C6BE3E011}" type="presParOf" srcId="{8D9CECA0-8BFF-4F0D-B8E1-FC8C41A6F498}" destId="{A799AAD1-27A1-458A-A0AE-644A54C5E2FE}" srcOrd="0" destOrd="0" presId="urn:microsoft.com/office/officeart/2005/8/layout/radial5"/>
    <dgm:cxn modelId="{1AE5B787-34AA-4723-8206-E619D866D91F}" type="presParOf" srcId="{FF3A323F-A244-4644-B8C2-398E06275499}" destId="{8C157D21-900A-47A0-A735-3656F0926AC9}" srcOrd="2" destOrd="0" presId="urn:microsoft.com/office/officeart/2005/8/layout/radial5"/>
    <dgm:cxn modelId="{4196D568-2330-40B2-A112-88C5566C3036}" type="presParOf" srcId="{FF3A323F-A244-4644-B8C2-398E06275499}" destId="{19F541F9-3FBD-4A78-B88E-3E67AF349179}" srcOrd="3" destOrd="0" presId="urn:microsoft.com/office/officeart/2005/8/layout/radial5"/>
    <dgm:cxn modelId="{D36EBF86-ACA9-4CA0-BDF1-54B75D1A26B5}" type="presParOf" srcId="{19F541F9-3FBD-4A78-B88E-3E67AF349179}" destId="{595B76C8-A0B9-43DD-873D-360DFA9C8C66}" srcOrd="0" destOrd="0" presId="urn:microsoft.com/office/officeart/2005/8/layout/radial5"/>
    <dgm:cxn modelId="{62F8A2B8-9FAE-4969-A7DD-6254432ED8CE}" type="presParOf" srcId="{FF3A323F-A244-4644-B8C2-398E06275499}" destId="{D4C5B1B3-CD8A-44B9-8787-90A1A0B4B50B}" srcOrd="4" destOrd="0" presId="urn:microsoft.com/office/officeart/2005/8/layout/radial5"/>
    <dgm:cxn modelId="{2766A85F-888C-4C98-B95A-4D66AD1A304A}" type="presParOf" srcId="{FF3A323F-A244-4644-B8C2-398E06275499}" destId="{C680C051-3AF9-4975-9756-2F99E2733FDC}" srcOrd="5" destOrd="0" presId="urn:microsoft.com/office/officeart/2005/8/layout/radial5"/>
    <dgm:cxn modelId="{CD9769EE-C0D2-4AF4-A824-E97F4DFACCAF}" type="presParOf" srcId="{C680C051-3AF9-4975-9756-2F99E2733FDC}" destId="{836AD865-2A46-4887-9F06-CD6C6CC2C79F}" srcOrd="0" destOrd="0" presId="urn:microsoft.com/office/officeart/2005/8/layout/radial5"/>
    <dgm:cxn modelId="{FB31F594-756D-440D-B7B4-1D728D2E971A}" type="presParOf" srcId="{FF3A323F-A244-4644-B8C2-398E06275499}" destId="{8E30380C-4427-4BAC-9268-19A44E740091}" srcOrd="6" destOrd="0" presId="urn:microsoft.com/office/officeart/2005/8/layout/radial5"/>
    <dgm:cxn modelId="{3913353B-A29E-4679-9C38-07E8DB6FD825}" type="presParOf" srcId="{FF3A323F-A244-4644-B8C2-398E06275499}" destId="{39C6566B-1AA6-4A25-868B-DA0BF867D06D}" srcOrd="7" destOrd="0" presId="urn:microsoft.com/office/officeart/2005/8/layout/radial5"/>
    <dgm:cxn modelId="{9DC5E4D0-52AF-443E-AB28-7B26BEC2BCCB}" type="presParOf" srcId="{39C6566B-1AA6-4A25-868B-DA0BF867D06D}" destId="{31EDA649-5D7C-4ED6-BDDA-B5348109CF76}" srcOrd="0" destOrd="0" presId="urn:microsoft.com/office/officeart/2005/8/layout/radial5"/>
    <dgm:cxn modelId="{68388E73-A92A-4424-9D26-5F17EA653168}" type="presParOf" srcId="{FF3A323F-A244-4644-B8C2-398E06275499}" destId="{8D20E1F5-59BE-44D3-B405-1399A0837F50}" srcOrd="8" destOrd="0" presId="urn:microsoft.com/office/officeart/2005/8/layout/radial5"/>
    <dgm:cxn modelId="{C80FD5FA-90DF-4139-8C88-7C6A4258D37F}" type="presParOf" srcId="{FF3A323F-A244-4644-B8C2-398E06275499}" destId="{7AA35CA1-B46C-411E-BCCD-8A72F13E645A}" srcOrd="9" destOrd="0" presId="urn:microsoft.com/office/officeart/2005/8/layout/radial5"/>
    <dgm:cxn modelId="{54AEC7A2-64F1-44C4-9F9A-734AB5E23747}" type="presParOf" srcId="{7AA35CA1-B46C-411E-BCCD-8A72F13E645A}" destId="{7BE0654F-E8D7-4F03-B02C-C82072DBECAC}" srcOrd="0" destOrd="0" presId="urn:microsoft.com/office/officeart/2005/8/layout/radial5"/>
    <dgm:cxn modelId="{70AF25A2-893E-4824-840B-17961A1F0ACD}" type="presParOf" srcId="{FF3A323F-A244-4644-B8C2-398E06275499}" destId="{5F1ECF9F-68FB-4319-BCDA-DD9CA20EB276}" srcOrd="10" destOrd="0" presId="urn:microsoft.com/office/officeart/2005/8/layout/radial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55E09D3-90D5-49DA-889E-84C62821EF23}" type="doc">
      <dgm:prSet loTypeId="urn:microsoft.com/office/officeart/2008/layout/AlternatingPictureCircles" loCatId="picture" qsTypeId="urn:microsoft.com/office/officeart/2005/8/quickstyle/3d1" qsCatId="3D" csTypeId="urn:microsoft.com/office/officeart/2005/8/colors/accent1_2" csCatId="accent1" phldr="1"/>
      <dgm:spPr/>
      <dgm:t>
        <a:bodyPr/>
        <a:lstStyle/>
        <a:p>
          <a:endParaRPr lang="es-ES"/>
        </a:p>
      </dgm:t>
    </dgm:pt>
    <dgm:pt modelId="{FE15D135-70DE-4182-805F-BB728897BAD6}">
      <dgm:prSet/>
      <dgm:spPr/>
      <dgm:t>
        <a:bodyPr/>
        <a:lstStyle/>
        <a:p>
          <a:r>
            <a:rPr lang="es-ES" dirty="0" err="1" smtClean="0"/>
            <a:t>Cupa</a:t>
          </a:r>
          <a:endParaRPr lang="es-ES" dirty="0"/>
        </a:p>
      </dgm:t>
    </dgm:pt>
    <dgm:pt modelId="{592BF0A1-4BAE-4D15-B170-26178A7A019A}" type="parTrans" cxnId="{E5EA831E-4B0F-4AC5-A590-DBAD65B18D9C}">
      <dgm:prSet/>
      <dgm:spPr/>
      <dgm:t>
        <a:bodyPr/>
        <a:lstStyle/>
        <a:p>
          <a:endParaRPr lang="es-ES"/>
        </a:p>
      </dgm:t>
    </dgm:pt>
    <dgm:pt modelId="{7E89BD54-F6EE-488F-99C8-5A1D6804BB9E}" type="sibTrans" cxnId="{E5EA831E-4B0F-4AC5-A590-DBAD65B18D9C}">
      <dgm:prSet/>
      <dgm:spPr/>
      <dgm:t>
        <a:bodyPr/>
        <a:lstStyle/>
        <a:p>
          <a:endParaRPr lang="es-ES"/>
        </a:p>
      </dgm:t>
    </dgm:pt>
    <dgm:pt modelId="{FC8A737F-8479-4748-834E-4A4818697CED}">
      <dgm:prSet phldrT="[Texto]"/>
      <dgm:spPr/>
      <dgm:t>
        <a:bodyPr/>
        <a:lstStyle/>
        <a:p>
          <a:r>
            <a:rPr lang="es-ES" dirty="0" smtClean="0"/>
            <a:t>Nuevo Quinindé</a:t>
          </a:r>
          <a:endParaRPr lang="es-ES" dirty="0"/>
        </a:p>
      </dgm:t>
    </dgm:pt>
    <dgm:pt modelId="{843AA427-C9B5-4E67-BC28-7ABCD48D9D78}" type="parTrans" cxnId="{5064CAE6-EA33-440D-9C09-06A24972F6C5}">
      <dgm:prSet/>
      <dgm:spPr/>
      <dgm:t>
        <a:bodyPr/>
        <a:lstStyle/>
        <a:p>
          <a:endParaRPr lang="es-ES"/>
        </a:p>
      </dgm:t>
    </dgm:pt>
    <dgm:pt modelId="{C30FD1CC-0237-48B8-8CFA-8F2B03F9534D}" type="sibTrans" cxnId="{5064CAE6-EA33-440D-9C09-06A24972F6C5}">
      <dgm:prSet/>
      <dgm:spPr/>
      <dgm:t>
        <a:bodyPr/>
        <a:lstStyle/>
        <a:p>
          <a:endParaRPr lang="es-ES"/>
        </a:p>
      </dgm:t>
    </dgm:pt>
    <dgm:pt modelId="{F9747AA6-3053-4B80-9CDB-8EC8C0257575}">
      <dgm:prSet phldrT="[Texto]"/>
      <dgm:spPr/>
      <dgm:t>
        <a:bodyPr/>
        <a:lstStyle/>
        <a:p>
          <a:r>
            <a:rPr lang="es-ES" dirty="0" smtClean="0"/>
            <a:t>Chucaple</a:t>
          </a:r>
          <a:endParaRPr lang="es-ES" dirty="0"/>
        </a:p>
      </dgm:t>
    </dgm:pt>
    <dgm:pt modelId="{2031A27A-CECF-4A0B-8B8D-CFD5D567BED2}" type="parTrans" cxnId="{8FC42A83-830A-440A-B1C9-AF839A5B76E3}">
      <dgm:prSet/>
      <dgm:spPr/>
      <dgm:t>
        <a:bodyPr/>
        <a:lstStyle/>
        <a:p>
          <a:endParaRPr lang="es-ES"/>
        </a:p>
      </dgm:t>
    </dgm:pt>
    <dgm:pt modelId="{DB694179-C06B-4311-A487-08E6471C26A6}" type="sibTrans" cxnId="{8FC42A83-830A-440A-B1C9-AF839A5B76E3}">
      <dgm:prSet/>
      <dgm:spPr/>
      <dgm:t>
        <a:bodyPr/>
        <a:lstStyle/>
        <a:p>
          <a:endParaRPr lang="es-ES"/>
        </a:p>
      </dgm:t>
    </dgm:pt>
    <dgm:pt modelId="{C56EAEE8-A05A-4060-93AA-29403E5A20F0}" type="pres">
      <dgm:prSet presAssocID="{755E09D3-90D5-49DA-889E-84C62821EF23}" presName="Name0" presStyleCnt="0">
        <dgm:presLayoutVars>
          <dgm:chMax/>
          <dgm:chPref/>
          <dgm:dir/>
        </dgm:presLayoutVars>
      </dgm:prSet>
      <dgm:spPr/>
      <dgm:t>
        <a:bodyPr/>
        <a:lstStyle/>
        <a:p>
          <a:endParaRPr lang="es-ES"/>
        </a:p>
      </dgm:t>
    </dgm:pt>
    <dgm:pt modelId="{F2181FDD-B2F9-403D-8E06-92E602C55BCD}" type="pres">
      <dgm:prSet presAssocID="{FE15D135-70DE-4182-805F-BB728897BAD6}" presName="composite" presStyleCnt="0"/>
      <dgm:spPr/>
      <dgm:t>
        <a:bodyPr/>
        <a:lstStyle/>
        <a:p>
          <a:endParaRPr lang="es-ES"/>
        </a:p>
      </dgm:t>
    </dgm:pt>
    <dgm:pt modelId="{28114B8D-AD1D-42B4-AD2D-AE08370531E3}" type="pres">
      <dgm:prSet presAssocID="{FE15D135-70DE-4182-805F-BB728897BAD6}" presName="Accent" presStyleLbl="alignNode1" presStyleIdx="0" presStyleCnt="5">
        <dgm:presLayoutVars>
          <dgm:chMax val="0"/>
          <dgm:chPref val="0"/>
        </dgm:presLayoutVars>
      </dgm:prSet>
      <dgm:spPr/>
      <dgm:t>
        <a:bodyPr/>
        <a:lstStyle/>
        <a:p>
          <a:endParaRPr lang="es-ES"/>
        </a:p>
      </dgm:t>
    </dgm:pt>
    <dgm:pt modelId="{9B65A9E5-660D-47AE-949C-5356CBB32DCC}" type="pres">
      <dgm:prSet presAssocID="{FE15D135-70DE-4182-805F-BB728897BAD6}" presName="Image" presStyleLbl="bgImgPlace1" presStyleIdx="0" presStyleCnt="3">
        <dgm:presLayoutVars>
          <dgm:chMax val="0"/>
          <dgm:chPref val="0"/>
          <dgm:bulletEnabled val="1"/>
        </dgm:presLayoutVars>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t>
        <a:bodyPr/>
        <a:lstStyle/>
        <a:p>
          <a:endParaRPr lang="es-ES"/>
        </a:p>
      </dgm:t>
    </dgm:pt>
    <dgm:pt modelId="{7036B8F3-5BFC-45DF-A7C2-A17767B7E8BE}" type="pres">
      <dgm:prSet presAssocID="{FE15D135-70DE-4182-805F-BB728897BAD6}" presName="Parent" presStyleLbl="fgAccFollowNode1" presStyleIdx="0" presStyleCnt="3">
        <dgm:presLayoutVars>
          <dgm:chMax val="0"/>
          <dgm:chPref val="0"/>
          <dgm:bulletEnabled val="1"/>
        </dgm:presLayoutVars>
      </dgm:prSet>
      <dgm:spPr/>
      <dgm:t>
        <a:bodyPr/>
        <a:lstStyle/>
        <a:p>
          <a:endParaRPr lang="es-ES"/>
        </a:p>
      </dgm:t>
    </dgm:pt>
    <dgm:pt modelId="{F78970BD-B53A-4AFC-88D8-17A61A469855}" type="pres">
      <dgm:prSet presAssocID="{FE15D135-70DE-4182-805F-BB728897BAD6}" presName="Space" presStyleCnt="0">
        <dgm:presLayoutVars>
          <dgm:chMax val="0"/>
          <dgm:chPref val="0"/>
        </dgm:presLayoutVars>
      </dgm:prSet>
      <dgm:spPr/>
      <dgm:t>
        <a:bodyPr/>
        <a:lstStyle/>
        <a:p>
          <a:endParaRPr lang="es-ES"/>
        </a:p>
      </dgm:t>
    </dgm:pt>
    <dgm:pt modelId="{919EB80B-0053-442B-B367-8A338BC1C82D}" type="pres">
      <dgm:prSet presAssocID="{7E89BD54-F6EE-488F-99C8-5A1D6804BB9E}" presName="ConnectorComposite" presStyleCnt="0"/>
      <dgm:spPr/>
      <dgm:t>
        <a:bodyPr/>
        <a:lstStyle/>
        <a:p>
          <a:endParaRPr lang="es-ES"/>
        </a:p>
      </dgm:t>
    </dgm:pt>
    <dgm:pt modelId="{C3C10A02-2844-484E-A179-559D649B20A9}" type="pres">
      <dgm:prSet presAssocID="{7E89BD54-F6EE-488F-99C8-5A1D6804BB9E}" presName="TopSpacing" presStyleCnt="0"/>
      <dgm:spPr/>
      <dgm:t>
        <a:bodyPr/>
        <a:lstStyle/>
        <a:p>
          <a:endParaRPr lang="es-ES"/>
        </a:p>
      </dgm:t>
    </dgm:pt>
    <dgm:pt modelId="{C275785D-A9F3-48CD-A770-DFEA4F08880F}" type="pres">
      <dgm:prSet presAssocID="{7E89BD54-F6EE-488F-99C8-5A1D6804BB9E}" presName="Connector" presStyleLbl="alignNode1" presStyleIdx="1" presStyleCnt="5"/>
      <dgm:spPr/>
      <dgm:t>
        <a:bodyPr/>
        <a:lstStyle/>
        <a:p>
          <a:endParaRPr lang="es-ES"/>
        </a:p>
      </dgm:t>
    </dgm:pt>
    <dgm:pt modelId="{D719CBFF-641F-49B1-88F4-5D095410B95E}" type="pres">
      <dgm:prSet presAssocID="{7E89BD54-F6EE-488F-99C8-5A1D6804BB9E}" presName="BottomSpacing" presStyleCnt="0"/>
      <dgm:spPr/>
      <dgm:t>
        <a:bodyPr/>
        <a:lstStyle/>
        <a:p>
          <a:endParaRPr lang="es-ES"/>
        </a:p>
      </dgm:t>
    </dgm:pt>
    <dgm:pt modelId="{DC52351B-36EB-424D-BCBC-9D8CA5DB1316}" type="pres">
      <dgm:prSet presAssocID="{FC8A737F-8479-4748-834E-4A4818697CED}" presName="composite" presStyleCnt="0"/>
      <dgm:spPr/>
      <dgm:t>
        <a:bodyPr/>
        <a:lstStyle/>
        <a:p>
          <a:endParaRPr lang="es-ES"/>
        </a:p>
      </dgm:t>
    </dgm:pt>
    <dgm:pt modelId="{DE67AE01-2DD1-4576-8A92-8DDF890A294B}" type="pres">
      <dgm:prSet presAssocID="{FC8A737F-8479-4748-834E-4A4818697CED}" presName="Accent" presStyleLbl="alignNode1" presStyleIdx="2" presStyleCnt="5">
        <dgm:presLayoutVars>
          <dgm:chMax val="0"/>
          <dgm:chPref val="0"/>
        </dgm:presLayoutVars>
      </dgm:prSet>
      <dgm:spPr/>
      <dgm:t>
        <a:bodyPr/>
        <a:lstStyle/>
        <a:p>
          <a:endParaRPr lang="es-ES"/>
        </a:p>
      </dgm:t>
    </dgm:pt>
    <dgm:pt modelId="{26CF16DE-C692-408A-A261-EF63E53D8FA6}" type="pres">
      <dgm:prSet presAssocID="{FC8A737F-8479-4748-834E-4A4818697CED}" presName="Image" presStyleLbl="bgImgPlace1" presStyleIdx="1" presStyleCnt="3">
        <dgm:presLayoutVars>
          <dgm:chMax val="0"/>
          <dgm:chPref val="0"/>
          <dgm:bulletEnabled val="1"/>
        </dgm:presLayoutVars>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39000" r="-39000"/>
          </a:stretch>
        </a:blipFill>
      </dgm:spPr>
      <dgm:t>
        <a:bodyPr/>
        <a:lstStyle/>
        <a:p>
          <a:endParaRPr lang="es-ES"/>
        </a:p>
      </dgm:t>
    </dgm:pt>
    <dgm:pt modelId="{A46013E2-C476-4E46-BCD9-62C5045C02E4}" type="pres">
      <dgm:prSet presAssocID="{FC8A737F-8479-4748-834E-4A4818697CED}" presName="Parent" presStyleLbl="fgAccFollowNode1" presStyleIdx="1" presStyleCnt="3">
        <dgm:presLayoutVars>
          <dgm:chMax val="0"/>
          <dgm:chPref val="0"/>
          <dgm:bulletEnabled val="1"/>
        </dgm:presLayoutVars>
      </dgm:prSet>
      <dgm:spPr/>
      <dgm:t>
        <a:bodyPr/>
        <a:lstStyle/>
        <a:p>
          <a:endParaRPr lang="es-ES"/>
        </a:p>
      </dgm:t>
    </dgm:pt>
    <dgm:pt modelId="{F6C181B5-E8FF-4BBD-9A58-B3F8C5550508}" type="pres">
      <dgm:prSet presAssocID="{FC8A737F-8479-4748-834E-4A4818697CED}" presName="Space" presStyleCnt="0">
        <dgm:presLayoutVars>
          <dgm:chMax val="0"/>
          <dgm:chPref val="0"/>
        </dgm:presLayoutVars>
      </dgm:prSet>
      <dgm:spPr/>
      <dgm:t>
        <a:bodyPr/>
        <a:lstStyle/>
        <a:p>
          <a:endParaRPr lang="es-ES"/>
        </a:p>
      </dgm:t>
    </dgm:pt>
    <dgm:pt modelId="{E24C9E02-2C91-4325-B2A9-5828388747D3}" type="pres">
      <dgm:prSet presAssocID="{C30FD1CC-0237-48B8-8CFA-8F2B03F9534D}" presName="ConnectorComposite" presStyleCnt="0"/>
      <dgm:spPr/>
      <dgm:t>
        <a:bodyPr/>
        <a:lstStyle/>
        <a:p>
          <a:endParaRPr lang="es-ES"/>
        </a:p>
      </dgm:t>
    </dgm:pt>
    <dgm:pt modelId="{0990D968-B4C7-40CC-9C42-0124ED18F9DC}" type="pres">
      <dgm:prSet presAssocID="{C30FD1CC-0237-48B8-8CFA-8F2B03F9534D}" presName="TopSpacing" presStyleCnt="0"/>
      <dgm:spPr/>
      <dgm:t>
        <a:bodyPr/>
        <a:lstStyle/>
        <a:p>
          <a:endParaRPr lang="es-ES"/>
        </a:p>
      </dgm:t>
    </dgm:pt>
    <dgm:pt modelId="{3484DC26-D83B-44DD-808F-1DF2E5A28B20}" type="pres">
      <dgm:prSet presAssocID="{C30FD1CC-0237-48B8-8CFA-8F2B03F9534D}" presName="Connector" presStyleLbl="alignNode1" presStyleIdx="3" presStyleCnt="5"/>
      <dgm:spPr/>
      <dgm:t>
        <a:bodyPr/>
        <a:lstStyle/>
        <a:p>
          <a:endParaRPr lang="es-ES"/>
        </a:p>
      </dgm:t>
    </dgm:pt>
    <dgm:pt modelId="{F1FE520A-B3DE-4301-A88F-2F14762BA69A}" type="pres">
      <dgm:prSet presAssocID="{C30FD1CC-0237-48B8-8CFA-8F2B03F9534D}" presName="BottomSpacing" presStyleCnt="0"/>
      <dgm:spPr/>
      <dgm:t>
        <a:bodyPr/>
        <a:lstStyle/>
        <a:p>
          <a:endParaRPr lang="es-ES"/>
        </a:p>
      </dgm:t>
    </dgm:pt>
    <dgm:pt modelId="{626B8E24-4944-47FE-90D3-A0CCBBE245B9}" type="pres">
      <dgm:prSet presAssocID="{F9747AA6-3053-4B80-9CDB-8EC8C0257575}" presName="composite" presStyleCnt="0"/>
      <dgm:spPr/>
      <dgm:t>
        <a:bodyPr/>
        <a:lstStyle/>
        <a:p>
          <a:endParaRPr lang="es-ES"/>
        </a:p>
      </dgm:t>
    </dgm:pt>
    <dgm:pt modelId="{C2F8D638-3C4B-4568-B060-1F717DE0CE2F}" type="pres">
      <dgm:prSet presAssocID="{F9747AA6-3053-4B80-9CDB-8EC8C0257575}" presName="Accent" presStyleLbl="alignNode1" presStyleIdx="4" presStyleCnt="5">
        <dgm:presLayoutVars>
          <dgm:chMax val="0"/>
          <dgm:chPref val="0"/>
        </dgm:presLayoutVars>
      </dgm:prSet>
      <dgm:spPr/>
      <dgm:t>
        <a:bodyPr/>
        <a:lstStyle/>
        <a:p>
          <a:endParaRPr lang="es-ES"/>
        </a:p>
      </dgm:t>
    </dgm:pt>
    <dgm:pt modelId="{EC0664D5-FB39-4EA6-8120-446DD53B0E52}" type="pres">
      <dgm:prSet presAssocID="{F9747AA6-3053-4B80-9CDB-8EC8C0257575}" presName="Image" presStyleLbl="bgImgPlace1" presStyleIdx="2" presStyleCnt="3">
        <dgm:presLayoutVars>
          <dgm:chMax val="0"/>
          <dgm:chPref val="0"/>
          <dgm:bulletEnabled val="1"/>
        </dgm:presLayoutVars>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dgm:spPr>
      <dgm:t>
        <a:bodyPr/>
        <a:lstStyle/>
        <a:p>
          <a:endParaRPr lang="es-ES"/>
        </a:p>
      </dgm:t>
    </dgm:pt>
    <dgm:pt modelId="{ABB61E75-6916-4346-BD5F-7D7A11D077E5}" type="pres">
      <dgm:prSet presAssocID="{F9747AA6-3053-4B80-9CDB-8EC8C0257575}" presName="Parent" presStyleLbl="fgAccFollowNode1" presStyleIdx="2" presStyleCnt="3">
        <dgm:presLayoutVars>
          <dgm:chMax val="0"/>
          <dgm:chPref val="0"/>
          <dgm:bulletEnabled val="1"/>
        </dgm:presLayoutVars>
      </dgm:prSet>
      <dgm:spPr/>
      <dgm:t>
        <a:bodyPr/>
        <a:lstStyle/>
        <a:p>
          <a:endParaRPr lang="es-ES"/>
        </a:p>
      </dgm:t>
    </dgm:pt>
    <dgm:pt modelId="{90069FB3-EAD1-4FDB-8456-9258C8BD080C}" type="pres">
      <dgm:prSet presAssocID="{F9747AA6-3053-4B80-9CDB-8EC8C0257575}" presName="Space" presStyleCnt="0">
        <dgm:presLayoutVars>
          <dgm:chMax val="0"/>
          <dgm:chPref val="0"/>
        </dgm:presLayoutVars>
      </dgm:prSet>
      <dgm:spPr/>
      <dgm:t>
        <a:bodyPr/>
        <a:lstStyle/>
        <a:p>
          <a:endParaRPr lang="es-ES"/>
        </a:p>
      </dgm:t>
    </dgm:pt>
  </dgm:ptLst>
  <dgm:cxnLst>
    <dgm:cxn modelId="{391581F4-980C-450D-961A-02C023C2A69A}" type="presOf" srcId="{FE15D135-70DE-4182-805F-BB728897BAD6}" destId="{7036B8F3-5BFC-45DF-A7C2-A17767B7E8BE}" srcOrd="0" destOrd="0" presId="urn:microsoft.com/office/officeart/2008/layout/AlternatingPictureCircles"/>
    <dgm:cxn modelId="{F6825175-F066-4923-9CD6-F5DA3AA8D72A}" type="presOf" srcId="{FC8A737F-8479-4748-834E-4A4818697CED}" destId="{A46013E2-C476-4E46-BCD9-62C5045C02E4}" srcOrd="0" destOrd="0" presId="urn:microsoft.com/office/officeart/2008/layout/AlternatingPictureCircles"/>
    <dgm:cxn modelId="{5064CAE6-EA33-440D-9C09-06A24972F6C5}" srcId="{755E09D3-90D5-49DA-889E-84C62821EF23}" destId="{FC8A737F-8479-4748-834E-4A4818697CED}" srcOrd="1" destOrd="0" parTransId="{843AA427-C9B5-4E67-BC28-7ABCD48D9D78}" sibTransId="{C30FD1CC-0237-48B8-8CFA-8F2B03F9534D}"/>
    <dgm:cxn modelId="{956CDE95-2871-4D8C-96E8-E843140A268F}" type="presOf" srcId="{755E09D3-90D5-49DA-889E-84C62821EF23}" destId="{C56EAEE8-A05A-4060-93AA-29403E5A20F0}" srcOrd="0" destOrd="0" presId="urn:microsoft.com/office/officeart/2008/layout/AlternatingPictureCircles"/>
    <dgm:cxn modelId="{8FC42A83-830A-440A-B1C9-AF839A5B76E3}" srcId="{755E09D3-90D5-49DA-889E-84C62821EF23}" destId="{F9747AA6-3053-4B80-9CDB-8EC8C0257575}" srcOrd="2" destOrd="0" parTransId="{2031A27A-CECF-4A0B-8B8D-CFD5D567BED2}" sibTransId="{DB694179-C06B-4311-A487-08E6471C26A6}"/>
    <dgm:cxn modelId="{E5EA831E-4B0F-4AC5-A590-DBAD65B18D9C}" srcId="{755E09D3-90D5-49DA-889E-84C62821EF23}" destId="{FE15D135-70DE-4182-805F-BB728897BAD6}" srcOrd="0" destOrd="0" parTransId="{592BF0A1-4BAE-4D15-B170-26178A7A019A}" sibTransId="{7E89BD54-F6EE-488F-99C8-5A1D6804BB9E}"/>
    <dgm:cxn modelId="{8D7F8AF7-26BE-4372-8D39-65042008AE2E}" type="presOf" srcId="{F9747AA6-3053-4B80-9CDB-8EC8C0257575}" destId="{ABB61E75-6916-4346-BD5F-7D7A11D077E5}" srcOrd="0" destOrd="0" presId="urn:microsoft.com/office/officeart/2008/layout/AlternatingPictureCircles"/>
    <dgm:cxn modelId="{D52EE4BF-6243-4E8A-9654-425B7A5E0789}" type="presParOf" srcId="{C56EAEE8-A05A-4060-93AA-29403E5A20F0}" destId="{F2181FDD-B2F9-403D-8E06-92E602C55BCD}" srcOrd="0" destOrd="0" presId="urn:microsoft.com/office/officeart/2008/layout/AlternatingPictureCircles"/>
    <dgm:cxn modelId="{0090F5A3-7091-4F4C-83A1-E2C7047205A2}" type="presParOf" srcId="{F2181FDD-B2F9-403D-8E06-92E602C55BCD}" destId="{28114B8D-AD1D-42B4-AD2D-AE08370531E3}" srcOrd="0" destOrd="0" presId="urn:microsoft.com/office/officeart/2008/layout/AlternatingPictureCircles"/>
    <dgm:cxn modelId="{0BD6F601-6CFC-4DBD-8CAA-DDFEF06A91CE}" type="presParOf" srcId="{F2181FDD-B2F9-403D-8E06-92E602C55BCD}" destId="{9B65A9E5-660D-47AE-949C-5356CBB32DCC}" srcOrd="1" destOrd="0" presId="urn:microsoft.com/office/officeart/2008/layout/AlternatingPictureCircles"/>
    <dgm:cxn modelId="{16FDD322-3D64-489B-A9E7-431BBEFE394B}" type="presParOf" srcId="{F2181FDD-B2F9-403D-8E06-92E602C55BCD}" destId="{7036B8F3-5BFC-45DF-A7C2-A17767B7E8BE}" srcOrd="2" destOrd="0" presId="urn:microsoft.com/office/officeart/2008/layout/AlternatingPictureCircles"/>
    <dgm:cxn modelId="{26A50669-6E89-4337-B1C1-C38CBDE87A29}" type="presParOf" srcId="{F2181FDD-B2F9-403D-8E06-92E602C55BCD}" destId="{F78970BD-B53A-4AFC-88D8-17A61A469855}" srcOrd="3" destOrd="0" presId="urn:microsoft.com/office/officeart/2008/layout/AlternatingPictureCircles"/>
    <dgm:cxn modelId="{5C77D857-656E-4FE3-A1B3-FFC3C9A3ACC9}" type="presParOf" srcId="{C56EAEE8-A05A-4060-93AA-29403E5A20F0}" destId="{919EB80B-0053-442B-B367-8A338BC1C82D}" srcOrd="1" destOrd="0" presId="urn:microsoft.com/office/officeart/2008/layout/AlternatingPictureCircles"/>
    <dgm:cxn modelId="{6EFA2867-4B8F-4D20-988F-6AB3E8613433}" type="presParOf" srcId="{919EB80B-0053-442B-B367-8A338BC1C82D}" destId="{C3C10A02-2844-484E-A179-559D649B20A9}" srcOrd="0" destOrd="0" presId="urn:microsoft.com/office/officeart/2008/layout/AlternatingPictureCircles"/>
    <dgm:cxn modelId="{363A10C6-3418-46D0-A16D-001BE5D5869F}" type="presParOf" srcId="{919EB80B-0053-442B-B367-8A338BC1C82D}" destId="{C275785D-A9F3-48CD-A770-DFEA4F08880F}" srcOrd="1" destOrd="0" presId="urn:microsoft.com/office/officeart/2008/layout/AlternatingPictureCircles"/>
    <dgm:cxn modelId="{78C25780-2405-4B9D-ABA9-C35639CBDDB5}" type="presParOf" srcId="{919EB80B-0053-442B-B367-8A338BC1C82D}" destId="{D719CBFF-641F-49B1-88F4-5D095410B95E}" srcOrd="2" destOrd="0" presId="urn:microsoft.com/office/officeart/2008/layout/AlternatingPictureCircles"/>
    <dgm:cxn modelId="{1149A6ED-7178-4078-A7B9-0A4EA1063E98}" type="presParOf" srcId="{C56EAEE8-A05A-4060-93AA-29403E5A20F0}" destId="{DC52351B-36EB-424D-BCBC-9D8CA5DB1316}" srcOrd="2" destOrd="0" presId="urn:microsoft.com/office/officeart/2008/layout/AlternatingPictureCircles"/>
    <dgm:cxn modelId="{BA40E1BE-D4C2-4C73-9F52-B5A2A7D0405F}" type="presParOf" srcId="{DC52351B-36EB-424D-BCBC-9D8CA5DB1316}" destId="{DE67AE01-2DD1-4576-8A92-8DDF890A294B}" srcOrd="0" destOrd="0" presId="urn:microsoft.com/office/officeart/2008/layout/AlternatingPictureCircles"/>
    <dgm:cxn modelId="{67E373D7-E930-420F-9E7E-7CFF5F1AA9FC}" type="presParOf" srcId="{DC52351B-36EB-424D-BCBC-9D8CA5DB1316}" destId="{26CF16DE-C692-408A-A261-EF63E53D8FA6}" srcOrd="1" destOrd="0" presId="urn:microsoft.com/office/officeart/2008/layout/AlternatingPictureCircles"/>
    <dgm:cxn modelId="{74BFA287-A67A-4AD4-802B-1AC3FA5D378C}" type="presParOf" srcId="{DC52351B-36EB-424D-BCBC-9D8CA5DB1316}" destId="{A46013E2-C476-4E46-BCD9-62C5045C02E4}" srcOrd="2" destOrd="0" presId="urn:microsoft.com/office/officeart/2008/layout/AlternatingPictureCircles"/>
    <dgm:cxn modelId="{9B46426E-348D-463F-A757-35929BEF6F78}" type="presParOf" srcId="{DC52351B-36EB-424D-BCBC-9D8CA5DB1316}" destId="{F6C181B5-E8FF-4BBD-9A58-B3F8C5550508}" srcOrd="3" destOrd="0" presId="urn:microsoft.com/office/officeart/2008/layout/AlternatingPictureCircles"/>
    <dgm:cxn modelId="{8762E86E-8D97-4840-A9C1-AE4848F0BD9C}" type="presParOf" srcId="{C56EAEE8-A05A-4060-93AA-29403E5A20F0}" destId="{E24C9E02-2C91-4325-B2A9-5828388747D3}" srcOrd="3" destOrd="0" presId="urn:microsoft.com/office/officeart/2008/layout/AlternatingPictureCircles"/>
    <dgm:cxn modelId="{24B3D1E4-442F-4EB2-8E49-3D5E4984B1AE}" type="presParOf" srcId="{E24C9E02-2C91-4325-B2A9-5828388747D3}" destId="{0990D968-B4C7-40CC-9C42-0124ED18F9DC}" srcOrd="0" destOrd="0" presId="urn:microsoft.com/office/officeart/2008/layout/AlternatingPictureCircles"/>
    <dgm:cxn modelId="{10D6B984-267A-4B05-BFA8-D6583C89CAA7}" type="presParOf" srcId="{E24C9E02-2C91-4325-B2A9-5828388747D3}" destId="{3484DC26-D83B-44DD-808F-1DF2E5A28B20}" srcOrd="1" destOrd="0" presId="urn:microsoft.com/office/officeart/2008/layout/AlternatingPictureCircles"/>
    <dgm:cxn modelId="{84651E94-5903-443D-AA39-F2B9CB4C762F}" type="presParOf" srcId="{E24C9E02-2C91-4325-B2A9-5828388747D3}" destId="{F1FE520A-B3DE-4301-A88F-2F14762BA69A}" srcOrd="2" destOrd="0" presId="urn:microsoft.com/office/officeart/2008/layout/AlternatingPictureCircles"/>
    <dgm:cxn modelId="{7E7727C8-F611-49FD-96CF-9FA064EF0F6A}" type="presParOf" srcId="{C56EAEE8-A05A-4060-93AA-29403E5A20F0}" destId="{626B8E24-4944-47FE-90D3-A0CCBBE245B9}" srcOrd="4" destOrd="0" presId="urn:microsoft.com/office/officeart/2008/layout/AlternatingPictureCircles"/>
    <dgm:cxn modelId="{BE084359-FF60-4575-B677-96DE5E6332C4}" type="presParOf" srcId="{626B8E24-4944-47FE-90D3-A0CCBBE245B9}" destId="{C2F8D638-3C4B-4568-B060-1F717DE0CE2F}" srcOrd="0" destOrd="0" presId="urn:microsoft.com/office/officeart/2008/layout/AlternatingPictureCircles"/>
    <dgm:cxn modelId="{924B3197-11F4-4441-814A-132CB4AC79BF}" type="presParOf" srcId="{626B8E24-4944-47FE-90D3-A0CCBBE245B9}" destId="{EC0664D5-FB39-4EA6-8120-446DD53B0E52}" srcOrd="1" destOrd="0" presId="urn:microsoft.com/office/officeart/2008/layout/AlternatingPictureCircles"/>
    <dgm:cxn modelId="{3737FB5C-F0C6-4246-B8BD-168543C2FFE3}" type="presParOf" srcId="{626B8E24-4944-47FE-90D3-A0CCBBE245B9}" destId="{ABB61E75-6916-4346-BD5F-7D7A11D077E5}" srcOrd="2" destOrd="0" presId="urn:microsoft.com/office/officeart/2008/layout/AlternatingPictureCircles"/>
    <dgm:cxn modelId="{69416127-A715-4956-AA23-F37669137500}" type="presParOf" srcId="{626B8E24-4944-47FE-90D3-A0CCBBE245B9}" destId="{90069FB3-EAD1-4FDB-8456-9258C8BD080C}" srcOrd="3" destOrd="0" presId="urn:microsoft.com/office/officeart/2008/layout/AlternatingPictureCircle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7F78D72-C9E7-4643-B657-A585BF12E9C0}" type="doc">
      <dgm:prSet loTypeId="urn:microsoft.com/office/officeart/2008/layout/BendingPictureCaptionList" loCatId="picture" qsTypeId="urn:microsoft.com/office/officeart/2005/8/quickstyle/3d1" qsCatId="3D" csTypeId="urn:microsoft.com/office/officeart/2005/8/colors/accent1_2" csCatId="accent1" phldr="1"/>
      <dgm:spPr/>
      <dgm:t>
        <a:bodyPr/>
        <a:lstStyle/>
        <a:p>
          <a:endParaRPr lang="es-EC"/>
        </a:p>
      </dgm:t>
    </dgm:pt>
    <dgm:pt modelId="{0D255133-8693-4006-9311-39233B4507B2}">
      <dgm:prSet phldrT="[Texto]"/>
      <dgm:spPr/>
      <dgm:t>
        <a:bodyPr/>
        <a:lstStyle/>
        <a:p>
          <a:r>
            <a:rPr lang="es-EC" dirty="0" smtClean="0"/>
            <a:t>8567 atenciones por la estrategia médico del barrio. </a:t>
          </a:r>
          <a:endParaRPr lang="es-EC" dirty="0"/>
        </a:p>
      </dgm:t>
    </dgm:pt>
    <dgm:pt modelId="{203247F4-4158-44E4-84DB-AD537E49B17B}" type="parTrans" cxnId="{F2862B17-FDBD-403B-A2B2-3297782945D5}">
      <dgm:prSet/>
      <dgm:spPr/>
      <dgm:t>
        <a:bodyPr/>
        <a:lstStyle/>
        <a:p>
          <a:endParaRPr lang="es-EC"/>
        </a:p>
      </dgm:t>
    </dgm:pt>
    <dgm:pt modelId="{64F05E96-1985-4328-9D23-377CCBBA0253}" type="sibTrans" cxnId="{F2862B17-FDBD-403B-A2B2-3297782945D5}">
      <dgm:prSet/>
      <dgm:spPr/>
      <dgm:t>
        <a:bodyPr/>
        <a:lstStyle/>
        <a:p>
          <a:endParaRPr lang="es-EC"/>
        </a:p>
      </dgm:t>
    </dgm:pt>
    <dgm:pt modelId="{3EC8E516-B4CC-4B58-BCDB-A026CA83A4FC}">
      <dgm:prSet phldrT="[Texto]"/>
      <dgm:spPr/>
      <dgm:t>
        <a:bodyPr/>
        <a:lstStyle/>
        <a:p>
          <a:r>
            <a:rPr lang="es-EC" dirty="0" smtClean="0"/>
            <a:t>5000 pacientes prioritarios</a:t>
          </a:r>
          <a:endParaRPr lang="es-EC" dirty="0"/>
        </a:p>
      </dgm:t>
    </dgm:pt>
    <dgm:pt modelId="{CF8EED54-8033-45A5-AABF-1E83F09241A9}" type="parTrans" cxnId="{B2743EC2-7ECF-4F94-9C18-35307A08CD7B}">
      <dgm:prSet/>
      <dgm:spPr/>
      <dgm:t>
        <a:bodyPr/>
        <a:lstStyle/>
        <a:p>
          <a:endParaRPr lang="es-EC"/>
        </a:p>
      </dgm:t>
    </dgm:pt>
    <dgm:pt modelId="{1B49B552-BB05-418E-9C23-1774A7DEDC19}" type="sibTrans" cxnId="{B2743EC2-7ECF-4F94-9C18-35307A08CD7B}">
      <dgm:prSet/>
      <dgm:spPr/>
      <dgm:t>
        <a:bodyPr/>
        <a:lstStyle/>
        <a:p>
          <a:endParaRPr lang="es-EC"/>
        </a:p>
      </dgm:t>
    </dgm:pt>
    <dgm:pt modelId="{AA11D518-0CB2-4903-A32A-BA25CBF67DDA}">
      <dgm:prSet phldrT="[Texto]"/>
      <dgm:spPr/>
      <dgm:t>
        <a:bodyPr/>
        <a:lstStyle/>
        <a:p>
          <a:r>
            <a:rPr lang="es-EC" dirty="0" smtClean="0"/>
            <a:t>3567 pacientes vulnerables</a:t>
          </a:r>
          <a:endParaRPr lang="es-EC" dirty="0"/>
        </a:p>
      </dgm:t>
    </dgm:pt>
    <dgm:pt modelId="{C70AA633-D536-4BEC-9B52-EFC698F93AAF}" type="parTrans" cxnId="{BD55CEDD-B765-41A0-9173-62F7FF7FA587}">
      <dgm:prSet/>
      <dgm:spPr/>
      <dgm:t>
        <a:bodyPr/>
        <a:lstStyle/>
        <a:p>
          <a:endParaRPr lang="es-EC"/>
        </a:p>
      </dgm:t>
    </dgm:pt>
    <dgm:pt modelId="{BB36224B-9CDC-49A7-8613-883754C2977D}" type="sibTrans" cxnId="{BD55CEDD-B765-41A0-9173-62F7FF7FA587}">
      <dgm:prSet/>
      <dgm:spPr/>
      <dgm:t>
        <a:bodyPr/>
        <a:lstStyle/>
        <a:p>
          <a:endParaRPr lang="es-EC"/>
        </a:p>
      </dgm:t>
    </dgm:pt>
    <dgm:pt modelId="{CE0090CB-2BB0-48E0-9CF3-B8A2DA1D7D63}" type="pres">
      <dgm:prSet presAssocID="{F7F78D72-C9E7-4643-B657-A585BF12E9C0}" presName="Name0" presStyleCnt="0">
        <dgm:presLayoutVars>
          <dgm:dir/>
          <dgm:resizeHandles val="exact"/>
        </dgm:presLayoutVars>
      </dgm:prSet>
      <dgm:spPr/>
      <dgm:t>
        <a:bodyPr/>
        <a:lstStyle/>
        <a:p>
          <a:endParaRPr lang="es-ES"/>
        </a:p>
      </dgm:t>
    </dgm:pt>
    <dgm:pt modelId="{5FE5A872-C23B-4D78-937D-BDBF12199037}" type="pres">
      <dgm:prSet presAssocID="{0D255133-8693-4006-9311-39233B4507B2}" presName="composite" presStyleCnt="0"/>
      <dgm:spPr/>
      <dgm:t>
        <a:bodyPr/>
        <a:lstStyle/>
        <a:p>
          <a:endParaRPr lang="es-ES"/>
        </a:p>
      </dgm:t>
    </dgm:pt>
    <dgm:pt modelId="{19FD3448-9FE6-4D96-A361-26E74712685C}" type="pres">
      <dgm:prSet presAssocID="{0D255133-8693-4006-9311-39233B4507B2}" presName="rect1" presStyleLbl="bgImgPlace1" presStyleIdx="0" presStyleCnt="3" custLinFactNeighborX="930" custLinFactNeighborY="-22793"/>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dgm:spPr>
      <dgm:t>
        <a:bodyPr/>
        <a:lstStyle/>
        <a:p>
          <a:endParaRPr lang="es-ES"/>
        </a:p>
      </dgm:t>
    </dgm:pt>
    <dgm:pt modelId="{5395B9DF-0A6B-45C0-81E7-E242520CB203}" type="pres">
      <dgm:prSet presAssocID="{0D255133-8693-4006-9311-39233B4507B2}" presName="wedgeRectCallout1" presStyleLbl="node1" presStyleIdx="0" presStyleCnt="3" custLinFactNeighborX="2939" custLinFactNeighborY="-40092">
        <dgm:presLayoutVars>
          <dgm:bulletEnabled val="1"/>
        </dgm:presLayoutVars>
      </dgm:prSet>
      <dgm:spPr/>
      <dgm:t>
        <a:bodyPr/>
        <a:lstStyle/>
        <a:p>
          <a:endParaRPr lang="es-EC"/>
        </a:p>
      </dgm:t>
    </dgm:pt>
    <dgm:pt modelId="{B575A1EE-3CAE-4BFB-86AE-F9001F0DADD2}" type="pres">
      <dgm:prSet presAssocID="{64F05E96-1985-4328-9D23-377CCBBA0253}" presName="sibTrans" presStyleCnt="0"/>
      <dgm:spPr/>
      <dgm:t>
        <a:bodyPr/>
        <a:lstStyle/>
        <a:p>
          <a:endParaRPr lang="es-ES"/>
        </a:p>
      </dgm:t>
    </dgm:pt>
    <dgm:pt modelId="{680D9B42-7A42-4C47-B361-FF7ACC7C6637}" type="pres">
      <dgm:prSet presAssocID="{3EC8E516-B4CC-4B58-BCDB-A026CA83A4FC}" presName="composite" presStyleCnt="0"/>
      <dgm:spPr/>
      <dgm:t>
        <a:bodyPr/>
        <a:lstStyle/>
        <a:p>
          <a:endParaRPr lang="es-ES"/>
        </a:p>
      </dgm:t>
    </dgm:pt>
    <dgm:pt modelId="{A3AC7DA6-3005-4457-98D2-BD1D97AB8326}" type="pres">
      <dgm:prSet presAssocID="{3EC8E516-B4CC-4B58-BCDB-A026CA83A4FC}" presName="rect1" presStyleLbl="bgImgPlace1" presStyleIdx="1" presStyleCnt="3" custLinFactNeighborX="98955" custLinFactNeighborY="-22793"/>
      <dgm:spPr>
        <a:blipFill>
          <a:blip xmlns:r="http://schemas.openxmlformats.org/officeDocument/2006/relationships" r:embed="rId2">
            <a:extLst>
              <a:ext uri="{28A0092B-C50C-407E-A947-70E740481C1C}">
                <a14:useLocalDpi xmlns:a14="http://schemas.microsoft.com/office/drawing/2010/main" val="0"/>
              </a:ext>
            </a:extLst>
          </a:blip>
          <a:srcRect/>
          <a:stretch>
            <a:fillRect t="-33000" b="-33000"/>
          </a:stretch>
        </a:blipFill>
      </dgm:spPr>
      <dgm:t>
        <a:bodyPr/>
        <a:lstStyle/>
        <a:p>
          <a:endParaRPr lang="es-ES"/>
        </a:p>
      </dgm:t>
    </dgm:pt>
    <dgm:pt modelId="{C96D5857-1212-48C5-A64E-ECCB9C4A5BCC}" type="pres">
      <dgm:prSet presAssocID="{3EC8E516-B4CC-4B58-BCDB-A026CA83A4FC}" presName="wedgeRectCallout1" presStyleLbl="node1" presStyleIdx="1" presStyleCnt="3" custLinFactX="13433" custLinFactNeighborX="100000" custLinFactNeighborY="-39631">
        <dgm:presLayoutVars>
          <dgm:bulletEnabled val="1"/>
        </dgm:presLayoutVars>
      </dgm:prSet>
      <dgm:spPr/>
      <dgm:t>
        <a:bodyPr/>
        <a:lstStyle/>
        <a:p>
          <a:endParaRPr lang="es-EC"/>
        </a:p>
      </dgm:t>
    </dgm:pt>
    <dgm:pt modelId="{9BC947CE-990B-4592-A605-B5E3CF0CE69F}" type="pres">
      <dgm:prSet presAssocID="{1B49B552-BB05-418E-9C23-1774A7DEDC19}" presName="sibTrans" presStyleCnt="0"/>
      <dgm:spPr/>
      <dgm:t>
        <a:bodyPr/>
        <a:lstStyle/>
        <a:p>
          <a:endParaRPr lang="es-ES"/>
        </a:p>
      </dgm:t>
    </dgm:pt>
    <dgm:pt modelId="{E0F5770B-BD04-4DBA-AE5A-4644EE094F4D}" type="pres">
      <dgm:prSet presAssocID="{AA11D518-0CB2-4903-A32A-BA25CBF67DDA}" presName="composite" presStyleCnt="0"/>
      <dgm:spPr/>
      <dgm:t>
        <a:bodyPr/>
        <a:lstStyle/>
        <a:p>
          <a:endParaRPr lang="es-ES"/>
        </a:p>
      </dgm:t>
    </dgm:pt>
    <dgm:pt modelId="{4C278D5E-C85D-4734-9D56-C8C658D4158F}" type="pres">
      <dgm:prSet presAssocID="{AA11D518-0CB2-4903-A32A-BA25CBF67DDA}" presName="rect1" presStyleLbl="bgImgPlace1" presStyleIdx="2" presStyleCnt="3" custLinFactX="-15730" custLinFactNeighborX="-100000" custLinFactNeighborY="-22793"/>
      <dgm:spPr>
        <a:blipFill>
          <a:blip xmlns:r="http://schemas.openxmlformats.org/officeDocument/2006/relationships" r:embed="rId3">
            <a:extLst>
              <a:ext uri="{28A0092B-C50C-407E-A947-70E740481C1C}">
                <a14:useLocalDpi xmlns:a14="http://schemas.microsoft.com/office/drawing/2010/main" val="0"/>
              </a:ext>
            </a:extLst>
          </a:blip>
          <a:srcRect/>
          <a:stretch>
            <a:fillRect l="-21000" r="-21000"/>
          </a:stretch>
        </a:blipFill>
      </dgm:spPr>
      <dgm:t>
        <a:bodyPr/>
        <a:lstStyle/>
        <a:p>
          <a:endParaRPr lang="es-ES"/>
        </a:p>
      </dgm:t>
    </dgm:pt>
    <dgm:pt modelId="{53019EE7-FC5D-43EF-A963-A0943126C0D2}" type="pres">
      <dgm:prSet presAssocID="{AA11D518-0CB2-4903-A32A-BA25CBF67DDA}" presName="wedgeRectCallout1" presStyleLbl="node1" presStyleIdx="2" presStyleCnt="3" custLinFactX="-28685" custLinFactNeighborX="-100000" custLinFactNeighborY="-37635">
        <dgm:presLayoutVars>
          <dgm:bulletEnabled val="1"/>
        </dgm:presLayoutVars>
      </dgm:prSet>
      <dgm:spPr/>
      <dgm:t>
        <a:bodyPr/>
        <a:lstStyle/>
        <a:p>
          <a:endParaRPr lang="es-ES"/>
        </a:p>
      </dgm:t>
    </dgm:pt>
  </dgm:ptLst>
  <dgm:cxnLst>
    <dgm:cxn modelId="{4A82730C-0B1E-4F74-9E5C-B693990A9C8A}" type="presOf" srcId="{AA11D518-0CB2-4903-A32A-BA25CBF67DDA}" destId="{53019EE7-FC5D-43EF-A963-A0943126C0D2}" srcOrd="0" destOrd="0" presId="urn:microsoft.com/office/officeart/2008/layout/BendingPictureCaptionList"/>
    <dgm:cxn modelId="{BD55CEDD-B765-41A0-9173-62F7FF7FA587}" srcId="{F7F78D72-C9E7-4643-B657-A585BF12E9C0}" destId="{AA11D518-0CB2-4903-A32A-BA25CBF67DDA}" srcOrd="2" destOrd="0" parTransId="{C70AA633-D536-4BEC-9B52-EFC698F93AAF}" sibTransId="{BB36224B-9CDC-49A7-8613-883754C2977D}"/>
    <dgm:cxn modelId="{B2743EC2-7ECF-4F94-9C18-35307A08CD7B}" srcId="{F7F78D72-C9E7-4643-B657-A585BF12E9C0}" destId="{3EC8E516-B4CC-4B58-BCDB-A026CA83A4FC}" srcOrd="1" destOrd="0" parTransId="{CF8EED54-8033-45A5-AABF-1E83F09241A9}" sibTransId="{1B49B552-BB05-418E-9C23-1774A7DEDC19}"/>
    <dgm:cxn modelId="{6B178F52-A667-4971-BE1A-6F41C57ABDF6}" type="presOf" srcId="{3EC8E516-B4CC-4B58-BCDB-A026CA83A4FC}" destId="{C96D5857-1212-48C5-A64E-ECCB9C4A5BCC}" srcOrd="0" destOrd="0" presId="urn:microsoft.com/office/officeart/2008/layout/BendingPictureCaptionList"/>
    <dgm:cxn modelId="{C06EDE38-F981-4ECB-8254-E5107BEABE54}" type="presOf" srcId="{0D255133-8693-4006-9311-39233B4507B2}" destId="{5395B9DF-0A6B-45C0-81E7-E242520CB203}" srcOrd="0" destOrd="0" presId="urn:microsoft.com/office/officeart/2008/layout/BendingPictureCaptionList"/>
    <dgm:cxn modelId="{D11AC341-4FA3-44B3-B659-BAD072CCDD0C}" type="presOf" srcId="{F7F78D72-C9E7-4643-B657-A585BF12E9C0}" destId="{CE0090CB-2BB0-48E0-9CF3-B8A2DA1D7D63}" srcOrd="0" destOrd="0" presId="urn:microsoft.com/office/officeart/2008/layout/BendingPictureCaptionList"/>
    <dgm:cxn modelId="{F2862B17-FDBD-403B-A2B2-3297782945D5}" srcId="{F7F78D72-C9E7-4643-B657-A585BF12E9C0}" destId="{0D255133-8693-4006-9311-39233B4507B2}" srcOrd="0" destOrd="0" parTransId="{203247F4-4158-44E4-84DB-AD537E49B17B}" sibTransId="{64F05E96-1985-4328-9D23-377CCBBA0253}"/>
    <dgm:cxn modelId="{6458B3B1-A60A-452B-AAD9-EC85D6562774}" type="presParOf" srcId="{CE0090CB-2BB0-48E0-9CF3-B8A2DA1D7D63}" destId="{5FE5A872-C23B-4D78-937D-BDBF12199037}" srcOrd="0" destOrd="0" presId="urn:microsoft.com/office/officeart/2008/layout/BendingPictureCaptionList"/>
    <dgm:cxn modelId="{76E73E8C-306A-4477-9E68-A8CBDFF999B8}" type="presParOf" srcId="{5FE5A872-C23B-4D78-937D-BDBF12199037}" destId="{19FD3448-9FE6-4D96-A361-26E74712685C}" srcOrd="0" destOrd="0" presId="urn:microsoft.com/office/officeart/2008/layout/BendingPictureCaptionList"/>
    <dgm:cxn modelId="{B863A0DD-D0D5-435F-8D86-1B44CAFE569E}" type="presParOf" srcId="{5FE5A872-C23B-4D78-937D-BDBF12199037}" destId="{5395B9DF-0A6B-45C0-81E7-E242520CB203}" srcOrd="1" destOrd="0" presId="urn:microsoft.com/office/officeart/2008/layout/BendingPictureCaptionList"/>
    <dgm:cxn modelId="{0BCC134F-1609-45C9-A15F-159823B3EAC7}" type="presParOf" srcId="{CE0090CB-2BB0-48E0-9CF3-B8A2DA1D7D63}" destId="{B575A1EE-3CAE-4BFB-86AE-F9001F0DADD2}" srcOrd="1" destOrd="0" presId="urn:microsoft.com/office/officeart/2008/layout/BendingPictureCaptionList"/>
    <dgm:cxn modelId="{023048DE-3EF2-4CBB-A92B-5B898E896688}" type="presParOf" srcId="{CE0090CB-2BB0-48E0-9CF3-B8A2DA1D7D63}" destId="{680D9B42-7A42-4C47-B361-FF7ACC7C6637}" srcOrd="2" destOrd="0" presId="urn:microsoft.com/office/officeart/2008/layout/BendingPictureCaptionList"/>
    <dgm:cxn modelId="{2F38DD13-BF05-4E15-AD1E-06AFF54090A4}" type="presParOf" srcId="{680D9B42-7A42-4C47-B361-FF7ACC7C6637}" destId="{A3AC7DA6-3005-4457-98D2-BD1D97AB8326}" srcOrd="0" destOrd="0" presId="urn:microsoft.com/office/officeart/2008/layout/BendingPictureCaptionList"/>
    <dgm:cxn modelId="{3676EAEB-AF6D-4FE1-AEB3-DCFEF09E6749}" type="presParOf" srcId="{680D9B42-7A42-4C47-B361-FF7ACC7C6637}" destId="{C96D5857-1212-48C5-A64E-ECCB9C4A5BCC}" srcOrd="1" destOrd="0" presId="urn:microsoft.com/office/officeart/2008/layout/BendingPictureCaptionList"/>
    <dgm:cxn modelId="{0C189977-A35A-4466-AF3E-ED3A40BC90FC}" type="presParOf" srcId="{CE0090CB-2BB0-48E0-9CF3-B8A2DA1D7D63}" destId="{9BC947CE-990B-4592-A605-B5E3CF0CE69F}" srcOrd="3" destOrd="0" presId="urn:microsoft.com/office/officeart/2008/layout/BendingPictureCaptionList"/>
    <dgm:cxn modelId="{FDCCEBCE-69F0-4C51-9A35-6BB6278B809B}" type="presParOf" srcId="{CE0090CB-2BB0-48E0-9CF3-B8A2DA1D7D63}" destId="{E0F5770B-BD04-4DBA-AE5A-4644EE094F4D}" srcOrd="4" destOrd="0" presId="urn:microsoft.com/office/officeart/2008/layout/BendingPictureCaptionList"/>
    <dgm:cxn modelId="{B1B2296C-F663-48C6-95BA-12DFA96E8FD0}" type="presParOf" srcId="{E0F5770B-BD04-4DBA-AE5A-4644EE094F4D}" destId="{4C278D5E-C85D-4734-9D56-C8C658D4158F}" srcOrd="0" destOrd="0" presId="urn:microsoft.com/office/officeart/2008/layout/BendingPictureCaptionList"/>
    <dgm:cxn modelId="{711A0636-46ED-43A9-B7D1-79E61244422A}" type="presParOf" srcId="{E0F5770B-BD04-4DBA-AE5A-4644EE094F4D}" destId="{53019EE7-FC5D-43EF-A963-A0943126C0D2}" srcOrd="1" destOrd="0" presId="urn:microsoft.com/office/officeart/2008/layout/BendingPictureCaption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4595BF8-75A4-44C0-A528-5942100CCE4C}" type="doc">
      <dgm:prSet loTypeId="urn:microsoft.com/office/officeart/2008/layout/HexagonCluster" loCatId="picture" qsTypeId="urn:microsoft.com/office/officeart/2005/8/quickstyle/3d2" qsCatId="3D" csTypeId="urn:microsoft.com/office/officeart/2005/8/colors/accent1_2" csCatId="accent1" phldr="1"/>
      <dgm:spPr/>
      <dgm:t>
        <a:bodyPr/>
        <a:lstStyle/>
        <a:p>
          <a:endParaRPr lang="es-EC"/>
        </a:p>
      </dgm:t>
    </dgm:pt>
    <dgm:pt modelId="{8DDAA3CF-7885-4611-BB99-4D05DA5B816D}">
      <dgm:prSet phldrT="[Texto]" custT="1"/>
      <dgm:spPr/>
      <dgm:t>
        <a:bodyPr/>
        <a:lstStyle/>
        <a:p>
          <a:pPr algn="ctr"/>
          <a:r>
            <a:rPr lang="es-EC" sz="1200" b="0" dirty="0" smtClean="0">
              <a:latin typeface="+mj-lt"/>
            </a:rPr>
            <a:t>TAMIZAJE METABÓLICO NEONATAL.</a:t>
          </a:r>
          <a:endParaRPr lang="es-EC" sz="1200" b="0" dirty="0">
            <a:latin typeface="+mj-lt"/>
          </a:endParaRPr>
        </a:p>
      </dgm:t>
    </dgm:pt>
    <dgm:pt modelId="{145CBE95-80D2-4EB3-BD04-A9581CF5019C}" type="parTrans" cxnId="{92F490FE-D108-461B-859A-548D665342FE}">
      <dgm:prSet/>
      <dgm:spPr/>
      <dgm:t>
        <a:bodyPr/>
        <a:lstStyle/>
        <a:p>
          <a:pPr algn="l"/>
          <a:endParaRPr lang="es-EC" sz="1200">
            <a:latin typeface="+mj-lt"/>
          </a:endParaRPr>
        </a:p>
      </dgm:t>
    </dgm:pt>
    <dgm:pt modelId="{430FDD6C-F5D3-4CEE-AADC-14BD0D8958E7}" type="sibTrans" cxnId="{92F490FE-D108-461B-859A-548D665342FE}">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33000" b="-33000"/>
          </a:stretch>
        </a:blipFill>
      </dgm:spPr>
      <dgm:t>
        <a:bodyPr/>
        <a:lstStyle/>
        <a:p>
          <a:pPr algn="l"/>
          <a:endParaRPr lang="es-EC" sz="1200">
            <a:latin typeface="+mj-lt"/>
          </a:endParaRPr>
        </a:p>
      </dgm:t>
    </dgm:pt>
    <dgm:pt modelId="{75E3D7F6-6EA8-4CD1-9427-6E2BFC903C12}">
      <dgm:prSet phldrT="[Texto]" custT="1"/>
      <dgm:spPr/>
      <dgm:t>
        <a:bodyPr/>
        <a:lstStyle/>
        <a:p>
          <a:pPr algn="ctr"/>
          <a:r>
            <a:rPr lang="es-EC" sz="1200" b="0" dirty="0" smtClean="0">
              <a:latin typeface="+mj-lt"/>
            </a:rPr>
            <a:t>ATENCIÓN A MUJERES EMBARAZAS Y EN PERIODO DE LACTANCIA.</a:t>
          </a:r>
          <a:endParaRPr lang="es-EC" sz="1200" b="0" dirty="0">
            <a:latin typeface="+mj-lt"/>
          </a:endParaRPr>
        </a:p>
      </dgm:t>
    </dgm:pt>
    <dgm:pt modelId="{DD01F183-7B98-48AF-9C29-D34639AEDDC9}" type="parTrans" cxnId="{B8E6DCBF-064F-4B6C-87DD-9BB0A4CD1A8E}">
      <dgm:prSet/>
      <dgm:spPr/>
      <dgm:t>
        <a:bodyPr/>
        <a:lstStyle/>
        <a:p>
          <a:pPr algn="l"/>
          <a:endParaRPr lang="es-EC" sz="1200">
            <a:latin typeface="+mj-lt"/>
          </a:endParaRPr>
        </a:p>
      </dgm:t>
    </dgm:pt>
    <dgm:pt modelId="{D8A62778-0CCC-4F57-8F74-703466A7AA64}" type="sibTrans" cxnId="{B8E6DCBF-064F-4B6C-87DD-9BB0A4CD1A8E}">
      <dgm:prSet/>
      <dgm:spPr>
        <a:blipFill>
          <a:blip xmlns:r="http://schemas.openxmlformats.org/officeDocument/2006/relationships" r:embed="rId2"/>
          <a:srcRect/>
          <a:stretch>
            <a:fillRect l="-3000" r="-3000"/>
          </a:stretch>
        </a:blipFill>
      </dgm:spPr>
      <dgm:t>
        <a:bodyPr/>
        <a:lstStyle/>
        <a:p>
          <a:pPr algn="l"/>
          <a:endParaRPr lang="es-EC" sz="1200">
            <a:latin typeface="+mj-lt"/>
          </a:endParaRPr>
        </a:p>
      </dgm:t>
    </dgm:pt>
    <dgm:pt modelId="{D0416374-86B1-4CEF-8A6C-DF347504042F}">
      <dgm:prSet phldrT="[Texto]" custT="1"/>
      <dgm:spPr/>
      <dgm:t>
        <a:bodyPr/>
        <a:lstStyle/>
        <a:p>
          <a:pPr algn="ctr"/>
          <a:r>
            <a:rPr lang="es-EC" sz="1200" b="0" smtClean="0">
              <a:latin typeface="+mj-lt"/>
            </a:rPr>
            <a:t>ATENCIÓN A NIÑOS </a:t>
          </a:r>
          <a:endParaRPr lang="es-EC" sz="1200" b="0" dirty="0">
            <a:latin typeface="+mj-lt"/>
          </a:endParaRPr>
        </a:p>
      </dgm:t>
    </dgm:pt>
    <dgm:pt modelId="{DDA536F1-3232-4F10-B08D-4486DF93B53F}" type="parTrans" cxnId="{5423E997-4C53-4919-976B-102452266F9F}">
      <dgm:prSet/>
      <dgm:spPr/>
      <dgm:t>
        <a:bodyPr/>
        <a:lstStyle/>
        <a:p>
          <a:pPr algn="l"/>
          <a:endParaRPr lang="es-EC" sz="1200">
            <a:latin typeface="+mj-lt"/>
          </a:endParaRPr>
        </a:p>
      </dgm:t>
    </dgm:pt>
    <dgm:pt modelId="{0943EE4E-76BA-4BFB-BE92-B41BB85163B7}" type="sibTrans" cxnId="{5423E997-4C53-4919-976B-102452266F9F}">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t="-33000" b="-33000"/>
          </a:stretch>
        </a:blipFill>
      </dgm:spPr>
      <dgm:t>
        <a:bodyPr/>
        <a:lstStyle/>
        <a:p>
          <a:pPr algn="l"/>
          <a:endParaRPr lang="es-EC" sz="1200">
            <a:latin typeface="+mj-lt"/>
          </a:endParaRPr>
        </a:p>
      </dgm:t>
    </dgm:pt>
    <dgm:pt modelId="{CE52AD80-2226-49E5-9DFC-499D682CCB31}">
      <dgm:prSet phldrT="[Texto]" custT="1"/>
      <dgm:spPr/>
      <dgm:t>
        <a:bodyPr/>
        <a:lstStyle/>
        <a:p>
          <a:pPr algn="ctr"/>
          <a:r>
            <a:rPr lang="es-EC" sz="1200" b="0" smtClean="0">
              <a:latin typeface="+mj-lt"/>
            </a:rPr>
            <a:t>TAMIZAJE AUDITIVO</a:t>
          </a:r>
          <a:endParaRPr lang="es-EC" sz="1200" b="0" dirty="0">
            <a:latin typeface="+mj-lt"/>
          </a:endParaRPr>
        </a:p>
      </dgm:t>
    </dgm:pt>
    <dgm:pt modelId="{F0B29DAD-EE9A-498E-A958-FC74AFF1B78B}" type="parTrans" cxnId="{10A3F4C7-7D27-4ED7-BBFD-079D9382247E}">
      <dgm:prSet/>
      <dgm:spPr/>
      <dgm:t>
        <a:bodyPr/>
        <a:lstStyle/>
        <a:p>
          <a:pPr algn="l"/>
          <a:endParaRPr lang="es-ES" sz="1200">
            <a:latin typeface="+mj-lt"/>
          </a:endParaRPr>
        </a:p>
      </dgm:t>
    </dgm:pt>
    <dgm:pt modelId="{117707DE-9855-4989-9D64-2534711D3223}" type="sibTrans" cxnId="{10A3F4C7-7D27-4ED7-BBFD-079D9382247E}">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t="-3000" b="-3000"/>
          </a:stretch>
        </a:blipFill>
      </dgm:spPr>
      <dgm:t>
        <a:bodyPr/>
        <a:lstStyle/>
        <a:p>
          <a:pPr algn="l"/>
          <a:endParaRPr lang="es-ES" sz="1200">
            <a:latin typeface="+mj-lt"/>
          </a:endParaRPr>
        </a:p>
      </dgm:t>
    </dgm:pt>
    <dgm:pt modelId="{19AB0F54-1F11-43E6-B4E6-D5257A7FC29E}" type="pres">
      <dgm:prSet presAssocID="{64595BF8-75A4-44C0-A528-5942100CCE4C}" presName="Name0" presStyleCnt="0">
        <dgm:presLayoutVars>
          <dgm:chMax val="21"/>
          <dgm:chPref val="21"/>
        </dgm:presLayoutVars>
      </dgm:prSet>
      <dgm:spPr/>
      <dgm:t>
        <a:bodyPr/>
        <a:lstStyle/>
        <a:p>
          <a:endParaRPr lang="es-ES"/>
        </a:p>
      </dgm:t>
    </dgm:pt>
    <dgm:pt modelId="{09981AF6-2442-48FF-97A7-22181B9EC551}" type="pres">
      <dgm:prSet presAssocID="{8DDAA3CF-7885-4611-BB99-4D05DA5B816D}" presName="text1" presStyleCnt="0"/>
      <dgm:spPr/>
      <dgm:t>
        <a:bodyPr/>
        <a:lstStyle/>
        <a:p>
          <a:endParaRPr lang="es-ES"/>
        </a:p>
      </dgm:t>
    </dgm:pt>
    <dgm:pt modelId="{62FA728C-372A-4AD9-B93A-DEA50DCDF8B7}" type="pres">
      <dgm:prSet presAssocID="{8DDAA3CF-7885-4611-BB99-4D05DA5B816D}" presName="textRepeatNode" presStyleLbl="alignNode1" presStyleIdx="0" presStyleCnt="4">
        <dgm:presLayoutVars>
          <dgm:chMax val="0"/>
          <dgm:chPref val="0"/>
          <dgm:bulletEnabled val="1"/>
        </dgm:presLayoutVars>
      </dgm:prSet>
      <dgm:spPr/>
      <dgm:t>
        <a:bodyPr/>
        <a:lstStyle/>
        <a:p>
          <a:endParaRPr lang="es-ES"/>
        </a:p>
      </dgm:t>
    </dgm:pt>
    <dgm:pt modelId="{F95452B4-8EAD-4226-A1B8-483AB90CFDCF}" type="pres">
      <dgm:prSet presAssocID="{8DDAA3CF-7885-4611-BB99-4D05DA5B816D}" presName="textaccent1" presStyleCnt="0"/>
      <dgm:spPr/>
      <dgm:t>
        <a:bodyPr/>
        <a:lstStyle/>
        <a:p>
          <a:endParaRPr lang="es-ES"/>
        </a:p>
      </dgm:t>
    </dgm:pt>
    <dgm:pt modelId="{CD4B47AC-239B-40C4-9798-819F167EB6E2}" type="pres">
      <dgm:prSet presAssocID="{8DDAA3CF-7885-4611-BB99-4D05DA5B816D}" presName="accentRepeatNode" presStyleLbl="solidAlignAcc1" presStyleIdx="0" presStyleCnt="8"/>
      <dgm:spPr/>
      <dgm:t>
        <a:bodyPr/>
        <a:lstStyle/>
        <a:p>
          <a:endParaRPr lang="es-ES"/>
        </a:p>
      </dgm:t>
    </dgm:pt>
    <dgm:pt modelId="{2CF9E645-B20F-4D39-AD46-45DA783FCCD8}" type="pres">
      <dgm:prSet presAssocID="{430FDD6C-F5D3-4CEE-AADC-14BD0D8958E7}" presName="image1" presStyleCnt="0"/>
      <dgm:spPr/>
      <dgm:t>
        <a:bodyPr/>
        <a:lstStyle/>
        <a:p>
          <a:endParaRPr lang="es-ES"/>
        </a:p>
      </dgm:t>
    </dgm:pt>
    <dgm:pt modelId="{AB53EFD4-4942-4E63-9ADB-2DA3B3589EEA}" type="pres">
      <dgm:prSet presAssocID="{430FDD6C-F5D3-4CEE-AADC-14BD0D8958E7}" presName="imageRepeatNode" presStyleLbl="alignAcc1" presStyleIdx="0" presStyleCnt="4"/>
      <dgm:spPr/>
      <dgm:t>
        <a:bodyPr/>
        <a:lstStyle/>
        <a:p>
          <a:endParaRPr lang="es-ES"/>
        </a:p>
      </dgm:t>
    </dgm:pt>
    <dgm:pt modelId="{CE4A286E-DEB0-4C07-BD6C-901825A84FB5}" type="pres">
      <dgm:prSet presAssocID="{430FDD6C-F5D3-4CEE-AADC-14BD0D8958E7}" presName="imageaccent1" presStyleCnt="0"/>
      <dgm:spPr/>
      <dgm:t>
        <a:bodyPr/>
        <a:lstStyle/>
        <a:p>
          <a:endParaRPr lang="es-ES"/>
        </a:p>
      </dgm:t>
    </dgm:pt>
    <dgm:pt modelId="{C20C13DA-B82D-4A2A-B2E7-0222A279C842}" type="pres">
      <dgm:prSet presAssocID="{430FDD6C-F5D3-4CEE-AADC-14BD0D8958E7}" presName="accentRepeatNode" presStyleLbl="solidAlignAcc1" presStyleIdx="1" presStyleCnt="8"/>
      <dgm:spPr/>
      <dgm:t>
        <a:bodyPr/>
        <a:lstStyle/>
        <a:p>
          <a:endParaRPr lang="es-ES"/>
        </a:p>
      </dgm:t>
    </dgm:pt>
    <dgm:pt modelId="{BC4273E3-FD74-429F-9888-37DEE16003B5}" type="pres">
      <dgm:prSet presAssocID="{75E3D7F6-6EA8-4CD1-9427-6E2BFC903C12}" presName="text2" presStyleCnt="0"/>
      <dgm:spPr/>
      <dgm:t>
        <a:bodyPr/>
        <a:lstStyle/>
        <a:p>
          <a:endParaRPr lang="es-ES"/>
        </a:p>
      </dgm:t>
    </dgm:pt>
    <dgm:pt modelId="{52F57C47-65C8-4882-A518-1FE382A059E2}" type="pres">
      <dgm:prSet presAssocID="{75E3D7F6-6EA8-4CD1-9427-6E2BFC903C12}" presName="textRepeatNode" presStyleLbl="alignNode1" presStyleIdx="1" presStyleCnt="4">
        <dgm:presLayoutVars>
          <dgm:chMax val="0"/>
          <dgm:chPref val="0"/>
          <dgm:bulletEnabled val="1"/>
        </dgm:presLayoutVars>
      </dgm:prSet>
      <dgm:spPr/>
      <dgm:t>
        <a:bodyPr/>
        <a:lstStyle/>
        <a:p>
          <a:endParaRPr lang="es-ES"/>
        </a:p>
      </dgm:t>
    </dgm:pt>
    <dgm:pt modelId="{ED2435DC-C5B4-4128-820A-D84E16E0D525}" type="pres">
      <dgm:prSet presAssocID="{75E3D7F6-6EA8-4CD1-9427-6E2BFC903C12}" presName="textaccent2" presStyleCnt="0"/>
      <dgm:spPr/>
      <dgm:t>
        <a:bodyPr/>
        <a:lstStyle/>
        <a:p>
          <a:endParaRPr lang="es-ES"/>
        </a:p>
      </dgm:t>
    </dgm:pt>
    <dgm:pt modelId="{4E514178-6DCC-4F7E-8CC8-BA03D0B34849}" type="pres">
      <dgm:prSet presAssocID="{75E3D7F6-6EA8-4CD1-9427-6E2BFC903C12}" presName="accentRepeatNode" presStyleLbl="solidAlignAcc1" presStyleIdx="2" presStyleCnt="8"/>
      <dgm:spPr/>
      <dgm:t>
        <a:bodyPr/>
        <a:lstStyle/>
        <a:p>
          <a:endParaRPr lang="es-ES"/>
        </a:p>
      </dgm:t>
    </dgm:pt>
    <dgm:pt modelId="{08AEDA3E-E163-4C45-A507-A0669BC75A43}" type="pres">
      <dgm:prSet presAssocID="{D8A62778-0CCC-4F57-8F74-703466A7AA64}" presName="image2" presStyleCnt="0"/>
      <dgm:spPr/>
      <dgm:t>
        <a:bodyPr/>
        <a:lstStyle/>
        <a:p>
          <a:endParaRPr lang="es-ES"/>
        </a:p>
      </dgm:t>
    </dgm:pt>
    <dgm:pt modelId="{CB053B24-BE69-4BDE-812F-DAE2B4E5ADAE}" type="pres">
      <dgm:prSet presAssocID="{D8A62778-0CCC-4F57-8F74-703466A7AA64}" presName="imageRepeatNode" presStyleLbl="alignAcc1" presStyleIdx="1" presStyleCnt="4"/>
      <dgm:spPr/>
      <dgm:t>
        <a:bodyPr/>
        <a:lstStyle/>
        <a:p>
          <a:endParaRPr lang="es-ES"/>
        </a:p>
      </dgm:t>
    </dgm:pt>
    <dgm:pt modelId="{3BA54DD2-18CC-4884-B04E-830F95E0B239}" type="pres">
      <dgm:prSet presAssocID="{D8A62778-0CCC-4F57-8F74-703466A7AA64}" presName="imageaccent2" presStyleCnt="0"/>
      <dgm:spPr/>
      <dgm:t>
        <a:bodyPr/>
        <a:lstStyle/>
        <a:p>
          <a:endParaRPr lang="es-ES"/>
        </a:p>
      </dgm:t>
    </dgm:pt>
    <dgm:pt modelId="{DE119C4D-9708-438A-A0E0-567BFD275AEC}" type="pres">
      <dgm:prSet presAssocID="{D8A62778-0CCC-4F57-8F74-703466A7AA64}" presName="accentRepeatNode" presStyleLbl="solidAlignAcc1" presStyleIdx="3" presStyleCnt="8"/>
      <dgm:spPr/>
      <dgm:t>
        <a:bodyPr/>
        <a:lstStyle/>
        <a:p>
          <a:endParaRPr lang="es-ES"/>
        </a:p>
      </dgm:t>
    </dgm:pt>
    <dgm:pt modelId="{95855274-27E1-449B-ACC0-3515857CD45B}" type="pres">
      <dgm:prSet presAssocID="{D0416374-86B1-4CEF-8A6C-DF347504042F}" presName="text3" presStyleCnt="0"/>
      <dgm:spPr/>
      <dgm:t>
        <a:bodyPr/>
        <a:lstStyle/>
        <a:p>
          <a:endParaRPr lang="es-ES"/>
        </a:p>
      </dgm:t>
    </dgm:pt>
    <dgm:pt modelId="{CF35B88B-E771-49C4-8A1B-D6930301F682}" type="pres">
      <dgm:prSet presAssocID="{D0416374-86B1-4CEF-8A6C-DF347504042F}" presName="textRepeatNode" presStyleLbl="alignNode1" presStyleIdx="2" presStyleCnt="4">
        <dgm:presLayoutVars>
          <dgm:chMax val="0"/>
          <dgm:chPref val="0"/>
          <dgm:bulletEnabled val="1"/>
        </dgm:presLayoutVars>
      </dgm:prSet>
      <dgm:spPr/>
      <dgm:t>
        <a:bodyPr/>
        <a:lstStyle/>
        <a:p>
          <a:endParaRPr lang="es-ES"/>
        </a:p>
      </dgm:t>
    </dgm:pt>
    <dgm:pt modelId="{B31F441F-E635-4954-9F2A-9EB04FD267B7}" type="pres">
      <dgm:prSet presAssocID="{D0416374-86B1-4CEF-8A6C-DF347504042F}" presName="textaccent3" presStyleCnt="0"/>
      <dgm:spPr/>
      <dgm:t>
        <a:bodyPr/>
        <a:lstStyle/>
        <a:p>
          <a:endParaRPr lang="es-ES"/>
        </a:p>
      </dgm:t>
    </dgm:pt>
    <dgm:pt modelId="{3D139493-03F2-498E-8137-895530E47059}" type="pres">
      <dgm:prSet presAssocID="{D0416374-86B1-4CEF-8A6C-DF347504042F}" presName="accentRepeatNode" presStyleLbl="solidAlignAcc1" presStyleIdx="4" presStyleCnt="8"/>
      <dgm:spPr/>
      <dgm:t>
        <a:bodyPr/>
        <a:lstStyle/>
        <a:p>
          <a:endParaRPr lang="es-ES"/>
        </a:p>
      </dgm:t>
    </dgm:pt>
    <dgm:pt modelId="{86A971FE-89E8-4649-9967-3DBB90650BD2}" type="pres">
      <dgm:prSet presAssocID="{0943EE4E-76BA-4BFB-BE92-B41BB85163B7}" presName="image3" presStyleCnt="0"/>
      <dgm:spPr/>
      <dgm:t>
        <a:bodyPr/>
        <a:lstStyle/>
        <a:p>
          <a:endParaRPr lang="es-ES"/>
        </a:p>
      </dgm:t>
    </dgm:pt>
    <dgm:pt modelId="{4E30BF3D-F9E2-47C0-9F68-A73784A10E7C}" type="pres">
      <dgm:prSet presAssocID="{0943EE4E-76BA-4BFB-BE92-B41BB85163B7}" presName="imageRepeatNode" presStyleLbl="alignAcc1" presStyleIdx="2" presStyleCnt="4"/>
      <dgm:spPr/>
      <dgm:t>
        <a:bodyPr/>
        <a:lstStyle/>
        <a:p>
          <a:endParaRPr lang="es-ES"/>
        </a:p>
      </dgm:t>
    </dgm:pt>
    <dgm:pt modelId="{371C7687-4242-4241-BFDA-857B84F01232}" type="pres">
      <dgm:prSet presAssocID="{0943EE4E-76BA-4BFB-BE92-B41BB85163B7}" presName="imageaccent3" presStyleCnt="0"/>
      <dgm:spPr/>
      <dgm:t>
        <a:bodyPr/>
        <a:lstStyle/>
        <a:p>
          <a:endParaRPr lang="es-ES"/>
        </a:p>
      </dgm:t>
    </dgm:pt>
    <dgm:pt modelId="{F33A61D8-7EAF-4A65-9B1F-69B6BE0D352E}" type="pres">
      <dgm:prSet presAssocID="{0943EE4E-76BA-4BFB-BE92-B41BB85163B7}" presName="accentRepeatNode" presStyleLbl="solidAlignAcc1" presStyleIdx="5" presStyleCnt="8"/>
      <dgm:spPr/>
      <dgm:t>
        <a:bodyPr/>
        <a:lstStyle/>
        <a:p>
          <a:endParaRPr lang="es-ES"/>
        </a:p>
      </dgm:t>
    </dgm:pt>
    <dgm:pt modelId="{A1167640-0466-4654-B146-5D913474D5F5}" type="pres">
      <dgm:prSet presAssocID="{CE52AD80-2226-49E5-9DFC-499D682CCB31}" presName="text4" presStyleCnt="0"/>
      <dgm:spPr/>
      <dgm:t>
        <a:bodyPr/>
        <a:lstStyle/>
        <a:p>
          <a:endParaRPr lang="es-ES"/>
        </a:p>
      </dgm:t>
    </dgm:pt>
    <dgm:pt modelId="{0802FF93-3A53-497F-B3B9-BA3724FEF935}" type="pres">
      <dgm:prSet presAssocID="{CE52AD80-2226-49E5-9DFC-499D682CCB31}" presName="textRepeatNode" presStyleLbl="alignNode1" presStyleIdx="3" presStyleCnt="4">
        <dgm:presLayoutVars>
          <dgm:chMax val="0"/>
          <dgm:chPref val="0"/>
          <dgm:bulletEnabled val="1"/>
        </dgm:presLayoutVars>
      </dgm:prSet>
      <dgm:spPr/>
      <dgm:t>
        <a:bodyPr/>
        <a:lstStyle/>
        <a:p>
          <a:endParaRPr lang="es-ES"/>
        </a:p>
      </dgm:t>
    </dgm:pt>
    <dgm:pt modelId="{BAD1950F-9BDB-43E2-A65D-E9D653A34C56}" type="pres">
      <dgm:prSet presAssocID="{CE52AD80-2226-49E5-9DFC-499D682CCB31}" presName="textaccent4" presStyleCnt="0"/>
      <dgm:spPr/>
      <dgm:t>
        <a:bodyPr/>
        <a:lstStyle/>
        <a:p>
          <a:endParaRPr lang="es-ES"/>
        </a:p>
      </dgm:t>
    </dgm:pt>
    <dgm:pt modelId="{F304C081-A0E7-4F03-B4B6-7FE40B483BA3}" type="pres">
      <dgm:prSet presAssocID="{CE52AD80-2226-49E5-9DFC-499D682CCB31}" presName="accentRepeatNode" presStyleLbl="solidAlignAcc1" presStyleIdx="6" presStyleCnt="8"/>
      <dgm:spPr/>
      <dgm:t>
        <a:bodyPr/>
        <a:lstStyle/>
        <a:p>
          <a:endParaRPr lang="es-ES"/>
        </a:p>
      </dgm:t>
    </dgm:pt>
    <dgm:pt modelId="{4BFD4A52-5E77-4196-BC0A-22798B9B5DAF}" type="pres">
      <dgm:prSet presAssocID="{117707DE-9855-4989-9D64-2534711D3223}" presName="image4" presStyleCnt="0"/>
      <dgm:spPr/>
      <dgm:t>
        <a:bodyPr/>
        <a:lstStyle/>
        <a:p>
          <a:endParaRPr lang="es-ES"/>
        </a:p>
      </dgm:t>
    </dgm:pt>
    <dgm:pt modelId="{05C0AB26-5AA5-4B12-91B4-FE44298E73FD}" type="pres">
      <dgm:prSet presAssocID="{117707DE-9855-4989-9D64-2534711D3223}" presName="imageRepeatNode" presStyleLbl="alignAcc1" presStyleIdx="3" presStyleCnt="4"/>
      <dgm:spPr/>
      <dgm:t>
        <a:bodyPr/>
        <a:lstStyle/>
        <a:p>
          <a:endParaRPr lang="es-ES"/>
        </a:p>
      </dgm:t>
    </dgm:pt>
    <dgm:pt modelId="{823CB600-44B2-42E7-A6F8-E19912681BF8}" type="pres">
      <dgm:prSet presAssocID="{117707DE-9855-4989-9D64-2534711D3223}" presName="imageaccent4" presStyleCnt="0"/>
      <dgm:spPr/>
      <dgm:t>
        <a:bodyPr/>
        <a:lstStyle/>
        <a:p>
          <a:endParaRPr lang="es-ES"/>
        </a:p>
      </dgm:t>
    </dgm:pt>
    <dgm:pt modelId="{956975F7-C99E-4C06-AC1B-3FA3C5BE9BC3}" type="pres">
      <dgm:prSet presAssocID="{117707DE-9855-4989-9D64-2534711D3223}" presName="accentRepeatNode" presStyleLbl="solidAlignAcc1" presStyleIdx="7" presStyleCnt="8"/>
      <dgm:spPr/>
      <dgm:t>
        <a:bodyPr/>
        <a:lstStyle/>
        <a:p>
          <a:endParaRPr lang="es-ES"/>
        </a:p>
      </dgm:t>
    </dgm:pt>
  </dgm:ptLst>
  <dgm:cxnLst>
    <dgm:cxn modelId="{48C599A1-092A-4EB9-A88F-50872637D498}" type="presOf" srcId="{8DDAA3CF-7885-4611-BB99-4D05DA5B816D}" destId="{62FA728C-372A-4AD9-B93A-DEA50DCDF8B7}" srcOrd="0" destOrd="0" presId="urn:microsoft.com/office/officeart/2008/layout/HexagonCluster"/>
    <dgm:cxn modelId="{2860239F-7E8E-4E99-BDB9-ED127763B90C}" type="presOf" srcId="{D8A62778-0CCC-4F57-8F74-703466A7AA64}" destId="{CB053B24-BE69-4BDE-812F-DAE2B4E5ADAE}" srcOrd="0" destOrd="0" presId="urn:microsoft.com/office/officeart/2008/layout/HexagonCluster"/>
    <dgm:cxn modelId="{BFEA5805-C7AC-40F3-847A-4BC2389351E2}" type="presOf" srcId="{117707DE-9855-4989-9D64-2534711D3223}" destId="{05C0AB26-5AA5-4B12-91B4-FE44298E73FD}" srcOrd="0" destOrd="0" presId="urn:microsoft.com/office/officeart/2008/layout/HexagonCluster"/>
    <dgm:cxn modelId="{5423E997-4C53-4919-976B-102452266F9F}" srcId="{64595BF8-75A4-44C0-A528-5942100CCE4C}" destId="{D0416374-86B1-4CEF-8A6C-DF347504042F}" srcOrd="2" destOrd="0" parTransId="{DDA536F1-3232-4F10-B08D-4486DF93B53F}" sibTransId="{0943EE4E-76BA-4BFB-BE92-B41BB85163B7}"/>
    <dgm:cxn modelId="{92F490FE-D108-461B-859A-548D665342FE}" srcId="{64595BF8-75A4-44C0-A528-5942100CCE4C}" destId="{8DDAA3CF-7885-4611-BB99-4D05DA5B816D}" srcOrd="0" destOrd="0" parTransId="{145CBE95-80D2-4EB3-BD04-A9581CF5019C}" sibTransId="{430FDD6C-F5D3-4CEE-AADC-14BD0D8958E7}"/>
    <dgm:cxn modelId="{10A3F4C7-7D27-4ED7-BBFD-079D9382247E}" srcId="{64595BF8-75A4-44C0-A528-5942100CCE4C}" destId="{CE52AD80-2226-49E5-9DFC-499D682CCB31}" srcOrd="3" destOrd="0" parTransId="{F0B29DAD-EE9A-498E-A958-FC74AFF1B78B}" sibTransId="{117707DE-9855-4989-9D64-2534711D3223}"/>
    <dgm:cxn modelId="{D1F699CC-0BE7-46BB-90A6-9399DBC4C11F}" type="presOf" srcId="{64595BF8-75A4-44C0-A528-5942100CCE4C}" destId="{19AB0F54-1F11-43E6-B4E6-D5257A7FC29E}" srcOrd="0" destOrd="0" presId="urn:microsoft.com/office/officeart/2008/layout/HexagonCluster"/>
    <dgm:cxn modelId="{C79477C5-C743-4372-970A-AB06AFDDC56D}" type="presOf" srcId="{CE52AD80-2226-49E5-9DFC-499D682CCB31}" destId="{0802FF93-3A53-497F-B3B9-BA3724FEF935}" srcOrd="0" destOrd="0" presId="urn:microsoft.com/office/officeart/2008/layout/HexagonCluster"/>
    <dgm:cxn modelId="{6B3DC758-E2E2-40A8-9E4C-E5CF81FA9C58}" type="presOf" srcId="{430FDD6C-F5D3-4CEE-AADC-14BD0D8958E7}" destId="{AB53EFD4-4942-4E63-9ADB-2DA3B3589EEA}" srcOrd="0" destOrd="0" presId="urn:microsoft.com/office/officeart/2008/layout/HexagonCluster"/>
    <dgm:cxn modelId="{26F98EA2-8092-465A-A835-43E6836EBEB0}" type="presOf" srcId="{0943EE4E-76BA-4BFB-BE92-B41BB85163B7}" destId="{4E30BF3D-F9E2-47C0-9F68-A73784A10E7C}" srcOrd="0" destOrd="0" presId="urn:microsoft.com/office/officeart/2008/layout/HexagonCluster"/>
    <dgm:cxn modelId="{F97CE689-7A1E-4CDC-A981-3D5189114C2B}" type="presOf" srcId="{75E3D7F6-6EA8-4CD1-9427-6E2BFC903C12}" destId="{52F57C47-65C8-4882-A518-1FE382A059E2}" srcOrd="0" destOrd="0" presId="urn:microsoft.com/office/officeart/2008/layout/HexagonCluster"/>
    <dgm:cxn modelId="{33C5A662-C822-46F4-8E9C-D21415D3B828}" type="presOf" srcId="{D0416374-86B1-4CEF-8A6C-DF347504042F}" destId="{CF35B88B-E771-49C4-8A1B-D6930301F682}" srcOrd="0" destOrd="0" presId="urn:microsoft.com/office/officeart/2008/layout/HexagonCluster"/>
    <dgm:cxn modelId="{B8E6DCBF-064F-4B6C-87DD-9BB0A4CD1A8E}" srcId="{64595BF8-75A4-44C0-A528-5942100CCE4C}" destId="{75E3D7F6-6EA8-4CD1-9427-6E2BFC903C12}" srcOrd="1" destOrd="0" parTransId="{DD01F183-7B98-48AF-9C29-D34639AEDDC9}" sibTransId="{D8A62778-0CCC-4F57-8F74-703466A7AA64}"/>
    <dgm:cxn modelId="{ADC18A29-51F0-44A9-B3EC-3996E5C13F08}" type="presParOf" srcId="{19AB0F54-1F11-43E6-B4E6-D5257A7FC29E}" destId="{09981AF6-2442-48FF-97A7-22181B9EC551}" srcOrd="0" destOrd="0" presId="urn:microsoft.com/office/officeart/2008/layout/HexagonCluster"/>
    <dgm:cxn modelId="{108FC21D-B6A0-42DF-9415-F6CCBA5BE818}" type="presParOf" srcId="{09981AF6-2442-48FF-97A7-22181B9EC551}" destId="{62FA728C-372A-4AD9-B93A-DEA50DCDF8B7}" srcOrd="0" destOrd="0" presId="urn:microsoft.com/office/officeart/2008/layout/HexagonCluster"/>
    <dgm:cxn modelId="{16E41744-A03C-480B-90FB-77ABBE463298}" type="presParOf" srcId="{19AB0F54-1F11-43E6-B4E6-D5257A7FC29E}" destId="{F95452B4-8EAD-4226-A1B8-483AB90CFDCF}" srcOrd="1" destOrd="0" presId="urn:microsoft.com/office/officeart/2008/layout/HexagonCluster"/>
    <dgm:cxn modelId="{379D5E5B-69C1-4A81-AF23-7FBFFD7BB81F}" type="presParOf" srcId="{F95452B4-8EAD-4226-A1B8-483AB90CFDCF}" destId="{CD4B47AC-239B-40C4-9798-819F167EB6E2}" srcOrd="0" destOrd="0" presId="urn:microsoft.com/office/officeart/2008/layout/HexagonCluster"/>
    <dgm:cxn modelId="{B420246B-A78D-41D6-97AB-58574462F25C}" type="presParOf" srcId="{19AB0F54-1F11-43E6-B4E6-D5257A7FC29E}" destId="{2CF9E645-B20F-4D39-AD46-45DA783FCCD8}" srcOrd="2" destOrd="0" presId="urn:microsoft.com/office/officeart/2008/layout/HexagonCluster"/>
    <dgm:cxn modelId="{ACB4908C-CAD5-4761-B91A-965B9B78CF00}" type="presParOf" srcId="{2CF9E645-B20F-4D39-AD46-45DA783FCCD8}" destId="{AB53EFD4-4942-4E63-9ADB-2DA3B3589EEA}" srcOrd="0" destOrd="0" presId="urn:microsoft.com/office/officeart/2008/layout/HexagonCluster"/>
    <dgm:cxn modelId="{ACBD7776-0852-436C-B0B7-65D7DA3DC716}" type="presParOf" srcId="{19AB0F54-1F11-43E6-B4E6-D5257A7FC29E}" destId="{CE4A286E-DEB0-4C07-BD6C-901825A84FB5}" srcOrd="3" destOrd="0" presId="urn:microsoft.com/office/officeart/2008/layout/HexagonCluster"/>
    <dgm:cxn modelId="{C6A9972D-C75B-4584-9D3D-C2EBE26C5B3F}" type="presParOf" srcId="{CE4A286E-DEB0-4C07-BD6C-901825A84FB5}" destId="{C20C13DA-B82D-4A2A-B2E7-0222A279C842}" srcOrd="0" destOrd="0" presId="urn:microsoft.com/office/officeart/2008/layout/HexagonCluster"/>
    <dgm:cxn modelId="{B212DC1B-2169-4BB7-9EDC-884157CAE844}" type="presParOf" srcId="{19AB0F54-1F11-43E6-B4E6-D5257A7FC29E}" destId="{BC4273E3-FD74-429F-9888-37DEE16003B5}" srcOrd="4" destOrd="0" presId="urn:microsoft.com/office/officeart/2008/layout/HexagonCluster"/>
    <dgm:cxn modelId="{6DBAB096-5732-4703-AE0B-1DBE1144F3E4}" type="presParOf" srcId="{BC4273E3-FD74-429F-9888-37DEE16003B5}" destId="{52F57C47-65C8-4882-A518-1FE382A059E2}" srcOrd="0" destOrd="0" presId="urn:microsoft.com/office/officeart/2008/layout/HexagonCluster"/>
    <dgm:cxn modelId="{F540FD09-B562-4357-B417-047AFC6C4F4D}" type="presParOf" srcId="{19AB0F54-1F11-43E6-B4E6-D5257A7FC29E}" destId="{ED2435DC-C5B4-4128-820A-D84E16E0D525}" srcOrd="5" destOrd="0" presId="urn:microsoft.com/office/officeart/2008/layout/HexagonCluster"/>
    <dgm:cxn modelId="{C28C410C-570A-4962-82B9-D143C14FFC73}" type="presParOf" srcId="{ED2435DC-C5B4-4128-820A-D84E16E0D525}" destId="{4E514178-6DCC-4F7E-8CC8-BA03D0B34849}" srcOrd="0" destOrd="0" presId="urn:microsoft.com/office/officeart/2008/layout/HexagonCluster"/>
    <dgm:cxn modelId="{D31F2063-2CAE-4270-85C7-748E023B7587}" type="presParOf" srcId="{19AB0F54-1F11-43E6-B4E6-D5257A7FC29E}" destId="{08AEDA3E-E163-4C45-A507-A0669BC75A43}" srcOrd="6" destOrd="0" presId="urn:microsoft.com/office/officeart/2008/layout/HexagonCluster"/>
    <dgm:cxn modelId="{5387CAC6-A1D5-4906-89D6-4F19DAF03152}" type="presParOf" srcId="{08AEDA3E-E163-4C45-A507-A0669BC75A43}" destId="{CB053B24-BE69-4BDE-812F-DAE2B4E5ADAE}" srcOrd="0" destOrd="0" presId="urn:microsoft.com/office/officeart/2008/layout/HexagonCluster"/>
    <dgm:cxn modelId="{A7037163-E9AA-4F2B-8DCE-C112B9C5EB6A}" type="presParOf" srcId="{19AB0F54-1F11-43E6-B4E6-D5257A7FC29E}" destId="{3BA54DD2-18CC-4884-B04E-830F95E0B239}" srcOrd="7" destOrd="0" presId="urn:microsoft.com/office/officeart/2008/layout/HexagonCluster"/>
    <dgm:cxn modelId="{BC6C55E9-76EF-4C44-873A-47D013582291}" type="presParOf" srcId="{3BA54DD2-18CC-4884-B04E-830F95E0B239}" destId="{DE119C4D-9708-438A-A0E0-567BFD275AEC}" srcOrd="0" destOrd="0" presId="urn:microsoft.com/office/officeart/2008/layout/HexagonCluster"/>
    <dgm:cxn modelId="{014AAE4A-A910-49DC-8040-0BE0C9E7C447}" type="presParOf" srcId="{19AB0F54-1F11-43E6-B4E6-D5257A7FC29E}" destId="{95855274-27E1-449B-ACC0-3515857CD45B}" srcOrd="8" destOrd="0" presId="urn:microsoft.com/office/officeart/2008/layout/HexagonCluster"/>
    <dgm:cxn modelId="{6109AFCD-B295-47D6-98E5-962A77429AF4}" type="presParOf" srcId="{95855274-27E1-449B-ACC0-3515857CD45B}" destId="{CF35B88B-E771-49C4-8A1B-D6930301F682}" srcOrd="0" destOrd="0" presId="urn:microsoft.com/office/officeart/2008/layout/HexagonCluster"/>
    <dgm:cxn modelId="{886C20DA-605C-40A1-8722-D81BB4FD8074}" type="presParOf" srcId="{19AB0F54-1F11-43E6-B4E6-D5257A7FC29E}" destId="{B31F441F-E635-4954-9F2A-9EB04FD267B7}" srcOrd="9" destOrd="0" presId="urn:microsoft.com/office/officeart/2008/layout/HexagonCluster"/>
    <dgm:cxn modelId="{4F4D26A6-88CD-486D-A5E6-E740FDFD3548}" type="presParOf" srcId="{B31F441F-E635-4954-9F2A-9EB04FD267B7}" destId="{3D139493-03F2-498E-8137-895530E47059}" srcOrd="0" destOrd="0" presId="urn:microsoft.com/office/officeart/2008/layout/HexagonCluster"/>
    <dgm:cxn modelId="{4C30A910-6D3C-4E77-BCCE-08ECA700979E}" type="presParOf" srcId="{19AB0F54-1F11-43E6-B4E6-D5257A7FC29E}" destId="{86A971FE-89E8-4649-9967-3DBB90650BD2}" srcOrd="10" destOrd="0" presId="urn:microsoft.com/office/officeart/2008/layout/HexagonCluster"/>
    <dgm:cxn modelId="{983E47F3-B4EF-4F75-808B-A974410368F8}" type="presParOf" srcId="{86A971FE-89E8-4649-9967-3DBB90650BD2}" destId="{4E30BF3D-F9E2-47C0-9F68-A73784A10E7C}" srcOrd="0" destOrd="0" presId="urn:microsoft.com/office/officeart/2008/layout/HexagonCluster"/>
    <dgm:cxn modelId="{5D6C6A75-4AD6-4E70-80D8-F219EEB4856D}" type="presParOf" srcId="{19AB0F54-1F11-43E6-B4E6-D5257A7FC29E}" destId="{371C7687-4242-4241-BFDA-857B84F01232}" srcOrd="11" destOrd="0" presId="urn:microsoft.com/office/officeart/2008/layout/HexagonCluster"/>
    <dgm:cxn modelId="{175EA0C8-F390-4C1F-B0DB-B913D286E235}" type="presParOf" srcId="{371C7687-4242-4241-BFDA-857B84F01232}" destId="{F33A61D8-7EAF-4A65-9B1F-69B6BE0D352E}" srcOrd="0" destOrd="0" presId="urn:microsoft.com/office/officeart/2008/layout/HexagonCluster"/>
    <dgm:cxn modelId="{D8A33DE0-1007-446E-82DA-C0F377A98AE1}" type="presParOf" srcId="{19AB0F54-1F11-43E6-B4E6-D5257A7FC29E}" destId="{A1167640-0466-4654-B146-5D913474D5F5}" srcOrd="12" destOrd="0" presId="urn:microsoft.com/office/officeart/2008/layout/HexagonCluster"/>
    <dgm:cxn modelId="{76DD720D-EF39-4F76-83FB-4ED8729CCE25}" type="presParOf" srcId="{A1167640-0466-4654-B146-5D913474D5F5}" destId="{0802FF93-3A53-497F-B3B9-BA3724FEF935}" srcOrd="0" destOrd="0" presId="urn:microsoft.com/office/officeart/2008/layout/HexagonCluster"/>
    <dgm:cxn modelId="{6E04CAE2-5673-4D70-829D-B47997271B05}" type="presParOf" srcId="{19AB0F54-1F11-43E6-B4E6-D5257A7FC29E}" destId="{BAD1950F-9BDB-43E2-A65D-E9D653A34C56}" srcOrd="13" destOrd="0" presId="urn:microsoft.com/office/officeart/2008/layout/HexagonCluster"/>
    <dgm:cxn modelId="{5F742EE4-0250-470F-A9E3-66C04D2B0018}" type="presParOf" srcId="{BAD1950F-9BDB-43E2-A65D-E9D653A34C56}" destId="{F304C081-A0E7-4F03-B4B6-7FE40B483BA3}" srcOrd="0" destOrd="0" presId="urn:microsoft.com/office/officeart/2008/layout/HexagonCluster"/>
    <dgm:cxn modelId="{C8BCDE47-2C5B-45A6-8608-4088828E8869}" type="presParOf" srcId="{19AB0F54-1F11-43E6-B4E6-D5257A7FC29E}" destId="{4BFD4A52-5E77-4196-BC0A-22798B9B5DAF}" srcOrd="14" destOrd="0" presId="urn:microsoft.com/office/officeart/2008/layout/HexagonCluster"/>
    <dgm:cxn modelId="{2184F5F6-52FC-4E4E-B2DE-9A4C224E2835}" type="presParOf" srcId="{4BFD4A52-5E77-4196-BC0A-22798B9B5DAF}" destId="{05C0AB26-5AA5-4B12-91B4-FE44298E73FD}" srcOrd="0" destOrd="0" presId="urn:microsoft.com/office/officeart/2008/layout/HexagonCluster"/>
    <dgm:cxn modelId="{F97A2DD2-7D50-43D8-90E0-E636B5FC1CDE}" type="presParOf" srcId="{19AB0F54-1F11-43E6-B4E6-D5257A7FC29E}" destId="{823CB600-44B2-42E7-A6F8-E19912681BF8}" srcOrd="15" destOrd="0" presId="urn:microsoft.com/office/officeart/2008/layout/HexagonCluster"/>
    <dgm:cxn modelId="{9D9E3897-7F08-4CB2-8AA0-7704F491E1E7}" type="presParOf" srcId="{823CB600-44B2-42E7-A6F8-E19912681BF8}" destId="{956975F7-C99E-4C06-AC1B-3FA3C5BE9BC3}" srcOrd="0" destOrd="0" presId="urn:microsoft.com/office/officeart/2008/layout/Hexagon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F5061A-DD01-48DA-B5ED-6A09AAB59A32}">
      <dsp:nvSpPr>
        <dsp:cNvPr id="0" name=""/>
        <dsp:cNvSpPr/>
      </dsp:nvSpPr>
      <dsp:spPr>
        <a:xfrm>
          <a:off x="0" y="584515"/>
          <a:ext cx="3359781" cy="140647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60756" tIns="791464" rIns="260756" bIns="85344" numCol="1" spcCol="1270" anchor="t" anchorCtr="0">
          <a:noAutofit/>
        </a:bodyPr>
        <a:lstStyle/>
        <a:p>
          <a:pPr marL="114300" lvl="1" indent="-114300" algn="l" defTabSz="533400">
            <a:lnSpc>
              <a:spcPct val="90000"/>
            </a:lnSpc>
            <a:spcBef>
              <a:spcPct val="0"/>
            </a:spcBef>
            <a:spcAft>
              <a:spcPct val="15000"/>
            </a:spcAft>
            <a:buChar char="••"/>
          </a:pPr>
          <a:r>
            <a:rPr lang="es-ES" sz="1200" kern="1200" dirty="0" smtClean="0"/>
            <a:t>2 Centros de Salud Tipo B</a:t>
          </a:r>
          <a:endParaRPr lang="es-ES" sz="1200" kern="1200" dirty="0"/>
        </a:p>
        <a:p>
          <a:pPr marL="114300" lvl="1" indent="-114300" algn="l" defTabSz="533400">
            <a:lnSpc>
              <a:spcPct val="90000"/>
            </a:lnSpc>
            <a:spcBef>
              <a:spcPct val="0"/>
            </a:spcBef>
            <a:spcAft>
              <a:spcPct val="15000"/>
            </a:spcAft>
            <a:buChar char="••"/>
          </a:pPr>
          <a:r>
            <a:rPr lang="es-ES" sz="1200" kern="1200" dirty="0" smtClean="0"/>
            <a:t>19 Centros de Salud Tipo A</a:t>
          </a:r>
          <a:endParaRPr lang="es-ES" sz="1200" kern="1200" dirty="0"/>
        </a:p>
        <a:p>
          <a:pPr marL="114300" lvl="1" indent="-114300" algn="l" defTabSz="533400">
            <a:lnSpc>
              <a:spcPct val="90000"/>
            </a:lnSpc>
            <a:spcBef>
              <a:spcPct val="0"/>
            </a:spcBef>
            <a:spcAft>
              <a:spcPct val="15000"/>
            </a:spcAft>
            <a:buChar char="••"/>
          </a:pPr>
          <a:r>
            <a:rPr lang="es-ES" sz="1200" kern="1200" dirty="0" smtClean="0"/>
            <a:t>1 Puesto de Salud</a:t>
          </a:r>
          <a:endParaRPr lang="es-ES" sz="1200" kern="1200" dirty="0"/>
        </a:p>
      </dsp:txBody>
      <dsp:txXfrm>
        <a:off x="0" y="584515"/>
        <a:ext cx="3359781" cy="1406475"/>
      </dsp:txXfrm>
    </dsp:sp>
    <dsp:sp modelId="{057BB261-65DE-469C-818C-99F51983166F}">
      <dsp:nvSpPr>
        <dsp:cNvPr id="0" name=""/>
        <dsp:cNvSpPr/>
      </dsp:nvSpPr>
      <dsp:spPr>
        <a:xfrm>
          <a:off x="167989" y="23635"/>
          <a:ext cx="2351846" cy="112176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894" tIns="0" rIns="88894" bIns="0" numCol="1" spcCol="1270" anchor="ctr" anchorCtr="0">
          <a:noAutofit/>
        </a:bodyPr>
        <a:lstStyle/>
        <a:p>
          <a:pPr lvl="0" algn="l" defTabSz="533400">
            <a:lnSpc>
              <a:spcPct val="90000"/>
            </a:lnSpc>
            <a:spcBef>
              <a:spcPct val="0"/>
            </a:spcBef>
            <a:spcAft>
              <a:spcPct val="35000"/>
            </a:spcAft>
          </a:pPr>
          <a:r>
            <a:rPr lang="es-ES" sz="1200" kern="1200" dirty="0" smtClean="0"/>
            <a:t>22 UNIDADES OPERATIVAS DE PRIMER NIVEL DE ATENCIÓN</a:t>
          </a:r>
          <a:endParaRPr lang="es-ES" sz="1200" kern="1200" dirty="0"/>
        </a:p>
      </dsp:txBody>
      <dsp:txXfrm>
        <a:off x="222749" y="78395"/>
        <a:ext cx="2242326" cy="1012240"/>
      </dsp:txXfrm>
    </dsp:sp>
    <dsp:sp modelId="{FE25C246-21EC-4011-8081-E9415E773885}">
      <dsp:nvSpPr>
        <dsp:cNvPr id="0" name=""/>
        <dsp:cNvSpPr/>
      </dsp:nvSpPr>
      <dsp:spPr>
        <a:xfrm>
          <a:off x="0" y="2757070"/>
          <a:ext cx="3359781" cy="104737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60756" tIns="791464" rIns="260756" bIns="85344" numCol="1" spcCol="1270" anchor="t" anchorCtr="0">
          <a:noAutofit/>
        </a:bodyPr>
        <a:lstStyle/>
        <a:p>
          <a:pPr marL="114300" lvl="1" indent="-114300" algn="l" defTabSz="533400">
            <a:lnSpc>
              <a:spcPct val="90000"/>
            </a:lnSpc>
            <a:spcBef>
              <a:spcPct val="0"/>
            </a:spcBef>
            <a:spcAft>
              <a:spcPct val="15000"/>
            </a:spcAft>
            <a:buChar char="••"/>
          </a:pPr>
          <a:r>
            <a:rPr lang="es-ES" sz="1200" kern="1200" dirty="0" smtClean="0"/>
            <a:t>Hospital Básico Padre Alberto Buffoni</a:t>
          </a:r>
          <a:endParaRPr lang="es-ES" sz="1200" kern="1200" dirty="0"/>
        </a:p>
      </dsp:txBody>
      <dsp:txXfrm>
        <a:off x="0" y="2757070"/>
        <a:ext cx="3359781" cy="1047375"/>
      </dsp:txXfrm>
    </dsp:sp>
    <dsp:sp modelId="{A13ADDF4-9D6A-4134-B8E6-DA1C64798B7A}">
      <dsp:nvSpPr>
        <dsp:cNvPr id="0" name=""/>
        <dsp:cNvSpPr/>
      </dsp:nvSpPr>
      <dsp:spPr>
        <a:xfrm>
          <a:off x="167989" y="2196190"/>
          <a:ext cx="2351846" cy="112176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894" tIns="0" rIns="88894" bIns="0" numCol="1" spcCol="1270" anchor="ctr" anchorCtr="0">
          <a:noAutofit/>
        </a:bodyPr>
        <a:lstStyle/>
        <a:p>
          <a:pPr lvl="0" algn="l" defTabSz="533400">
            <a:lnSpc>
              <a:spcPct val="90000"/>
            </a:lnSpc>
            <a:spcBef>
              <a:spcPct val="0"/>
            </a:spcBef>
            <a:spcAft>
              <a:spcPct val="35000"/>
            </a:spcAft>
          </a:pPr>
          <a:r>
            <a:rPr lang="es-ES" sz="1200" kern="1200" dirty="0" smtClean="0"/>
            <a:t>1 UNIDAD OPERATIVA DE SEGUNDO NIVEL DE ATENCIÓN</a:t>
          </a:r>
          <a:endParaRPr lang="es-ES" sz="1200" kern="1200" dirty="0"/>
        </a:p>
      </dsp:txBody>
      <dsp:txXfrm>
        <a:off x="222749" y="2250950"/>
        <a:ext cx="2242326" cy="101224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5E9ED2-B659-4E24-AC45-9FEDEF09E8FF}">
      <dsp:nvSpPr>
        <dsp:cNvPr id="0" name=""/>
        <dsp:cNvSpPr/>
      </dsp:nvSpPr>
      <dsp:spPr>
        <a:xfrm>
          <a:off x="1137" y="471474"/>
          <a:ext cx="4139735" cy="111300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s-EC" sz="2400" kern="1200" dirty="0" smtClean="0"/>
            <a:t>UNIDADES DE PRIMER NIVEL</a:t>
          </a:r>
          <a:endParaRPr lang="es-EC" sz="2400" kern="1200" dirty="0"/>
        </a:p>
      </dsp:txBody>
      <dsp:txXfrm>
        <a:off x="33736" y="504073"/>
        <a:ext cx="4074537" cy="1047811"/>
      </dsp:txXfrm>
    </dsp:sp>
    <dsp:sp modelId="{5B02E1C4-AF1F-4533-86AB-CCC67D5DCF0B}">
      <dsp:nvSpPr>
        <dsp:cNvPr id="0" name=""/>
        <dsp:cNvSpPr/>
      </dsp:nvSpPr>
      <dsp:spPr>
        <a:xfrm>
          <a:off x="415110" y="1584484"/>
          <a:ext cx="413973" cy="1687469"/>
        </a:xfrm>
        <a:custGeom>
          <a:avLst/>
          <a:gdLst/>
          <a:ahLst/>
          <a:cxnLst/>
          <a:rect l="0" t="0" r="0" b="0"/>
          <a:pathLst>
            <a:path>
              <a:moveTo>
                <a:pt x="0" y="0"/>
              </a:moveTo>
              <a:lnTo>
                <a:pt x="0" y="1687469"/>
              </a:lnTo>
              <a:lnTo>
                <a:pt x="413973" y="1687469"/>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A4239F7-E764-4E83-99F7-A58289FB9ECA}">
      <dsp:nvSpPr>
        <dsp:cNvPr id="0" name=""/>
        <dsp:cNvSpPr/>
      </dsp:nvSpPr>
      <dsp:spPr>
        <a:xfrm>
          <a:off x="829084" y="2101951"/>
          <a:ext cx="3311788" cy="234000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s-EC" sz="1100" kern="1200" dirty="0" smtClean="0"/>
            <a:t>MEDICINA GENERAL Y FAMILIAR</a:t>
          </a:r>
        </a:p>
        <a:p>
          <a:pPr lvl="0" algn="ctr" defTabSz="488950">
            <a:lnSpc>
              <a:spcPct val="90000"/>
            </a:lnSpc>
            <a:spcBef>
              <a:spcPct val="0"/>
            </a:spcBef>
            <a:spcAft>
              <a:spcPct val="35000"/>
            </a:spcAft>
          </a:pPr>
          <a:r>
            <a:rPr lang="es-EC" sz="1100" kern="1200" dirty="0" smtClean="0"/>
            <a:t>OBSTETRICIA</a:t>
          </a:r>
        </a:p>
        <a:p>
          <a:pPr lvl="0" algn="ctr" defTabSz="488950">
            <a:lnSpc>
              <a:spcPct val="90000"/>
            </a:lnSpc>
            <a:spcBef>
              <a:spcPct val="0"/>
            </a:spcBef>
            <a:spcAft>
              <a:spcPct val="35000"/>
            </a:spcAft>
          </a:pPr>
          <a:r>
            <a:rPr lang="es-EC" sz="1100" kern="1200" dirty="0" smtClean="0"/>
            <a:t>ODONTOLOGÍA</a:t>
          </a:r>
        </a:p>
        <a:p>
          <a:pPr lvl="0" algn="ctr" defTabSz="488950">
            <a:lnSpc>
              <a:spcPct val="90000"/>
            </a:lnSpc>
            <a:spcBef>
              <a:spcPct val="0"/>
            </a:spcBef>
            <a:spcAft>
              <a:spcPct val="35000"/>
            </a:spcAft>
          </a:pPr>
          <a:r>
            <a:rPr lang="es-EC" sz="1100" kern="1200" dirty="0" smtClean="0"/>
            <a:t>INMUNIZACIONES</a:t>
          </a:r>
        </a:p>
        <a:p>
          <a:pPr lvl="0" algn="ctr" defTabSz="488950">
            <a:lnSpc>
              <a:spcPct val="90000"/>
            </a:lnSpc>
            <a:spcBef>
              <a:spcPct val="0"/>
            </a:spcBef>
            <a:spcAft>
              <a:spcPct val="35000"/>
            </a:spcAft>
          </a:pPr>
          <a:r>
            <a:rPr lang="es-EC" sz="1100" kern="1200" dirty="0" smtClean="0"/>
            <a:t>ENFERMERIA</a:t>
          </a:r>
        </a:p>
        <a:p>
          <a:pPr lvl="0" algn="ctr" defTabSz="488950">
            <a:lnSpc>
              <a:spcPct val="90000"/>
            </a:lnSpc>
            <a:spcBef>
              <a:spcPct val="0"/>
            </a:spcBef>
            <a:spcAft>
              <a:spcPct val="35000"/>
            </a:spcAft>
          </a:pPr>
          <a:r>
            <a:rPr lang="es-EC" sz="1100" kern="1200" dirty="0" smtClean="0"/>
            <a:t>FARMACIA</a:t>
          </a:r>
        </a:p>
        <a:p>
          <a:pPr lvl="0" algn="ctr" defTabSz="488950">
            <a:lnSpc>
              <a:spcPct val="90000"/>
            </a:lnSpc>
            <a:spcBef>
              <a:spcPct val="0"/>
            </a:spcBef>
            <a:spcAft>
              <a:spcPct val="35000"/>
            </a:spcAft>
          </a:pPr>
          <a:r>
            <a:rPr lang="es-EC" sz="1100" kern="1200" dirty="0" smtClean="0"/>
            <a:t>PSICOLOGIA</a:t>
          </a:r>
        </a:p>
        <a:p>
          <a:pPr lvl="0" algn="ctr" defTabSz="488950">
            <a:lnSpc>
              <a:spcPct val="90000"/>
            </a:lnSpc>
            <a:spcBef>
              <a:spcPct val="0"/>
            </a:spcBef>
            <a:spcAft>
              <a:spcPct val="35000"/>
            </a:spcAft>
          </a:pPr>
          <a:r>
            <a:rPr lang="es-EC" sz="1100" kern="1200" dirty="0" smtClean="0"/>
            <a:t>CALIFICACIÓN DE DISCAPACIDADES</a:t>
          </a:r>
          <a:endParaRPr lang="es-EC" sz="1100" kern="1200" dirty="0"/>
        </a:p>
      </dsp:txBody>
      <dsp:txXfrm>
        <a:off x="897620" y="2170487"/>
        <a:ext cx="3174716" cy="2202934"/>
      </dsp:txXfrm>
    </dsp:sp>
    <dsp:sp modelId="{DEBFEA47-5AF9-4876-9507-2AC353A661ED}">
      <dsp:nvSpPr>
        <dsp:cNvPr id="0" name=""/>
        <dsp:cNvSpPr/>
      </dsp:nvSpPr>
      <dsp:spPr>
        <a:xfrm>
          <a:off x="5175806" y="471474"/>
          <a:ext cx="4139735" cy="111300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s-EC" sz="2400" kern="1200" dirty="0" smtClean="0"/>
            <a:t>HOSPITAL BÁSICO PADRE ALBERTO BUFFONI</a:t>
          </a:r>
          <a:endParaRPr lang="es-EC" sz="2400" kern="1200" dirty="0"/>
        </a:p>
      </dsp:txBody>
      <dsp:txXfrm>
        <a:off x="5208405" y="504073"/>
        <a:ext cx="4074537" cy="1047811"/>
      </dsp:txXfrm>
    </dsp:sp>
    <dsp:sp modelId="{523DF2B2-A05E-484B-86CF-3F3F5FFBA2E4}">
      <dsp:nvSpPr>
        <dsp:cNvPr id="0" name=""/>
        <dsp:cNvSpPr/>
      </dsp:nvSpPr>
      <dsp:spPr>
        <a:xfrm>
          <a:off x="5589779" y="1584484"/>
          <a:ext cx="413973" cy="1687469"/>
        </a:xfrm>
        <a:custGeom>
          <a:avLst/>
          <a:gdLst/>
          <a:ahLst/>
          <a:cxnLst/>
          <a:rect l="0" t="0" r="0" b="0"/>
          <a:pathLst>
            <a:path>
              <a:moveTo>
                <a:pt x="0" y="0"/>
              </a:moveTo>
              <a:lnTo>
                <a:pt x="0" y="1687469"/>
              </a:lnTo>
              <a:lnTo>
                <a:pt x="413973" y="1687469"/>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B28FFE4-366C-4D7C-B4AB-2D08A396C848}">
      <dsp:nvSpPr>
        <dsp:cNvPr id="0" name=""/>
        <dsp:cNvSpPr/>
      </dsp:nvSpPr>
      <dsp:spPr>
        <a:xfrm>
          <a:off x="6003753" y="2101951"/>
          <a:ext cx="3311788" cy="234000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s-EC" sz="1100" kern="1200" dirty="0" smtClean="0"/>
            <a:t>CONSULTA EXTERNA (MEDICINA INTERNA, CIRUGÍA, GINECOLOGÍA, OBSTETRICIA, PEDIATRIA,PSICOLOGÍA, NUTRICIÓN)</a:t>
          </a:r>
        </a:p>
        <a:p>
          <a:pPr lvl="0" algn="ctr" defTabSz="488950">
            <a:lnSpc>
              <a:spcPct val="90000"/>
            </a:lnSpc>
            <a:spcBef>
              <a:spcPct val="0"/>
            </a:spcBef>
            <a:spcAft>
              <a:spcPct val="35000"/>
            </a:spcAft>
          </a:pPr>
          <a:r>
            <a:rPr lang="es-EC" sz="1100" kern="1200" dirty="0" smtClean="0"/>
            <a:t>EMERGENCIA</a:t>
          </a:r>
        </a:p>
        <a:p>
          <a:pPr lvl="0" algn="ctr" defTabSz="488950">
            <a:lnSpc>
              <a:spcPct val="90000"/>
            </a:lnSpc>
            <a:spcBef>
              <a:spcPct val="0"/>
            </a:spcBef>
            <a:spcAft>
              <a:spcPct val="35000"/>
            </a:spcAft>
          </a:pPr>
          <a:r>
            <a:rPr lang="es-EC" sz="1100" kern="1200" dirty="0" smtClean="0"/>
            <a:t>ATENCIÓN CLINICO – QUIRÚRGICO</a:t>
          </a:r>
        </a:p>
        <a:p>
          <a:pPr lvl="0" algn="ctr" defTabSz="488950">
            <a:lnSpc>
              <a:spcPct val="90000"/>
            </a:lnSpc>
            <a:spcBef>
              <a:spcPct val="0"/>
            </a:spcBef>
            <a:spcAft>
              <a:spcPct val="35000"/>
            </a:spcAft>
          </a:pPr>
          <a:r>
            <a:rPr lang="es-EC" sz="1100" kern="1200" dirty="0" smtClean="0"/>
            <a:t>IMAGENOLOGIA</a:t>
          </a:r>
        </a:p>
        <a:p>
          <a:pPr lvl="0" algn="ctr" defTabSz="488950">
            <a:lnSpc>
              <a:spcPct val="90000"/>
            </a:lnSpc>
            <a:spcBef>
              <a:spcPct val="0"/>
            </a:spcBef>
            <a:spcAft>
              <a:spcPct val="35000"/>
            </a:spcAft>
          </a:pPr>
          <a:r>
            <a:rPr lang="es-EC" sz="1100" kern="1200" dirty="0" smtClean="0"/>
            <a:t>FARMACIA</a:t>
          </a:r>
        </a:p>
        <a:p>
          <a:pPr lvl="0" algn="ctr" defTabSz="488950">
            <a:lnSpc>
              <a:spcPct val="90000"/>
            </a:lnSpc>
            <a:spcBef>
              <a:spcPct val="0"/>
            </a:spcBef>
            <a:spcAft>
              <a:spcPct val="35000"/>
            </a:spcAft>
          </a:pPr>
          <a:r>
            <a:rPr lang="es-EC" sz="1100" kern="1200" dirty="0" smtClean="0"/>
            <a:t>HOSPITALIZACIÓN </a:t>
          </a:r>
        </a:p>
        <a:p>
          <a:pPr lvl="0" algn="ctr" defTabSz="488950">
            <a:lnSpc>
              <a:spcPct val="90000"/>
            </a:lnSpc>
            <a:spcBef>
              <a:spcPct val="0"/>
            </a:spcBef>
            <a:spcAft>
              <a:spcPct val="35000"/>
            </a:spcAft>
          </a:pPr>
          <a:r>
            <a:rPr lang="es-EC" sz="1100" kern="1200" dirty="0" smtClean="0"/>
            <a:t>TRABAJO SOCIAL</a:t>
          </a:r>
        </a:p>
        <a:p>
          <a:pPr lvl="0" algn="ctr" defTabSz="488950">
            <a:lnSpc>
              <a:spcPct val="90000"/>
            </a:lnSpc>
            <a:spcBef>
              <a:spcPct val="0"/>
            </a:spcBef>
            <a:spcAft>
              <a:spcPct val="35000"/>
            </a:spcAft>
          </a:pPr>
          <a:r>
            <a:rPr lang="es-EC" sz="1100" kern="1200" dirty="0" smtClean="0"/>
            <a:t>LABORATORIO Y MEDICINA TRANSFUSIONAL  </a:t>
          </a:r>
          <a:endParaRPr lang="es-EC" sz="1100" kern="1200" dirty="0"/>
        </a:p>
      </dsp:txBody>
      <dsp:txXfrm>
        <a:off x="6072289" y="2170487"/>
        <a:ext cx="3174716" cy="22029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549329-8D9E-4036-A247-4D6DE93024BB}">
      <dsp:nvSpPr>
        <dsp:cNvPr id="0" name=""/>
        <dsp:cNvSpPr/>
      </dsp:nvSpPr>
      <dsp:spPr>
        <a:xfrm>
          <a:off x="5595651" y="1805684"/>
          <a:ext cx="3958964" cy="687093"/>
        </a:xfrm>
        <a:custGeom>
          <a:avLst/>
          <a:gdLst/>
          <a:ahLst/>
          <a:cxnLst/>
          <a:rect l="0" t="0" r="0" b="0"/>
          <a:pathLst>
            <a:path>
              <a:moveTo>
                <a:pt x="0" y="0"/>
              </a:moveTo>
              <a:lnTo>
                <a:pt x="0" y="343546"/>
              </a:lnTo>
              <a:lnTo>
                <a:pt x="3958964" y="343546"/>
              </a:lnTo>
              <a:lnTo>
                <a:pt x="3958964" y="687093"/>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063AF4DE-FE48-40DD-843D-496DABC3D3A4}">
      <dsp:nvSpPr>
        <dsp:cNvPr id="0" name=""/>
        <dsp:cNvSpPr/>
      </dsp:nvSpPr>
      <dsp:spPr>
        <a:xfrm>
          <a:off x="5549931" y="1805684"/>
          <a:ext cx="91440" cy="687093"/>
        </a:xfrm>
        <a:custGeom>
          <a:avLst/>
          <a:gdLst/>
          <a:ahLst/>
          <a:cxnLst/>
          <a:rect l="0" t="0" r="0" b="0"/>
          <a:pathLst>
            <a:path>
              <a:moveTo>
                <a:pt x="45720" y="0"/>
              </a:moveTo>
              <a:lnTo>
                <a:pt x="45720" y="687093"/>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808FEF0B-337E-462A-8A8A-8ACB635FB4B5}">
      <dsp:nvSpPr>
        <dsp:cNvPr id="0" name=""/>
        <dsp:cNvSpPr/>
      </dsp:nvSpPr>
      <dsp:spPr>
        <a:xfrm>
          <a:off x="1636687" y="1805684"/>
          <a:ext cx="3958964" cy="687093"/>
        </a:xfrm>
        <a:custGeom>
          <a:avLst/>
          <a:gdLst/>
          <a:ahLst/>
          <a:cxnLst/>
          <a:rect l="0" t="0" r="0" b="0"/>
          <a:pathLst>
            <a:path>
              <a:moveTo>
                <a:pt x="3958964" y="0"/>
              </a:moveTo>
              <a:lnTo>
                <a:pt x="3958964" y="343546"/>
              </a:lnTo>
              <a:lnTo>
                <a:pt x="0" y="343546"/>
              </a:lnTo>
              <a:lnTo>
                <a:pt x="0" y="687093"/>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434E7E18-C2DD-410B-901D-24A807925840}">
      <dsp:nvSpPr>
        <dsp:cNvPr id="0" name=""/>
        <dsp:cNvSpPr/>
      </dsp:nvSpPr>
      <dsp:spPr>
        <a:xfrm>
          <a:off x="4777684" y="169749"/>
          <a:ext cx="1635935" cy="1635935"/>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03416835-0974-440F-8D54-4913E94B26C9}">
      <dsp:nvSpPr>
        <dsp:cNvPr id="0" name=""/>
        <dsp:cNvSpPr/>
      </dsp:nvSpPr>
      <dsp:spPr>
        <a:xfrm>
          <a:off x="4777684" y="169749"/>
          <a:ext cx="1635935" cy="1635935"/>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C985B1D3-5339-4A68-839B-A32D4585BA1F}">
      <dsp:nvSpPr>
        <dsp:cNvPr id="0" name=""/>
        <dsp:cNvSpPr/>
      </dsp:nvSpPr>
      <dsp:spPr>
        <a:xfrm>
          <a:off x="3959716" y="464217"/>
          <a:ext cx="3271871" cy="1046998"/>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MX" sz="1200" b="1" kern="1200" dirty="0">
              <a:latin typeface="+mn-lt"/>
            </a:rPr>
            <a:t>EJECUCIÓN PRESUPUESTARIA GASTOS CORRIENTES</a:t>
          </a:r>
        </a:p>
        <a:p>
          <a:pPr lvl="0" algn="ctr" defTabSz="533400">
            <a:lnSpc>
              <a:spcPct val="90000"/>
            </a:lnSpc>
            <a:spcBef>
              <a:spcPct val="0"/>
            </a:spcBef>
            <a:spcAft>
              <a:spcPct val="35000"/>
            </a:spcAft>
          </a:pPr>
          <a:r>
            <a:rPr lang="es-MX" sz="1200" b="1" kern="1200" dirty="0">
              <a:latin typeface="+mn-lt"/>
            </a:rPr>
            <a:t>$ 11279681,90</a:t>
          </a:r>
          <a:endParaRPr lang="es-EC" sz="1200" kern="1200" dirty="0">
            <a:latin typeface="+mn-lt"/>
          </a:endParaRPr>
        </a:p>
      </dsp:txBody>
      <dsp:txXfrm>
        <a:off x="3959716" y="464217"/>
        <a:ext cx="3271871" cy="1046998"/>
      </dsp:txXfrm>
    </dsp:sp>
    <dsp:sp modelId="{640EF528-752D-4820-93DA-37EDB2B4F96F}">
      <dsp:nvSpPr>
        <dsp:cNvPr id="0" name=""/>
        <dsp:cNvSpPr/>
      </dsp:nvSpPr>
      <dsp:spPr>
        <a:xfrm>
          <a:off x="818719" y="2492778"/>
          <a:ext cx="1635935" cy="1635935"/>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135D1FE8-6A9E-434A-AB53-076BDDEC4D1F}">
      <dsp:nvSpPr>
        <dsp:cNvPr id="0" name=""/>
        <dsp:cNvSpPr/>
      </dsp:nvSpPr>
      <dsp:spPr>
        <a:xfrm>
          <a:off x="818719" y="2492778"/>
          <a:ext cx="1635935" cy="1635935"/>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8144BB49-AA38-43B5-8112-552B3BAD26CA}">
      <dsp:nvSpPr>
        <dsp:cNvPr id="0" name=""/>
        <dsp:cNvSpPr/>
      </dsp:nvSpPr>
      <dsp:spPr>
        <a:xfrm>
          <a:off x="751" y="2787246"/>
          <a:ext cx="3271871" cy="1046998"/>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MX" sz="1200" b="1" kern="1200" dirty="0">
              <a:latin typeface="+mn-lt"/>
              <a:cs typeface="Arial" panose="020B0604020202020204" pitchFamily="34" charset="0"/>
            </a:rPr>
            <a:t>CONTRATACION DE </a:t>
          </a:r>
          <a:r>
            <a:rPr lang="es-MX" sz="1200" b="1" kern="1200" dirty="0" smtClean="0">
              <a:latin typeface="+mn-lt"/>
              <a:cs typeface="Arial" panose="020B0604020202020204" pitchFamily="34" charset="0"/>
            </a:rPr>
            <a:t>BIENES</a:t>
          </a:r>
        </a:p>
        <a:p>
          <a:pPr lvl="0" algn="ctr" defTabSz="533400">
            <a:lnSpc>
              <a:spcPct val="90000"/>
            </a:lnSpc>
            <a:spcBef>
              <a:spcPct val="0"/>
            </a:spcBef>
            <a:spcAft>
              <a:spcPct val="35000"/>
            </a:spcAft>
          </a:pPr>
          <a:r>
            <a:rPr lang="es-MX" sz="1200" b="1" kern="1200" dirty="0" smtClean="0">
              <a:latin typeface="+mn-lt"/>
              <a:cs typeface="Arial" panose="020B0604020202020204" pitchFamily="34" charset="0"/>
            </a:rPr>
            <a:t> </a:t>
          </a:r>
          <a:r>
            <a:rPr lang="es-MX" sz="1200" b="1" kern="1200" dirty="0">
              <a:latin typeface="+mn-lt"/>
              <a:cs typeface="Arial" panose="020B0604020202020204" pitchFamily="34" charset="0"/>
            </a:rPr>
            <a:t>Y SERVICIOS : </a:t>
          </a:r>
        </a:p>
        <a:p>
          <a:pPr lvl="0" algn="ctr" defTabSz="533400">
            <a:lnSpc>
              <a:spcPct val="90000"/>
            </a:lnSpc>
            <a:spcBef>
              <a:spcPct val="0"/>
            </a:spcBef>
            <a:spcAft>
              <a:spcPct val="35000"/>
            </a:spcAft>
          </a:pPr>
          <a:r>
            <a:rPr lang="es-MX" sz="1200" b="1" kern="1200" dirty="0">
              <a:latin typeface="+mn-lt"/>
              <a:cs typeface="Arial" panose="020B0604020202020204" pitchFamily="34" charset="0"/>
            </a:rPr>
            <a:t>$ 1.216.790,94</a:t>
          </a:r>
          <a:endParaRPr lang="es-EC" sz="1200" b="1" kern="1200" dirty="0">
            <a:latin typeface="+mn-lt"/>
            <a:cs typeface="Arial" panose="020B0604020202020204" pitchFamily="34" charset="0"/>
          </a:endParaRPr>
        </a:p>
      </dsp:txBody>
      <dsp:txXfrm>
        <a:off x="751" y="2787246"/>
        <a:ext cx="3271871" cy="1046998"/>
      </dsp:txXfrm>
    </dsp:sp>
    <dsp:sp modelId="{3EE15852-8C2C-43FA-9CB1-74C1DC566C33}">
      <dsp:nvSpPr>
        <dsp:cNvPr id="0" name=""/>
        <dsp:cNvSpPr/>
      </dsp:nvSpPr>
      <dsp:spPr>
        <a:xfrm>
          <a:off x="4777684" y="2492778"/>
          <a:ext cx="1635935" cy="1635935"/>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7946D619-4BD1-455F-87C4-465D65EE32ED}">
      <dsp:nvSpPr>
        <dsp:cNvPr id="0" name=""/>
        <dsp:cNvSpPr/>
      </dsp:nvSpPr>
      <dsp:spPr>
        <a:xfrm>
          <a:off x="4777684" y="2492778"/>
          <a:ext cx="1635935" cy="1635935"/>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8EC10D2D-DBEA-4E3C-BD1B-B3F5E0619279}">
      <dsp:nvSpPr>
        <dsp:cNvPr id="0" name=""/>
        <dsp:cNvSpPr/>
      </dsp:nvSpPr>
      <dsp:spPr>
        <a:xfrm>
          <a:off x="3959716" y="2787246"/>
          <a:ext cx="3271871" cy="1046998"/>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MX" sz="1200" b="1" kern="1200" dirty="0">
              <a:latin typeface="+mn-lt"/>
              <a:cs typeface="Andalus" pitchFamily="18" charset="-78"/>
            </a:rPr>
            <a:t>MEDICAMENTOS </a:t>
          </a:r>
        </a:p>
        <a:p>
          <a:pPr lvl="0" algn="ctr" defTabSz="533400">
            <a:lnSpc>
              <a:spcPct val="90000"/>
            </a:lnSpc>
            <a:spcBef>
              <a:spcPct val="0"/>
            </a:spcBef>
            <a:spcAft>
              <a:spcPct val="35000"/>
            </a:spcAft>
          </a:pPr>
          <a:r>
            <a:rPr lang="es-MX" sz="1200" b="1" kern="1200" dirty="0">
              <a:latin typeface="+mn-lt"/>
              <a:cs typeface="Andalus" pitchFamily="18" charset="-78"/>
            </a:rPr>
            <a:t>$ 275.565,83</a:t>
          </a:r>
        </a:p>
        <a:p>
          <a:pPr lvl="0" algn="ctr" defTabSz="533400">
            <a:lnSpc>
              <a:spcPct val="90000"/>
            </a:lnSpc>
            <a:spcBef>
              <a:spcPct val="0"/>
            </a:spcBef>
            <a:spcAft>
              <a:spcPct val="35000"/>
            </a:spcAft>
          </a:pPr>
          <a:r>
            <a:rPr lang="es-MX" sz="1200" b="1" kern="1200" dirty="0">
              <a:latin typeface="+mn-lt"/>
              <a:cs typeface="Andalus" pitchFamily="18" charset="-78"/>
            </a:rPr>
            <a:t> DISPOSITIVOS MEDICOS: </a:t>
          </a:r>
        </a:p>
        <a:p>
          <a:pPr lvl="0" algn="ctr" defTabSz="533400">
            <a:lnSpc>
              <a:spcPct val="90000"/>
            </a:lnSpc>
            <a:spcBef>
              <a:spcPct val="0"/>
            </a:spcBef>
            <a:spcAft>
              <a:spcPct val="35000"/>
            </a:spcAft>
          </a:pPr>
          <a:r>
            <a:rPr lang="es-MX" sz="1200" b="1" kern="1200" dirty="0">
              <a:latin typeface="+mn-lt"/>
              <a:cs typeface="Andalus" pitchFamily="18" charset="-78"/>
            </a:rPr>
            <a:t>$ 232.815,57</a:t>
          </a:r>
          <a:endParaRPr lang="es-EC" sz="1200" b="0" kern="1200" dirty="0">
            <a:latin typeface="+mn-lt"/>
          </a:endParaRPr>
        </a:p>
      </dsp:txBody>
      <dsp:txXfrm>
        <a:off x="3959716" y="2787246"/>
        <a:ext cx="3271871" cy="1046998"/>
      </dsp:txXfrm>
    </dsp:sp>
    <dsp:sp modelId="{7F904CA7-704D-4729-B0AD-0E336C6F862C}">
      <dsp:nvSpPr>
        <dsp:cNvPr id="0" name=""/>
        <dsp:cNvSpPr/>
      </dsp:nvSpPr>
      <dsp:spPr>
        <a:xfrm>
          <a:off x="8736648" y="2492778"/>
          <a:ext cx="1635935" cy="1635935"/>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B03C41D9-5BC1-42F4-AD3C-CD0437579001}">
      <dsp:nvSpPr>
        <dsp:cNvPr id="0" name=""/>
        <dsp:cNvSpPr/>
      </dsp:nvSpPr>
      <dsp:spPr>
        <a:xfrm>
          <a:off x="8736648" y="2492778"/>
          <a:ext cx="1635935" cy="1635935"/>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15413383-79E2-45BF-B941-8E73FFB877FF}">
      <dsp:nvSpPr>
        <dsp:cNvPr id="0" name=""/>
        <dsp:cNvSpPr/>
      </dsp:nvSpPr>
      <dsp:spPr>
        <a:xfrm>
          <a:off x="7918680" y="2787246"/>
          <a:ext cx="3271871" cy="1046998"/>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MX" sz="1200" b="1" kern="1200" dirty="0">
              <a:latin typeface="+mn-lt"/>
              <a:cs typeface="Andalus" pitchFamily="18" charset="-78"/>
            </a:rPr>
            <a:t>EGRESOS EN </a:t>
          </a:r>
          <a:r>
            <a:rPr lang="es-MX" sz="1200" b="1" kern="1200" dirty="0" smtClean="0">
              <a:latin typeface="+mn-lt"/>
              <a:cs typeface="Andalus" pitchFamily="18" charset="-78"/>
            </a:rPr>
            <a:t>PERSONAL</a:t>
          </a:r>
        </a:p>
        <a:p>
          <a:pPr lvl="0" algn="ctr" defTabSz="533400">
            <a:lnSpc>
              <a:spcPct val="90000"/>
            </a:lnSpc>
            <a:spcBef>
              <a:spcPct val="0"/>
            </a:spcBef>
            <a:spcAft>
              <a:spcPct val="35000"/>
            </a:spcAft>
          </a:pPr>
          <a:r>
            <a:rPr lang="es-MX" sz="1200" b="1" kern="1200" dirty="0" smtClean="0">
              <a:latin typeface="+mn-lt"/>
              <a:cs typeface="Andalus" pitchFamily="18" charset="-78"/>
            </a:rPr>
            <a:t> </a:t>
          </a:r>
          <a:r>
            <a:rPr lang="es-MX" sz="1200" b="1" kern="1200" dirty="0">
              <a:latin typeface="+mn-lt"/>
              <a:cs typeface="Andalus" pitchFamily="18" charset="-78"/>
            </a:rPr>
            <a:t>(TALENTO HUMANO):           </a:t>
          </a:r>
        </a:p>
        <a:p>
          <a:pPr lvl="0" algn="ctr" defTabSz="533400">
            <a:lnSpc>
              <a:spcPct val="90000"/>
            </a:lnSpc>
            <a:spcBef>
              <a:spcPct val="0"/>
            </a:spcBef>
            <a:spcAft>
              <a:spcPct val="35000"/>
            </a:spcAft>
          </a:pPr>
          <a:r>
            <a:rPr lang="es-MX" sz="1200" b="1" kern="1200" dirty="0">
              <a:latin typeface="+mn-lt"/>
              <a:cs typeface="Andalus" pitchFamily="18" charset="-78"/>
            </a:rPr>
            <a:t>$</a:t>
          </a:r>
          <a:r>
            <a:rPr lang="es-MX" sz="1200" b="0" kern="1200" dirty="0">
              <a:latin typeface="+mn-lt"/>
              <a:cs typeface="Andalus" pitchFamily="18" charset="-78"/>
            </a:rPr>
            <a:t> </a:t>
          </a:r>
          <a:r>
            <a:rPr lang="es-EC" sz="1200" b="1" kern="1200" dirty="0">
              <a:effectLst/>
              <a:latin typeface="+mn-lt"/>
            </a:rPr>
            <a:t>9.567.222,17</a:t>
          </a:r>
          <a:endParaRPr lang="es-EC" sz="1200" b="1" kern="1200" dirty="0">
            <a:latin typeface="+mn-lt"/>
          </a:endParaRPr>
        </a:p>
      </dsp:txBody>
      <dsp:txXfrm>
        <a:off x="7918680" y="2787246"/>
        <a:ext cx="3271871" cy="10469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C59547-2490-4CFF-92EB-C1499597266E}">
      <dsp:nvSpPr>
        <dsp:cNvPr id="0" name=""/>
        <dsp:cNvSpPr/>
      </dsp:nvSpPr>
      <dsp:spPr>
        <a:xfrm>
          <a:off x="5791200" y="1817498"/>
          <a:ext cx="2198351" cy="763064"/>
        </a:xfrm>
        <a:custGeom>
          <a:avLst/>
          <a:gdLst/>
          <a:ahLst/>
          <a:cxnLst/>
          <a:rect l="0" t="0" r="0" b="0"/>
          <a:pathLst>
            <a:path>
              <a:moveTo>
                <a:pt x="0" y="0"/>
              </a:moveTo>
              <a:lnTo>
                <a:pt x="0" y="381532"/>
              </a:lnTo>
              <a:lnTo>
                <a:pt x="2198351" y="381532"/>
              </a:lnTo>
              <a:lnTo>
                <a:pt x="2198351" y="763064"/>
              </a:lnTo>
            </a:path>
          </a:pathLst>
        </a:custGeom>
        <a:noFill/>
        <a:ln w="25400" cap="flat" cmpd="sng" algn="ctr">
          <a:solidFill>
            <a:schemeClr val="accent1">
              <a:tint val="9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F3F6F2DF-0D8F-4F58-9699-541C02ED8404}">
      <dsp:nvSpPr>
        <dsp:cNvPr id="0" name=""/>
        <dsp:cNvSpPr/>
      </dsp:nvSpPr>
      <dsp:spPr>
        <a:xfrm>
          <a:off x="3592848" y="1817498"/>
          <a:ext cx="2198351" cy="763064"/>
        </a:xfrm>
        <a:custGeom>
          <a:avLst/>
          <a:gdLst/>
          <a:ahLst/>
          <a:cxnLst/>
          <a:rect l="0" t="0" r="0" b="0"/>
          <a:pathLst>
            <a:path>
              <a:moveTo>
                <a:pt x="2198351" y="0"/>
              </a:moveTo>
              <a:lnTo>
                <a:pt x="2198351" y="381532"/>
              </a:lnTo>
              <a:lnTo>
                <a:pt x="0" y="381532"/>
              </a:lnTo>
              <a:lnTo>
                <a:pt x="0" y="763064"/>
              </a:lnTo>
            </a:path>
          </a:pathLst>
        </a:custGeom>
        <a:noFill/>
        <a:ln w="25400" cap="flat" cmpd="sng" algn="ctr">
          <a:solidFill>
            <a:schemeClr val="accent1">
              <a:tint val="9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01AC8598-5052-486A-8940-F2FA1E86267C}">
      <dsp:nvSpPr>
        <dsp:cNvPr id="0" name=""/>
        <dsp:cNvSpPr/>
      </dsp:nvSpPr>
      <dsp:spPr>
        <a:xfrm>
          <a:off x="4882790" y="679"/>
          <a:ext cx="1816819" cy="1816819"/>
        </a:xfrm>
        <a:prstGeom prst="arc">
          <a:avLst>
            <a:gd name="adj1" fmla="val 13200000"/>
            <a:gd name="adj2" fmla="val 19200000"/>
          </a:avLst>
        </a:pr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7A72C3B2-E5AF-4B09-B68C-A0140B505707}">
      <dsp:nvSpPr>
        <dsp:cNvPr id="0" name=""/>
        <dsp:cNvSpPr/>
      </dsp:nvSpPr>
      <dsp:spPr>
        <a:xfrm>
          <a:off x="4882790" y="679"/>
          <a:ext cx="1816819" cy="1816819"/>
        </a:xfrm>
        <a:prstGeom prst="arc">
          <a:avLst>
            <a:gd name="adj1" fmla="val 2400000"/>
            <a:gd name="adj2" fmla="val 8400000"/>
          </a:avLst>
        </a:pr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6D09A032-A39B-45D0-A58F-E008C93305EC}">
      <dsp:nvSpPr>
        <dsp:cNvPr id="0" name=""/>
        <dsp:cNvSpPr/>
      </dsp:nvSpPr>
      <dsp:spPr>
        <a:xfrm>
          <a:off x="3974380" y="327706"/>
          <a:ext cx="3633638" cy="1162764"/>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MX" sz="1200" b="1" kern="1200" dirty="0">
              <a:latin typeface="+mn-lt"/>
            </a:rPr>
            <a:t>EJECUCIÓN PRESUPUESTARIA INVERSION</a:t>
          </a:r>
        </a:p>
        <a:p>
          <a:pPr lvl="0" algn="ctr" defTabSz="533400">
            <a:lnSpc>
              <a:spcPct val="90000"/>
            </a:lnSpc>
            <a:spcBef>
              <a:spcPct val="0"/>
            </a:spcBef>
            <a:spcAft>
              <a:spcPct val="35000"/>
            </a:spcAft>
          </a:pPr>
          <a:r>
            <a:rPr lang="es-MX" sz="1200" b="1" kern="1200" dirty="0">
              <a:latin typeface="+mn-lt"/>
            </a:rPr>
            <a:t>$ 213999,04</a:t>
          </a:r>
          <a:endParaRPr lang="es-EC" sz="1200" kern="1200" dirty="0">
            <a:latin typeface="+mn-lt"/>
          </a:endParaRPr>
        </a:p>
      </dsp:txBody>
      <dsp:txXfrm>
        <a:off x="3974380" y="327706"/>
        <a:ext cx="3633638" cy="1162764"/>
      </dsp:txXfrm>
    </dsp:sp>
    <dsp:sp modelId="{5236C2DA-2DC9-44B1-B1E3-69ADED07218E}">
      <dsp:nvSpPr>
        <dsp:cNvPr id="0" name=""/>
        <dsp:cNvSpPr/>
      </dsp:nvSpPr>
      <dsp:spPr>
        <a:xfrm>
          <a:off x="2684438" y="2580562"/>
          <a:ext cx="1816819" cy="1816819"/>
        </a:xfrm>
        <a:prstGeom prst="arc">
          <a:avLst>
            <a:gd name="adj1" fmla="val 13200000"/>
            <a:gd name="adj2" fmla="val 19200000"/>
          </a:avLst>
        </a:pr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1EC93B52-1F64-4CEA-BBCF-DB369ACA6659}">
      <dsp:nvSpPr>
        <dsp:cNvPr id="0" name=""/>
        <dsp:cNvSpPr/>
      </dsp:nvSpPr>
      <dsp:spPr>
        <a:xfrm>
          <a:off x="2684438" y="2580562"/>
          <a:ext cx="1816819" cy="1816819"/>
        </a:xfrm>
        <a:prstGeom prst="arc">
          <a:avLst>
            <a:gd name="adj1" fmla="val 2400000"/>
            <a:gd name="adj2" fmla="val 8400000"/>
          </a:avLst>
        </a:pr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03195861-57D9-49FE-8C8E-1F48C15E3C5B}">
      <dsp:nvSpPr>
        <dsp:cNvPr id="0" name=""/>
        <dsp:cNvSpPr/>
      </dsp:nvSpPr>
      <dsp:spPr>
        <a:xfrm>
          <a:off x="1776029" y="2907590"/>
          <a:ext cx="3633638" cy="1162764"/>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MX" sz="1200" b="1" kern="1200" dirty="0">
              <a:latin typeface="+mn-lt"/>
              <a:cs typeface="Andalus" pitchFamily="18" charset="-78"/>
            </a:rPr>
            <a:t>PROYECTOS DE INVERSIÓN  </a:t>
          </a:r>
          <a:endParaRPr lang="es-MX" sz="1200" b="1" kern="1200" dirty="0" smtClean="0">
            <a:latin typeface="+mn-lt"/>
            <a:cs typeface="Andalus" pitchFamily="18" charset="-78"/>
          </a:endParaRPr>
        </a:p>
        <a:p>
          <a:pPr lvl="0" algn="ctr" defTabSz="533400">
            <a:lnSpc>
              <a:spcPct val="90000"/>
            </a:lnSpc>
            <a:spcBef>
              <a:spcPct val="0"/>
            </a:spcBef>
            <a:spcAft>
              <a:spcPct val="35000"/>
            </a:spcAft>
          </a:pPr>
          <a:r>
            <a:rPr lang="es-MX" sz="1200" b="1" kern="1200" dirty="0" smtClean="0">
              <a:latin typeface="+mn-lt"/>
              <a:cs typeface="Andalus" pitchFamily="18" charset="-78"/>
            </a:rPr>
            <a:t> </a:t>
          </a:r>
          <a:r>
            <a:rPr lang="es-MX" sz="1200" b="1" kern="1200" dirty="0">
              <a:latin typeface="+mn-lt"/>
              <a:cs typeface="Andalus" pitchFamily="18" charset="-78"/>
            </a:rPr>
            <a:t>( PERSONAL )  </a:t>
          </a:r>
        </a:p>
        <a:p>
          <a:pPr lvl="0" algn="ctr" defTabSz="533400">
            <a:lnSpc>
              <a:spcPct val="90000"/>
            </a:lnSpc>
            <a:spcBef>
              <a:spcPct val="0"/>
            </a:spcBef>
            <a:spcAft>
              <a:spcPct val="35000"/>
            </a:spcAft>
          </a:pPr>
          <a:r>
            <a:rPr lang="es-MX" sz="1200" b="0" kern="1200" dirty="0">
              <a:latin typeface="+mn-lt"/>
              <a:cs typeface="Andalus" pitchFamily="18" charset="-78"/>
            </a:rPr>
            <a:t>$ </a:t>
          </a:r>
          <a:r>
            <a:rPr lang="es-MX" sz="1200" b="0" kern="1200" dirty="0" smtClean="0">
              <a:latin typeface="+mn-lt"/>
              <a:cs typeface="Andalus" pitchFamily="18" charset="-78"/>
            </a:rPr>
            <a:t>162200,30 </a:t>
          </a:r>
        </a:p>
        <a:p>
          <a:pPr lvl="0" algn="ctr" defTabSz="533400">
            <a:lnSpc>
              <a:spcPct val="90000"/>
            </a:lnSpc>
            <a:spcBef>
              <a:spcPct val="0"/>
            </a:spcBef>
            <a:spcAft>
              <a:spcPct val="35000"/>
            </a:spcAft>
          </a:pPr>
          <a:endParaRPr lang="es-EC" sz="1200" kern="1200" dirty="0">
            <a:latin typeface="+mn-lt"/>
          </a:endParaRPr>
        </a:p>
      </dsp:txBody>
      <dsp:txXfrm>
        <a:off x="1776029" y="2907590"/>
        <a:ext cx="3633638" cy="1162764"/>
      </dsp:txXfrm>
    </dsp:sp>
    <dsp:sp modelId="{2E905442-1C89-472A-A355-441887788A3A}">
      <dsp:nvSpPr>
        <dsp:cNvPr id="0" name=""/>
        <dsp:cNvSpPr/>
      </dsp:nvSpPr>
      <dsp:spPr>
        <a:xfrm>
          <a:off x="7081141" y="2580562"/>
          <a:ext cx="1816819" cy="1816819"/>
        </a:xfrm>
        <a:prstGeom prst="arc">
          <a:avLst>
            <a:gd name="adj1" fmla="val 13200000"/>
            <a:gd name="adj2" fmla="val 19200000"/>
          </a:avLst>
        </a:pr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4CFD2674-B8B0-4F9C-9A62-D2CBA53F336B}">
      <dsp:nvSpPr>
        <dsp:cNvPr id="0" name=""/>
        <dsp:cNvSpPr/>
      </dsp:nvSpPr>
      <dsp:spPr>
        <a:xfrm>
          <a:off x="7081141" y="2580562"/>
          <a:ext cx="1816819" cy="1816819"/>
        </a:xfrm>
        <a:prstGeom prst="arc">
          <a:avLst>
            <a:gd name="adj1" fmla="val 2400000"/>
            <a:gd name="adj2" fmla="val 8400000"/>
          </a:avLst>
        </a:pr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5470D84-9DDD-483B-B148-A19FBF29B593}">
      <dsp:nvSpPr>
        <dsp:cNvPr id="0" name=""/>
        <dsp:cNvSpPr/>
      </dsp:nvSpPr>
      <dsp:spPr>
        <a:xfrm>
          <a:off x="6172732" y="2907590"/>
          <a:ext cx="3633638" cy="1162764"/>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MX" sz="1200" b="1" kern="1200" dirty="0">
              <a:latin typeface="+mn-lt"/>
              <a:cs typeface="Andalus" pitchFamily="18" charset="-78"/>
            </a:rPr>
            <a:t>PROYECTOS DE INVERSIÓN </a:t>
          </a:r>
          <a:endParaRPr lang="es-MX" sz="1200" b="1" kern="1200" dirty="0" smtClean="0">
            <a:latin typeface="+mn-lt"/>
            <a:cs typeface="Andalus" pitchFamily="18" charset="-78"/>
          </a:endParaRPr>
        </a:p>
        <a:p>
          <a:pPr lvl="0" algn="ctr" defTabSz="533400">
            <a:lnSpc>
              <a:spcPct val="90000"/>
            </a:lnSpc>
            <a:spcBef>
              <a:spcPct val="0"/>
            </a:spcBef>
            <a:spcAft>
              <a:spcPct val="35000"/>
            </a:spcAft>
          </a:pPr>
          <a:r>
            <a:rPr lang="es-MX" sz="1200" b="1" kern="1200" dirty="0" smtClean="0">
              <a:latin typeface="+mn-lt"/>
              <a:cs typeface="Andalus" pitchFamily="18" charset="-78"/>
            </a:rPr>
            <a:t> </a:t>
          </a:r>
          <a:r>
            <a:rPr lang="es-MX" sz="1200" b="1" kern="1200" dirty="0">
              <a:latin typeface="+mn-lt"/>
              <a:cs typeface="Andalus" pitchFamily="18" charset="-78"/>
            </a:rPr>
            <a:t>( BIENES Y SERVICIOS )  51798,74</a:t>
          </a:r>
          <a:endParaRPr lang="es-EC" sz="1200" b="1" kern="1200" dirty="0">
            <a:latin typeface="+mn-lt"/>
          </a:endParaRPr>
        </a:p>
      </dsp:txBody>
      <dsp:txXfrm>
        <a:off x="6172732" y="2907590"/>
        <a:ext cx="3633638" cy="116276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97DD66-2353-441C-91C4-5F61A81C87D7}">
      <dsp:nvSpPr>
        <dsp:cNvPr id="0" name=""/>
        <dsp:cNvSpPr/>
      </dsp:nvSpPr>
      <dsp:spPr>
        <a:xfrm>
          <a:off x="2749515" y="2033378"/>
          <a:ext cx="1230184" cy="1230184"/>
        </a:xfrm>
        <a:prstGeom prst="ellipse">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s-EC" sz="1300" b="1" kern="1200" dirty="0" smtClean="0">
              <a:latin typeface="+mn-lt"/>
            </a:rPr>
            <a:t>REGIMEN LABORAL</a:t>
          </a:r>
          <a:endParaRPr lang="es-EC" sz="1300" b="1" kern="1200" dirty="0">
            <a:latin typeface="+mn-lt"/>
          </a:endParaRPr>
        </a:p>
      </dsp:txBody>
      <dsp:txXfrm>
        <a:off x="2929671" y="2213534"/>
        <a:ext cx="869872" cy="869872"/>
      </dsp:txXfrm>
    </dsp:sp>
    <dsp:sp modelId="{8D9CECA0-8BFF-4F0D-B8E1-FC8C41A6F498}">
      <dsp:nvSpPr>
        <dsp:cNvPr id="0" name=""/>
        <dsp:cNvSpPr/>
      </dsp:nvSpPr>
      <dsp:spPr>
        <a:xfrm rot="16200000">
          <a:off x="3233912" y="1585050"/>
          <a:ext cx="261390" cy="418262"/>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s-EC" sz="1100" kern="1200"/>
        </a:p>
      </dsp:txBody>
      <dsp:txXfrm>
        <a:off x="3273121" y="1707911"/>
        <a:ext cx="182973" cy="250958"/>
      </dsp:txXfrm>
    </dsp:sp>
    <dsp:sp modelId="{8C157D21-900A-47A0-A735-3656F0926AC9}">
      <dsp:nvSpPr>
        <dsp:cNvPr id="0" name=""/>
        <dsp:cNvSpPr/>
      </dsp:nvSpPr>
      <dsp:spPr>
        <a:xfrm>
          <a:off x="2595742" y="2458"/>
          <a:ext cx="1537730" cy="1537730"/>
        </a:xfrm>
        <a:prstGeom prst="ellipse">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EC" sz="1100" kern="1200" dirty="0" smtClean="0">
              <a:latin typeface="+mn-lt"/>
            </a:rPr>
            <a:t>CODIGO DE TRABAJO : 106 </a:t>
          </a:r>
          <a:endParaRPr lang="es-EC" sz="1100" kern="1200" dirty="0">
            <a:latin typeface="+mn-lt"/>
          </a:endParaRPr>
        </a:p>
      </dsp:txBody>
      <dsp:txXfrm>
        <a:off x="2820937" y="227653"/>
        <a:ext cx="1087340" cy="1087340"/>
      </dsp:txXfrm>
    </dsp:sp>
    <dsp:sp modelId="{19F541F9-3FBD-4A78-B88E-3E67AF349179}">
      <dsp:nvSpPr>
        <dsp:cNvPr id="0" name=""/>
        <dsp:cNvSpPr/>
      </dsp:nvSpPr>
      <dsp:spPr>
        <a:xfrm rot="20520000">
          <a:off x="4046390" y="2175349"/>
          <a:ext cx="261390" cy="418262"/>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s-EC" sz="1100" kern="1200"/>
        </a:p>
      </dsp:txBody>
      <dsp:txXfrm>
        <a:off x="4048309" y="2271117"/>
        <a:ext cx="182973" cy="250958"/>
      </dsp:txXfrm>
    </dsp:sp>
    <dsp:sp modelId="{D4C5B1B3-CD8A-44B9-8787-90A1A0B4B50B}">
      <dsp:nvSpPr>
        <dsp:cNvPr id="0" name=""/>
        <dsp:cNvSpPr/>
      </dsp:nvSpPr>
      <dsp:spPr>
        <a:xfrm>
          <a:off x="4381015" y="1299534"/>
          <a:ext cx="1537730" cy="1537730"/>
        </a:xfrm>
        <a:prstGeom prst="ellipse">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EC" sz="1100" kern="1200" dirty="0" smtClean="0">
              <a:latin typeface="+mn-lt"/>
            </a:rPr>
            <a:t>CONTATOS  OCASIONALES:  160</a:t>
          </a:r>
          <a:endParaRPr lang="es-EC" sz="1100" kern="1200" dirty="0">
            <a:latin typeface="+mn-lt"/>
          </a:endParaRPr>
        </a:p>
      </dsp:txBody>
      <dsp:txXfrm>
        <a:off x="4606210" y="1524729"/>
        <a:ext cx="1087340" cy="1087340"/>
      </dsp:txXfrm>
    </dsp:sp>
    <dsp:sp modelId="{C680C051-3AF9-4975-9756-2F99E2733FDC}">
      <dsp:nvSpPr>
        <dsp:cNvPr id="0" name=""/>
        <dsp:cNvSpPr/>
      </dsp:nvSpPr>
      <dsp:spPr>
        <a:xfrm rot="3240000">
          <a:off x="3736051" y="3130473"/>
          <a:ext cx="261390" cy="418262"/>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s-EC" sz="1100" kern="1200"/>
        </a:p>
      </dsp:txBody>
      <dsp:txXfrm>
        <a:off x="3752213" y="3182405"/>
        <a:ext cx="182973" cy="250958"/>
      </dsp:txXfrm>
    </dsp:sp>
    <dsp:sp modelId="{8E30380C-4427-4BAC-9268-19A44E740091}">
      <dsp:nvSpPr>
        <dsp:cNvPr id="0" name=""/>
        <dsp:cNvSpPr/>
      </dsp:nvSpPr>
      <dsp:spPr>
        <a:xfrm>
          <a:off x="3699101" y="3398248"/>
          <a:ext cx="1537730" cy="1537730"/>
        </a:xfrm>
        <a:prstGeom prst="ellipse">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s-EC" sz="1300" kern="1200" dirty="0" smtClean="0">
              <a:latin typeface="+mn-lt"/>
            </a:rPr>
            <a:t>CONTRATOS SERVICIO RURAL SALUD :  70</a:t>
          </a:r>
          <a:endParaRPr lang="es-EC" sz="1300" kern="1200" dirty="0">
            <a:latin typeface="+mn-lt"/>
          </a:endParaRPr>
        </a:p>
      </dsp:txBody>
      <dsp:txXfrm>
        <a:off x="3924296" y="3623443"/>
        <a:ext cx="1087340" cy="1087340"/>
      </dsp:txXfrm>
    </dsp:sp>
    <dsp:sp modelId="{39C6566B-1AA6-4A25-868B-DA0BF867D06D}">
      <dsp:nvSpPr>
        <dsp:cNvPr id="0" name=""/>
        <dsp:cNvSpPr/>
      </dsp:nvSpPr>
      <dsp:spPr>
        <a:xfrm rot="7560000">
          <a:off x="2731774" y="3130473"/>
          <a:ext cx="261390" cy="418262"/>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s-EC" sz="1100" kern="1200"/>
        </a:p>
      </dsp:txBody>
      <dsp:txXfrm rot="10800000">
        <a:off x="2794029" y="3182405"/>
        <a:ext cx="182973" cy="250958"/>
      </dsp:txXfrm>
    </dsp:sp>
    <dsp:sp modelId="{8D20E1F5-59BE-44D3-B405-1399A0837F50}">
      <dsp:nvSpPr>
        <dsp:cNvPr id="0" name=""/>
        <dsp:cNvSpPr/>
      </dsp:nvSpPr>
      <dsp:spPr>
        <a:xfrm>
          <a:off x="1492383" y="3398248"/>
          <a:ext cx="1537730" cy="1537730"/>
        </a:xfrm>
        <a:prstGeom prst="ellipse">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EC" sz="1100" kern="1200" dirty="0" smtClean="0">
              <a:latin typeface="+mn-lt"/>
            </a:rPr>
            <a:t>DEVENGANTES DE BECAS: 1 </a:t>
          </a:r>
          <a:endParaRPr lang="es-EC" sz="1100" kern="1200" dirty="0">
            <a:latin typeface="+mn-lt"/>
          </a:endParaRPr>
        </a:p>
      </dsp:txBody>
      <dsp:txXfrm>
        <a:off x="1717578" y="3623443"/>
        <a:ext cx="1087340" cy="1087340"/>
      </dsp:txXfrm>
    </dsp:sp>
    <dsp:sp modelId="{7AA35CA1-B46C-411E-BCCD-8A72F13E645A}">
      <dsp:nvSpPr>
        <dsp:cNvPr id="0" name=""/>
        <dsp:cNvSpPr/>
      </dsp:nvSpPr>
      <dsp:spPr>
        <a:xfrm rot="11880000">
          <a:off x="2421435" y="2175349"/>
          <a:ext cx="261390" cy="418262"/>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s-EC" sz="1100" kern="1200"/>
        </a:p>
      </dsp:txBody>
      <dsp:txXfrm rot="10800000">
        <a:off x="2497933" y="2271117"/>
        <a:ext cx="182973" cy="250958"/>
      </dsp:txXfrm>
    </dsp:sp>
    <dsp:sp modelId="{5F1ECF9F-68FB-4319-BCDA-DD9CA20EB276}">
      <dsp:nvSpPr>
        <dsp:cNvPr id="0" name=""/>
        <dsp:cNvSpPr/>
      </dsp:nvSpPr>
      <dsp:spPr>
        <a:xfrm>
          <a:off x="810469" y="1299534"/>
          <a:ext cx="1537730" cy="1537730"/>
        </a:xfrm>
        <a:prstGeom prst="ellipse">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EC" sz="1100" kern="1200" dirty="0" smtClean="0">
              <a:latin typeface="+mn-lt"/>
            </a:rPr>
            <a:t>NOMBRAMIENTOS :  126   </a:t>
          </a:r>
          <a:r>
            <a:rPr lang="es-EC" sz="1100" kern="1200" dirty="0" smtClean="0"/>
            <a:t>   </a:t>
          </a:r>
          <a:endParaRPr lang="es-EC" sz="1100" kern="1200" dirty="0"/>
        </a:p>
      </dsp:txBody>
      <dsp:txXfrm>
        <a:off x="1035664" y="1524729"/>
        <a:ext cx="1087340" cy="108734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114B8D-AD1D-42B4-AD2D-AE08370531E3}">
      <dsp:nvSpPr>
        <dsp:cNvPr id="0" name=""/>
        <dsp:cNvSpPr/>
      </dsp:nvSpPr>
      <dsp:spPr>
        <a:xfrm>
          <a:off x="2215049" y="3229"/>
          <a:ext cx="1097629" cy="1097611"/>
        </a:xfrm>
        <a:prstGeom prst="donut">
          <a:avLst>
            <a:gd name="adj" fmla="val 1101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9B65A9E5-660D-47AE-949C-5356CBB32DCC}">
      <dsp:nvSpPr>
        <dsp:cNvPr id="0" name=""/>
        <dsp:cNvSpPr/>
      </dsp:nvSpPr>
      <dsp:spPr>
        <a:xfrm>
          <a:off x="1144941" y="41644"/>
          <a:ext cx="1349857" cy="102076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a:noFill/>
        </a:ln>
        <a:effectLst>
          <a:outerShdw blurRad="40000" dist="23000" dir="5400000" rotWithShape="0">
            <a:srgbClr val="000000">
              <a:alpha val="35000"/>
            </a:srgbClr>
          </a:outerShdw>
        </a:effectLst>
        <a:scene3d>
          <a:camera prst="orthographicFront"/>
          <a:lightRig rig="flat" dir="t"/>
        </a:scene3d>
        <a:sp3d z="-190500" prstMaterial="plastic">
          <a:bevelT w="88900" h="88900"/>
          <a:bevelB w="88900" h="31750" prst="angle"/>
        </a:sp3d>
      </dsp:spPr>
      <dsp:style>
        <a:lnRef idx="0">
          <a:scrgbClr r="0" g="0" b="0"/>
        </a:lnRef>
        <a:fillRef idx="3">
          <a:scrgbClr r="0" g="0" b="0"/>
        </a:fillRef>
        <a:effectRef idx="2">
          <a:scrgbClr r="0" g="0" b="0"/>
        </a:effectRef>
        <a:fontRef idx="minor"/>
      </dsp:style>
    </dsp:sp>
    <dsp:sp modelId="{7036B8F3-5BFC-45DF-A7C2-A17767B7E8BE}">
      <dsp:nvSpPr>
        <dsp:cNvPr id="0" name=""/>
        <dsp:cNvSpPr/>
      </dsp:nvSpPr>
      <dsp:spPr>
        <a:xfrm>
          <a:off x="2335821" y="123998"/>
          <a:ext cx="856086" cy="856072"/>
        </a:xfrm>
        <a:prstGeom prst="ellipse">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r>
            <a:rPr lang="es-ES" sz="1100" kern="1200" dirty="0" err="1" smtClean="0"/>
            <a:t>Cupa</a:t>
          </a:r>
          <a:endParaRPr lang="es-ES" sz="1100" kern="1200" dirty="0"/>
        </a:p>
      </dsp:txBody>
      <dsp:txXfrm>
        <a:off x="2461192" y="249367"/>
        <a:ext cx="605344" cy="605334"/>
      </dsp:txXfrm>
    </dsp:sp>
    <dsp:sp modelId="{C275785D-A9F3-48CD-A770-DFEA4F08880F}">
      <dsp:nvSpPr>
        <dsp:cNvPr id="0" name=""/>
        <dsp:cNvSpPr/>
      </dsp:nvSpPr>
      <dsp:spPr>
        <a:xfrm>
          <a:off x="2654749" y="1264514"/>
          <a:ext cx="218230" cy="218230"/>
        </a:xfrm>
        <a:prstGeom prst="flowChartConnector">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DE67AE01-2DD1-4576-8A92-8DDF890A294B}">
      <dsp:nvSpPr>
        <dsp:cNvPr id="0" name=""/>
        <dsp:cNvSpPr/>
      </dsp:nvSpPr>
      <dsp:spPr>
        <a:xfrm>
          <a:off x="2215049" y="1646417"/>
          <a:ext cx="1097629" cy="1097611"/>
        </a:xfrm>
        <a:prstGeom prst="donut">
          <a:avLst>
            <a:gd name="adj" fmla="val 1101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26CF16DE-C692-408A-A261-EF63E53D8FA6}">
      <dsp:nvSpPr>
        <dsp:cNvPr id="0" name=""/>
        <dsp:cNvSpPr/>
      </dsp:nvSpPr>
      <dsp:spPr>
        <a:xfrm>
          <a:off x="3032929" y="1684833"/>
          <a:ext cx="1349857" cy="1020762"/>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9000" r="-39000"/>
          </a:stretch>
        </a:blipFill>
        <a:ln>
          <a:noFill/>
        </a:ln>
        <a:effectLst>
          <a:outerShdw blurRad="40000" dist="23000" dir="5400000" rotWithShape="0">
            <a:srgbClr val="000000">
              <a:alpha val="35000"/>
            </a:srgbClr>
          </a:outerShdw>
        </a:effectLst>
        <a:scene3d>
          <a:camera prst="orthographicFront"/>
          <a:lightRig rig="flat" dir="t"/>
        </a:scene3d>
        <a:sp3d z="-190500" prstMaterial="plastic">
          <a:bevelT w="88900" h="88900"/>
          <a:bevelB w="88900" h="31750" prst="angle"/>
        </a:sp3d>
      </dsp:spPr>
      <dsp:style>
        <a:lnRef idx="0">
          <a:scrgbClr r="0" g="0" b="0"/>
        </a:lnRef>
        <a:fillRef idx="3">
          <a:scrgbClr r="0" g="0" b="0"/>
        </a:fillRef>
        <a:effectRef idx="2">
          <a:scrgbClr r="0" g="0" b="0"/>
        </a:effectRef>
        <a:fontRef idx="minor"/>
      </dsp:style>
    </dsp:sp>
    <dsp:sp modelId="{A46013E2-C476-4E46-BCD9-62C5045C02E4}">
      <dsp:nvSpPr>
        <dsp:cNvPr id="0" name=""/>
        <dsp:cNvSpPr/>
      </dsp:nvSpPr>
      <dsp:spPr>
        <a:xfrm>
          <a:off x="2335821" y="1767187"/>
          <a:ext cx="856086" cy="856072"/>
        </a:xfrm>
        <a:prstGeom prst="ellipse">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r>
            <a:rPr lang="es-ES" sz="1100" kern="1200" dirty="0" smtClean="0"/>
            <a:t>Nuevo Quinindé</a:t>
          </a:r>
          <a:endParaRPr lang="es-ES" sz="1100" kern="1200" dirty="0"/>
        </a:p>
      </dsp:txBody>
      <dsp:txXfrm>
        <a:off x="2461192" y="1892556"/>
        <a:ext cx="605344" cy="605334"/>
      </dsp:txXfrm>
    </dsp:sp>
    <dsp:sp modelId="{3484DC26-D83B-44DD-808F-1DF2E5A28B20}">
      <dsp:nvSpPr>
        <dsp:cNvPr id="0" name=""/>
        <dsp:cNvSpPr/>
      </dsp:nvSpPr>
      <dsp:spPr>
        <a:xfrm>
          <a:off x="2654749" y="2907703"/>
          <a:ext cx="218230" cy="218230"/>
        </a:xfrm>
        <a:prstGeom prst="flowChartConnector">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2F8D638-3C4B-4568-B060-1F717DE0CE2F}">
      <dsp:nvSpPr>
        <dsp:cNvPr id="0" name=""/>
        <dsp:cNvSpPr/>
      </dsp:nvSpPr>
      <dsp:spPr>
        <a:xfrm>
          <a:off x="2215049" y="3289606"/>
          <a:ext cx="1097629" cy="1097611"/>
        </a:xfrm>
        <a:prstGeom prst="donut">
          <a:avLst>
            <a:gd name="adj" fmla="val 1101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EC0664D5-FB39-4EA6-8120-446DD53B0E52}">
      <dsp:nvSpPr>
        <dsp:cNvPr id="0" name=""/>
        <dsp:cNvSpPr/>
      </dsp:nvSpPr>
      <dsp:spPr>
        <a:xfrm>
          <a:off x="1144941" y="3328022"/>
          <a:ext cx="1349857" cy="1020762"/>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a:ln>
          <a:noFill/>
        </a:ln>
        <a:effectLst>
          <a:outerShdw blurRad="40000" dist="23000" dir="5400000" rotWithShape="0">
            <a:srgbClr val="000000">
              <a:alpha val="35000"/>
            </a:srgbClr>
          </a:outerShdw>
        </a:effectLst>
        <a:scene3d>
          <a:camera prst="orthographicFront"/>
          <a:lightRig rig="flat" dir="t"/>
        </a:scene3d>
        <a:sp3d z="-190500" prstMaterial="plastic">
          <a:bevelT w="88900" h="88900"/>
          <a:bevelB w="88900" h="31750" prst="angle"/>
        </a:sp3d>
      </dsp:spPr>
      <dsp:style>
        <a:lnRef idx="0">
          <a:scrgbClr r="0" g="0" b="0"/>
        </a:lnRef>
        <a:fillRef idx="3">
          <a:scrgbClr r="0" g="0" b="0"/>
        </a:fillRef>
        <a:effectRef idx="2">
          <a:scrgbClr r="0" g="0" b="0"/>
        </a:effectRef>
        <a:fontRef idx="minor"/>
      </dsp:style>
    </dsp:sp>
    <dsp:sp modelId="{ABB61E75-6916-4346-BD5F-7D7A11D077E5}">
      <dsp:nvSpPr>
        <dsp:cNvPr id="0" name=""/>
        <dsp:cNvSpPr/>
      </dsp:nvSpPr>
      <dsp:spPr>
        <a:xfrm>
          <a:off x="2335821" y="3410376"/>
          <a:ext cx="856086" cy="856072"/>
        </a:xfrm>
        <a:prstGeom prst="ellipse">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r>
            <a:rPr lang="es-ES" sz="1100" kern="1200" dirty="0" smtClean="0"/>
            <a:t>Chucaple</a:t>
          </a:r>
          <a:endParaRPr lang="es-ES" sz="1100" kern="1200" dirty="0"/>
        </a:p>
      </dsp:txBody>
      <dsp:txXfrm>
        <a:off x="2461192" y="3535745"/>
        <a:ext cx="605344" cy="60533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FD3448-9FE6-4D96-A361-26E74712685C}">
      <dsp:nvSpPr>
        <dsp:cNvPr id="0" name=""/>
        <dsp:cNvSpPr/>
      </dsp:nvSpPr>
      <dsp:spPr>
        <a:xfrm>
          <a:off x="27791" y="266200"/>
          <a:ext cx="2988310" cy="239064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a:noFill/>
        </a:ln>
        <a:effectLst>
          <a:outerShdw blurRad="40000" dist="23000" dir="5400000" rotWithShape="0">
            <a:srgbClr val="000000">
              <a:alpha val="35000"/>
            </a:srgbClr>
          </a:outerShdw>
        </a:effectLst>
        <a:scene3d>
          <a:camera prst="orthographicFront"/>
          <a:lightRig rig="flat" dir="t"/>
        </a:scene3d>
        <a:sp3d z="-190500" prstMaterial="plastic">
          <a:bevelT w="88900" h="88900"/>
          <a:bevelB w="88900" h="31750" prst="angle"/>
        </a:sp3d>
      </dsp:spPr>
      <dsp:style>
        <a:lnRef idx="0">
          <a:scrgbClr r="0" g="0" b="0"/>
        </a:lnRef>
        <a:fillRef idx="3">
          <a:scrgbClr r="0" g="0" b="0"/>
        </a:fillRef>
        <a:effectRef idx="2">
          <a:scrgbClr r="0" g="0" b="0"/>
        </a:effectRef>
        <a:fontRef idx="minor"/>
      </dsp:style>
    </dsp:sp>
    <dsp:sp modelId="{5395B9DF-0A6B-45C0-81E7-E242520CB203}">
      <dsp:nvSpPr>
        <dsp:cNvPr id="0" name=""/>
        <dsp:cNvSpPr/>
      </dsp:nvSpPr>
      <dsp:spPr>
        <a:xfrm>
          <a:off x="347113" y="2627223"/>
          <a:ext cx="2659595" cy="836726"/>
        </a:xfrm>
        <a:prstGeom prst="wedgeRectCallout">
          <a:avLst>
            <a:gd name="adj1" fmla="val 20250"/>
            <a:gd name="adj2" fmla="val -607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EC" sz="1700" kern="1200" dirty="0" smtClean="0"/>
            <a:t>8567 atenciones por la estrategia médico del barrio. </a:t>
          </a:r>
          <a:endParaRPr lang="es-EC" sz="1700" kern="1200" dirty="0"/>
        </a:p>
      </dsp:txBody>
      <dsp:txXfrm>
        <a:off x="347113" y="2627223"/>
        <a:ext cx="2659595" cy="836726"/>
      </dsp:txXfrm>
    </dsp:sp>
    <dsp:sp modelId="{A3AC7DA6-3005-4457-98D2-BD1D97AB8326}">
      <dsp:nvSpPr>
        <dsp:cNvPr id="0" name=""/>
        <dsp:cNvSpPr/>
      </dsp:nvSpPr>
      <dsp:spPr>
        <a:xfrm>
          <a:off x="6244223" y="266200"/>
          <a:ext cx="2988310" cy="2390648"/>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33000" b="-33000"/>
          </a:stretch>
        </a:blipFill>
        <a:ln>
          <a:noFill/>
        </a:ln>
        <a:effectLst>
          <a:outerShdw blurRad="40000" dist="23000" dir="5400000" rotWithShape="0">
            <a:srgbClr val="000000">
              <a:alpha val="35000"/>
            </a:srgbClr>
          </a:outerShdw>
        </a:effectLst>
        <a:scene3d>
          <a:camera prst="orthographicFront"/>
          <a:lightRig rig="flat" dir="t"/>
        </a:scene3d>
        <a:sp3d z="-190500" prstMaterial="plastic">
          <a:bevelT w="88900" h="88900"/>
          <a:bevelB w="88900" h="31750" prst="angle"/>
        </a:sp3d>
      </dsp:spPr>
      <dsp:style>
        <a:lnRef idx="0">
          <a:scrgbClr r="0" g="0" b="0"/>
        </a:lnRef>
        <a:fillRef idx="3">
          <a:scrgbClr r="0" g="0" b="0"/>
        </a:fillRef>
        <a:effectRef idx="2">
          <a:scrgbClr r="0" g="0" b="0"/>
        </a:effectRef>
        <a:fontRef idx="minor"/>
      </dsp:style>
    </dsp:sp>
    <dsp:sp modelId="{C96D5857-1212-48C5-A64E-ECCB9C4A5BCC}">
      <dsp:nvSpPr>
        <dsp:cNvPr id="0" name=""/>
        <dsp:cNvSpPr/>
      </dsp:nvSpPr>
      <dsp:spPr>
        <a:xfrm>
          <a:off x="6572948" y="2631080"/>
          <a:ext cx="2659595" cy="836726"/>
        </a:xfrm>
        <a:prstGeom prst="wedgeRectCallout">
          <a:avLst>
            <a:gd name="adj1" fmla="val 20250"/>
            <a:gd name="adj2" fmla="val -607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EC" sz="1700" kern="1200" dirty="0" smtClean="0"/>
            <a:t>5000 pacientes prioritarios</a:t>
          </a:r>
          <a:endParaRPr lang="es-EC" sz="1700" kern="1200" dirty="0"/>
        </a:p>
      </dsp:txBody>
      <dsp:txXfrm>
        <a:off x="6572948" y="2631080"/>
        <a:ext cx="2659595" cy="836726"/>
      </dsp:txXfrm>
    </dsp:sp>
    <dsp:sp modelId="{4C278D5E-C85D-4734-9D56-C8C658D4158F}">
      <dsp:nvSpPr>
        <dsp:cNvPr id="0" name=""/>
        <dsp:cNvSpPr/>
      </dsp:nvSpPr>
      <dsp:spPr>
        <a:xfrm>
          <a:off x="3115910" y="266200"/>
          <a:ext cx="2988310" cy="2390648"/>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1000" r="-21000"/>
          </a:stretch>
        </a:blipFill>
        <a:ln>
          <a:noFill/>
        </a:ln>
        <a:effectLst>
          <a:outerShdw blurRad="40000" dist="23000" dir="5400000" rotWithShape="0">
            <a:srgbClr val="000000">
              <a:alpha val="35000"/>
            </a:srgbClr>
          </a:outerShdw>
        </a:effectLst>
        <a:scene3d>
          <a:camera prst="orthographicFront"/>
          <a:lightRig rig="flat" dir="t"/>
        </a:scene3d>
        <a:sp3d z="-190500" prstMaterial="plastic">
          <a:bevelT w="88900" h="88900"/>
          <a:bevelB w="88900" h="31750" prst="angle"/>
        </a:sp3d>
      </dsp:spPr>
      <dsp:style>
        <a:lnRef idx="0">
          <a:scrgbClr r="0" g="0" b="0"/>
        </a:lnRef>
        <a:fillRef idx="3">
          <a:scrgbClr r="0" g="0" b="0"/>
        </a:fillRef>
        <a:effectRef idx="2">
          <a:scrgbClr r="0" g="0" b="0"/>
        </a:effectRef>
        <a:fontRef idx="minor"/>
      </dsp:style>
    </dsp:sp>
    <dsp:sp modelId="{53019EE7-FC5D-43EF-A963-A0943126C0D2}">
      <dsp:nvSpPr>
        <dsp:cNvPr id="0" name=""/>
        <dsp:cNvSpPr/>
      </dsp:nvSpPr>
      <dsp:spPr>
        <a:xfrm>
          <a:off x="3420728" y="2647781"/>
          <a:ext cx="2659595" cy="836726"/>
        </a:xfrm>
        <a:prstGeom prst="wedgeRectCallout">
          <a:avLst>
            <a:gd name="adj1" fmla="val 20250"/>
            <a:gd name="adj2" fmla="val -607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EC" sz="1700" kern="1200" dirty="0" smtClean="0"/>
            <a:t>3567 pacientes vulnerables</a:t>
          </a:r>
          <a:endParaRPr lang="es-EC" sz="1700" kern="1200" dirty="0"/>
        </a:p>
      </dsp:txBody>
      <dsp:txXfrm>
        <a:off x="3420728" y="2647781"/>
        <a:ext cx="2659595" cy="83672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FA728C-372A-4AD9-B93A-DEA50DCDF8B7}">
      <dsp:nvSpPr>
        <dsp:cNvPr id="0" name=""/>
        <dsp:cNvSpPr/>
      </dsp:nvSpPr>
      <dsp:spPr>
        <a:xfrm>
          <a:off x="1838910" y="2779568"/>
          <a:ext cx="1972898" cy="1693505"/>
        </a:xfrm>
        <a:prstGeom prst="hexagon">
          <a:avLst>
            <a:gd name="adj" fmla="val 25000"/>
            <a:gd name="vf" fmla="val 11547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s-EC" sz="1200" b="0" kern="1200" dirty="0" smtClean="0">
              <a:latin typeface="+mj-lt"/>
            </a:rPr>
            <a:t>TAMIZAJE METABÓLICO NEONATAL.</a:t>
          </a:r>
          <a:endParaRPr lang="es-EC" sz="1200" b="0" kern="1200" dirty="0">
            <a:latin typeface="+mj-lt"/>
          </a:endParaRPr>
        </a:p>
      </dsp:txBody>
      <dsp:txXfrm>
        <a:off x="2144444" y="3041833"/>
        <a:ext cx="1361830" cy="1168975"/>
      </dsp:txXfrm>
    </dsp:sp>
    <dsp:sp modelId="{CD4B47AC-239B-40C4-9798-819F167EB6E2}">
      <dsp:nvSpPr>
        <dsp:cNvPr id="0" name=""/>
        <dsp:cNvSpPr/>
      </dsp:nvSpPr>
      <dsp:spPr>
        <a:xfrm>
          <a:off x="1900617" y="3527913"/>
          <a:ext cx="230316" cy="198604"/>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AB53EFD4-4942-4E63-9ADB-2DA3B3589EEA}">
      <dsp:nvSpPr>
        <dsp:cNvPr id="0" name=""/>
        <dsp:cNvSpPr/>
      </dsp:nvSpPr>
      <dsp:spPr>
        <a:xfrm>
          <a:off x="164119" y="1859009"/>
          <a:ext cx="1972898" cy="1693505"/>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3000" b="-33000"/>
          </a:stretch>
        </a:blip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C20C13DA-B82D-4A2A-B2E7-0222A279C842}">
      <dsp:nvSpPr>
        <dsp:cNvPr id="0" name=""/>
        <dsp:cNvSpPr/>
      </dsp:nvSpPr>
      <dsp:spPr>
        <a:xfrm>
          <a:off x="1499954" y="3317678"/>
          <a:ext cx="230316" cy="198604"/>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52F57C47-65C8-4882-A518-1FE382A059E2}">
      <dsp:nvSpPr>
        <dsp:cNvPr id="0" name=""/>
        <dsp:cNvSpPr/>
      </dsp:nvSpPr>
      <dsp:spPr>
        <a:xfrm>
          <a:off x="3511963" y="1846037"/>
          <a:ext cx="1972898" cy="1693505"/>
        </a:xfrm>
        <a:prstGeom prst="hexagon">
          <a:avLst>
            <a:gd name="adj" fmla="val 25000"/>
            <a:gd name="vf" fmla="val 11547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s-EC" sz="1200" b="0" kern="1200" dirty="0" smtClean="0">
              <a:latin typeface="+mj-lt"/>
            </a:rPr>
            <a:t>ATENCIÓN A MUJERES EMBARAZAS Y EN PERIODO DE LACTANCIA.</a:t>
          </a:r>
          <a:endParaRPr lang="es-EC" sz="1200" b="0" kern="1200" dirty="0">
            <a:latin typeface="+mj-lt"/>
          </a:endParaRPr>
        </a:p>
      </dsp:txBody>
      <dsp:txXfrm>
        <a:off x="3817497" y="2108302"/>
        <a:ext cx="1361830" cy="1168975"/>
      </dsp:txXfrm>
    </dsp:sp>
    <dsp:sp modelId="{4E514178-6DCC-4F7E-8CC8-BA03D0B34849}">
      <dsp:nvSpPr>
        <dsp:cNvPr id="0" name=""/>
        <dsp:cNvSpPr/>
      </dsp:nvSpPr>
      <dsp:spPr>
        <a:xfrm>
          <a:off x="4863442" y="3302917"/>
          <a:ext cx="230316" cy="198604"/>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CB053B24-BE69-4BDE-812F-DAE2B4E5ADAE}">
      <dsp:nvSpPr>
        <dsp:cNvPr id="0" name=""/>
        <dsp:cNvSpPr/>
      </dsp:nvSpPr>
      <dsp:spPr>
        <a:xfrm>
          <a:off x="5193707" y="2776884"/>
          <a:ext cx="1972898" cy="1693505"/>
        </a:xfrm>
        <a:prstGeom prst="hexagon">
          <a:avLst>
            <a:gd name="adj" fmla="val 25000"/>
            <a:gd name="vf" fmla="val 115470"/>
          </a:avLst>
        </a:prstGeom>
        <a:blipFill>
          <a:blip xmlns:r="http://schemas.openxmlformats.org/officeDocument/2006/relationships" r:embed="rId2"/>
          <a:srcRect/>
          <a:stretch>
            <a:fillRect l="-3000" r="-3000"/>
          </a:stretch>
        </a:blip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DE119C4D-9708-438A-A0E0-567BFD275AEC}">
      <dsp:nvSpPr>
        <dsp:cNvPr id="0" name=""/>
        <dsp:cNvSpPr/>
      </dsp:nvSpPr>
      <dsp:spPr>
        <a:xfrm>
          <a:off x="5238901" y="3535517"/>
          <a:ext cx="230316" cy="198604"/>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CF35B88B-E771-49C4-8A1B-D6930301F682}">
      <dsp:nvSpPr>
        <dsp:cNvPr id="0" name=""/>
        <dsp:cNvSpPr/>
      </dsp:nvSpPr>
      <dsp:spPr>
        <a:xfrm>
          <a:off x="1838910" y="933530"/>
          <a:ext cx="1972898" cy="1693505"/>
        </a:xfrm>
        <a:prstGeom prst="hexagon">
          <a:avLst>
            <a:gd name="adj" fmla="val 25000"/>
            <a:gd name="vf" fmla="val 11547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s-EC" sz="1200" b="0" kern="1200" smtClean="0">
              <a:latin typeface="+mj-lt"/>
            </a:rPr>
            <a:t>ATENCIÓN A NIÑOS </a:t>
          </a:r>
          <a:endParaRPr lang="es-EC" sz="1200" b="0" kern="1200" dirty="0">
            <a:latin typeface="+mj-lt"/>
          </a:endParaRPr>
        </a:p>
      </dsp:txBody>
      <dsp:txXfrm>
        <a:off x="2144444" y="1195795"/>
        <a:ext cx="1361830" cy="1168975"/>
      </dsp:txXfrm>
    </dsp:sp>
    <dsp:sp modelId="{3D139493-03F2-498E-8137-895530E47059}">
      <dsp:nvSpPr>
        <dsp:cNvPr id="0" name=""/>
        <dsp:cNvSpPr/>
      </dsp:nvSpPr>
      <dsp:spPr>
        <a:xfrm>
          <a:off x="3181698" y="968420"/>
          <a:ext cx="230316" cy="198604"/>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4E30BF3D-F9E2-47C0-9F68-A73784A10E7C}">
      <dsp:nvSpPr>
        <dsp:cNvPr id="0" name=""/>
        <dsp:cNvSpPr/>
      </dsp:nvSpPr>
      <dsp:spPr>
        <a:xfrm>
          <a:off x="3511963" y="0"/>
          <a:ext cx="1972898" cy="1693505"/>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33000" b="-33000"/>
          </a:stretch>
        </a:blip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F33A61D8-7EAF-4A65-9B1F-69B6BE0D352E}">
      <dsp:nvSpPr>
        <dsp:cNvPr id="0" name=""/>
        <dsp:cNvSpPr/>
      </dsp:nvSpPr>
      <dsp:spPr>
        <a:xfrm>
          <a:off x="3557157" y="750581"/>
          <a:ext cx="230316" cy="198604"/>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0802FF93-3A53-497F-B3B9-BA3724FEF935}">
      <dsp:nvSpPr>
        <dsp:cNvPr id="0" name=""/>
        <dsp:cNvSpPr/>
      </dsp:nvSpPr>
      <dsp:spPr>
        <a:xfrm>
          <a:off x="5193707" y="930846"/>
          <a:ext cx="1972898" cy="1693505"/>
        </a:xfrm>
        <a:prstGeom prst="hexagon">
          <a:avLst>
            <a:gd name="adj" fmla="val 25000"/>
            <a:gd name="vf" fmla="val 11547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s-EC" sz="1200" b="0" kern="1200" smtClean="0">
              <a:latin typeface="+mj-lt"/>
            </a:rPr>
            <a:t>TAMIZAJE AUDITIVO</a:t>
          </a:r>
          <a:endParaRPr lang="es-EC" sz="1200" b="0" kern="1200" dirty="0">
            <a:latin typeface="+mj-lt"/>
          </a:endParaRPr>
        </a:p>
      </dsp:txBody>
      <dsp:txXfrm>
        <a:off x="5499241" y="1193111"/>
        <a:ext cx="1361830" cy="1168975"/>
      </dsp:txXfrm>
    </dsp:sp>
    <dsp:sp modelId="{F304C081-A0E7-4F03-B4B6-7FE40B483BA3}">
      <dsp:nvSpPr>
        <dsp:cNvPr id="0" name=""/>
        <dsp:cNvSpPr/>
      </dsp:nvSpPr>
      <dsp:spPr>
        <a:xfrm>
          <a:off x="6890225" y="1678297"/>
          <a:ext cx="230316" cy="198604"/>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05C0AB26-5AA5-4B12-91B4-FE44298E73FD}">
      <dsp:nvSpPr>
        <dsp:cNvPr id="0" name=""/>
        <dsp:cNvSpPr/>
      </dsp:nvSpPr>
      <dsp:spPr>
        <a:xfrm>
          <a:off x="6882403" y="1861693"/>
          <a:ext cx="1972898" cy="1693505"/>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3000" b="-3000"/>
          </a:stretch>
        </a:blip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956975F7-C99E-4C06-AC1B-3FA3C5BE9BC3}">
      <dsp:nvSpPr>
        <dsp:cNvPr id="0" name=""/>
        <dsp:cNvSpPr/>
      </dsp:nvSpPr>
      <dsp:spPr>
        <a:xfrm>
          <a:off x="7280460" y="1891662"/>
          <a:ext cx="230316" cy="198604"/>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AlternatingPictureCircles">
  <dgm:title val=""/>
  <dgm:desc val=""/>
  <dgm:catLst>
    <dgm:cat type="picture" pri="17000"/>
    <dgm:cat type="pictureconvert" pri="1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3" destOrd="0"/>
      </dgm:cxnLst>
      <dgm:bg/>
      <dgm:whole/>
    </dgm:dataModel>
  </dgm:clrData>
  <dgm:layoutNode name="Name0">
    <dgm:varLst>
      <dgm:chMax/>
      <dgm:chPref/>
      <dgm:dir/>
    </dgm:varLst>
    <dgm:alg type="lin">
      <dgm:param type="linDir" val="fromT"/>
      <dgm:param type="fallback" val="2D"/>
      <dgm:param type="horzAlign" val="ctr"/>
      <dgm:param type="nodeVertAlign" val="t"/>
    </dgm:alg>
    <dgm:shape xmlns:r="http://schemas.openxmlformats.org/officeDocument/2006/relationships" r:blip="">
      <dgm:adjLst/>
    </dgm:shape>
    <dgm:choose name="Name1">
      <dgm:if name="Name2" axis="ch" ptType="node" func="cnt" op="gte" val="2">
        <dgm:constrLst>
          <dgm:constr type="primFontSz" for="des" ptType="node" op="equ" val="65"/>
          <dgm:constr type="w" for="ch" forName="composite" refType="h" refFor="ch" refForName="composite" fact="2.9499"/>
          <dgm:constr type="h" for="ch" forName="composite" refType="h"/>
          <dgm:constr type="h" for="ch" forName="ConnectorComposite" refType="w" refFor="ch" refForName="composite" op="equ" fact="0.1685"/>
          <dgm:constr type="w" for="ch" forName="ConnectorComposite" refType="h" refFor="ch" refForName="ConnectorComposite" op="equ"/>
        </dgm:constrLst>
      </dgm:if>
      <dgm:else name="Name3">
        <dgm:constrLst>
          <dgm:constr type="primFontSz" for="des" ptType="node" op="equ" val="65"/>
          <dgm:constr type="w" for="ch" forName="composite" refType="h" refFor="ch" refForName="composite" fact="1.9752"/>
          <dgm:constr type="h" for="ch" forName="composite" refType="h"/>
          <dgm:constr type="h" for="ch" forName="ConnectorComposite" refType="w" refFor="ch" refForName="composite" op="equ" fact="0.1685"/>
          <dgm:constr type="w" for="ch" forName="ConnectorComposite" refType="h" refFor="ch" refForName="ConnectorComposite" op="equ"/>
        </dgm:constrLst>
      </dgm:else>
    </dgm:choose>
    <dgm:forEach name="nodesForEach" axis="ch" ptType="node">
      <dgm:layoutNode name="composite">
        <dgm:alg type="composite"/>
        <dgm:shape xmlns:r="http://schemas.openxmlformats.org/officeDocument/2006/relationships" r:blip="">
          <dgm:adjLst/>
        </dgm:shape>
        <dgm:choose name="Name4">
          <dgm:if name="Name5" axis="precedSib" ptType="sibTrans" func="cnt" op="lte" val="0">
            <dgm:choose name="Name6">
              <dgm:if name="Name7" axis="followSib" ptType="sibTrans" func="cnt" op="lte" val="0">
                <dgm:choose name="Name8">
                  <dgm:if name="Name9" func="var" arg="dir" op="equ" val="norm">
                    <dgm:constrLst>
                      <dgm:constr type="l" for="ch" forName="Accent" refType="w" fact="0.4937"/>
                      <dgm:constr type="t" for="ch" forName="Accent" refType="h" fact="0"/>
                      <dgm:constr type="h" for="ch" forName="Accent" refType="w" refFor="ch" refForName="Accent"/>
                      <dgm:constr type="w" for="ch" forName="Accent" refType="w" fact="0.5063"/>
                      <dgm:constr type="l" for="ch" forName="Parent" refType="w" fact="0.5494"/>
                      <dgm:constr type="t" for="ch" forName="Parent" refType="h" fact="0.11"/>
                      <dgm:constr type="h" for="ch" forName="Parent" refType="w" refFor="ch" refForName="Parent"/>
                      <dgm:constr type="w" for="ch" forName="Parent" refType="w" fact="0.3949"/>
                      <dgm:constr type="l" for="ch" forName="Image" refType="w" fact="0"/>
                      <dgm:constr type="t" for="ch" forName="Image" refType="h" fact="0.035"/>
                      <dgm:constr type="h" for="ch" forName="Image" refType="h" fact="0.93"/>
                      <dgm:constr type="w" for="ch" forName="Image" refType="w" fact="0.6227"/>
                    </dgm:constrLst>
                  </dgm:if>
                  <dgm:else name="Name10">
                    <dgm:constrLst>
                      <dgm:constr type="l" for="ch" forName="Accent" refType="w" fact="0"/>
                      <dgm:constr type="t" for="ch" forName="Accent" refType="h" fact="0"/>
                      <dgm:constr type="h" for="ch" forName="Accent" refType="w" refFor="ch" refForName="Accent"/>
                      <dgm:constr type="w" for="ch" forName="Accent" refType="w" fact="0.5063"/>
                      <dgm:constr type="l" for="ch" forName="Parent" refType="w" fact="0.0557"/>
                      <dgm:constr type="t" for="ch" forName="Parent" refType="h" fact="0.11"/>
                      <dgm:constr type="h" for="ch" forName="Parent" refType="w" refFor="ch" refForName="Parent"/>
                      <dgm:constr type="w" for="ch" forName="Parent" refType="w" fact="0.3949"/>
                      <dgm:constr type="l" for="ch" forName="Image" refType="w" fact="0.3773"/>
                      <dgm:constr type="t" for="ch" forName="Image" refType="h" fact="0.035"/>
                      <dgm:constr type="h" for="ch" forName="Image" refType="h" fact="0.93"/>
                      <dgm:constr type="w" for="ch" forName="Image" refType="w" fact="0.6227"/>
                    </dgm:constrLst>
                  </dgm:else>
                </dgm:choose>
              </dgm:if>
              <dgm:else name="Name11">
                <dgm:choose name="Name12">
                  <dgm:if name="Name13" func="var" arg="dir" op="equ" val="norm">
                    <dgm:choose name="Name14">
                      <dgm:if name="Name15"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if>
                      <dgm:else name="Name16">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else>
                    </dgm:choose>
                  </dgm:if>
                  <dgm:else name="Name17">
                    <dgm:choose name="Name18">
                      <dgm:if name="Name19"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if>
                      <dgm:else name="Name20">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else>
                    </dgm:choose>
                  </dgm:else>
                </dgm:choose>
              </dgm:else>
            </dgm:choose>
          </dgm:if>
          <dgm:else name="Name21">
            <dgm:choose name="Name22">
              <dgm:if name="Name23" func="var" arg="dir" op="equ" val="norm">
                <dgm:choose name="Name24">
                  <dgm:if name="Name25"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if>
                  <dgm:else name="Name26">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else>
                </dgm:choose>
              </dgm:if>
              <dgm:else name="Name27">
                <dgm:choose name="Name28">
                  <dgm:if name="Name29"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if>
                  <dgm:else name="Name30">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else>
                </dgm:choose>
              </dgm:else>
            </dgm:choose>
          </dgm:else>
        </dgm:choose>
        <dgm:layoutNode name="Accent" styleLbl="alignNode1">
          <dgm:varLst>
            <dgm:chMax val="0"/>
            <dgm:chPref val="0"/>
          </dgm:varLst>
          <dgm:alg type="sp"/>
          <dgm:shape xmlns:r="http://schemas.openxmlformats.org/officeDocument/2006/relationships" type="donut" r:blip="">
            <dgm:adjLst>
              <dgm:adj idx="1" val="0.1101"/>
            </dgm:adjLst>
          </dgm:shape>
          <dgm:presOf/>
        </dgm:layoutNode>
        <dgm:layoutNode name="Image" styleLbl="bgImgPlace1">
          <dgm:varLst>
            <dgm:chMax val="0"/>
            <dgm:chPref val="0"/>
            <dgm:bulletEnabled val="1"/>
          </dgm:varLst>
          <dgm:alg type="sp"/>
          <dgm:shape xmlns:r="http://schemas.openxmlformats.org/officeDocument/2006/relationships" type="rect" r:blip="" blipPhldr="1">
            <dgm:adjLst/>
          </dgm:shape>
          <dgm:presOf/>
        </dgm:layoutNode>
        <dgm:layoutNode name="Parent" styleLbl="fgAccFollowNode1">
          <dgm:varLst>
            <dgm:chMax val="0"/>
            <dgm:chPref val="0"/>
            <dgm:bulletEnabled val="1"/>
          </dgm:varLst>
          <dgm:alg type="tx">
            <dgm:param type="txAnchorVertCh" val="mid"/>
          </dgm:alg>
          <dgm:shape xmlns:r="http://schemas.openxmlformats.org/officeDocument/2006/relationships" type="ellipse"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Space">
          <dgm:varLst>
            <dgm:chMax val="0"/>
            <dgm:chPref val="0"/>
          </dgm:varLst>
          <dgm:alg type="sp"/>
          <dgm:shape xmlns:r="http://schemas.openxmlformats.org/officeDocument/2006/relationships" r:blip="">
            <dgm:adjLst/>
          </dgm:shape>
          <dgm:presOf/>
        </dgm:layoutNode>
      </dgm:layoutNode>
      <dgm:forEach name="Name31" axis="followSib" ptType="sibTrans" cnt="1">
        <dgm:layoutNode name="ConnectorComposite">
          <dgm:alg type="composite">
            <dgm:param type="ar" val=".4"/>
          </dgm:alg>
          <dgm:shape xmlns:r="http://schemas.openxmlformats.org/officeDocument/2006/relationships" r:blip="">
            <dgm:adjLst/>
          </dgm:shape>
          <dgm:constrLst>
            <dgm:constr type="l" for="ch" forName="TopSpacing" refType="w" fact="0"/>
            <dgm:constr type="t" for="ch" forName="TopSpacing" refType="h" fact="0"/>
            <dgm:constr type="h" for="ch" forName="TopSpacing" refType="h" fact="0.3"/>
            <dgm:constr type="w" for="ch" forName="TopSpacing" refType="w"/>
            <dgm:constr type="l" for="ch" forName="Connector" refType="w" fact="0"/>
            <dgm:constr type="t" for="ch" forName="Connector" refType="h" fact="0.3"/>
            <dgm:constr type="h" for="ch" forName="Connector" refType="h" fact="0.4"/>
            <dgm:constr type="w" for="ch" forName="Connector" refType="h" refFor="ch" refForName="Connector"/>
            <dgm:constr type="l" for="ch" forName="BottomSpacing" refType="w" fact="0"/>
            <dgm:constr type="t" for="ch" forName="BottomSpacing" refType="h" fact="0.7"/>
            <dgm:constr type="h" for="ch" forName="BottomSpacing" refType="h" fact="0.3"/>
            <dgm:constr type="w" for="ch" forName="BottomSpacing" refType="w"/>
          </dgm:constrLst>
          <dgm:layoutNode name="TopSpacing">
            <dgm:alg type="sp"/>
            <dgm:shape xmlns:r="http://schemas.openxmlformats.org/officeDocument/2006/relationships" r:blip="">
              <dgm:adjLst/>
            </dgm:shape>
          </dgm:layoutNode>
          <dgm:layoutNode name="Connector" styleLbl="alignNode1">
            <dgm:alg type="sp"/>
            <dgm:shape xmlns:r="http://schemas.openxmlformats.org/officeDocument/2006/relationships" type="flowChartConnector" r:blip="">
              <dgm:adjLst/>
            </dgm:shape>
            <dgm:presOf/>
          </dgm:layoutNode>
          <dgm:layoutNode name="BottomSpacing">
            <dgm:alg type="sp"/>
            <dgm:shape xmlns:r="http://schemas.openxmlformats.org/officeDocument/2006/relationships" r:blip="">
              <dgm:adjLst/>
            </dgm:shape>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EC"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53805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1</a:t>
            </a:fld>
            <a:endParaRPr/>
          </a:p>
        </p:txBody>
      </p:sp>
    </p:spTree>
    <p:extLst>
      <p:ext uri="{BB962C8B-B14F-4D97-AF65-F5344CB8AC3E}">
        <p14:creationId xmlns:p14="http://schemas.microsoft.com/office/powerpoint/2010/main" val="1375783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5" name="Google Shape;10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10</a:t>
            </a:fld>
            <a:endParaRPr/>
          </a:p>
        </p:txBody>
      </p:sp>
    </p:spTree>
    <p:extLst>
      <p:ext uri="{BB962C8B-B14F-4D97-AF65-F5344CB8AC3E}">
        <p14:creationId xmlns:p14="http://schemas.microsoft.com/office/powerpoint/2010/main" val="3617302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C" sz="1200" b="0" i="0" u="none" strike="noStrike" cap="none" dirty="0" smtClean="0">
                <a:solidFill>
                  <a:schemeClr val="dk1"/>
                </a:solidFill>
                <a:effectLst/>
                <a:latin typeface="Calibri"/>
                <a:ea typeface="Calibri"/>
                <a:cs typeface="Calibri"/>
                <a:sym typeface="Calibri"/>
              </a:rPr>
              <a:t>Por parte del departamento de </a:t>
            </a:r>
            <a:r>
              <a:rPr lang="es-EC" sz="1200" b="0" i="0" u="none" strike="noStrike" cap="none" dirty="0" err="1" smtClean="0">
                <a:solidFill>
                  <a:schemeClr val="dk1"/>
                </a:solidFill>
                <a:effectLst/>
                <a:latin typeface="Calibri"/>
                <a:ea typeface="Calibri"/>
                <a:cs typeface="Calibri"/>
                <a:sym typeface="Calibri"/>
              </a:rPr>
              <a:t>TICs</a:t>
            </a:r>
            <a:r>
              <a:rPr lang="es-EC" sz="1200" b="0" i="0" u="none" strike="noStrike" cap="none" baseline="0" dirty="0" smtClean="0">
                <a:solidFill>
                  <a:schemeClr val="dk1"/>
                </a:solidFill>
                <a:effectLst/>
                <a:latin typeface="Calibri"/>
                <a:ea typeface="Calibri"/>
                <a:cs typeface="Calibri"/>
                <a:sym typeface="Calibri"/>
              </a:rPr>
              <a:t> del</a:t>
            </a:r>
            <a:r>
              <a:rPr lang="es-EC" sz="1200" b="0" i="0" u="none" strike="noStrike" cap="none" dirty="0" smtClean="0">
                <a:solidFill>
                  <a:schemeClr val="dk1"/>
                </a:solidFill>
                <a:effectLst/>
                <a:latin typeface="Calibri"/>
                <a:ea typeface="Calibri"/>
                <a:cs typeface="Calibri"/>
                <a:sym typeface="Calibri"/>
              </a:rPr>
              <a:t> Distrito y la Coordinación Zonal 1, se logró gestionar presupuesto para el pago del incremento del ancho de banda de Internet para los Centro</a:t>
            </a:r>
            <a:r>
              <a:rPr lang="es-EC" sz="1200" b="0" i="0" u="none" strike="noStrike" cap="none" baseline="0" dirty="0" smtClean="0">
                <a:solidFill>
                  <a:schemeClr val="dk1"/>
                </a:solidFill>
                <a:effectLst/>
                <a:latin typeface="Calibri"/>
                <a:ea typeface="Calibri"/>
                <a:cs typeface="Calibri"/>
                <a:sym typeface="Calibri"/>
              </a:rPr>
              <a:t> de Salud de</a:t>
            </a:r>
            <a:r>
              <a:rPr lang="es-EC" sz="1200" b="0" i="0" u="none" strike="noStrike" cap="none" dirty="0" smtClean="0">
                <a:solidFill>
                  <a:schemeClr val="dk1"/>
                </a:solidFill>
                <a:effectLst/>
                <a:latin typeface="Calibri"/>
                <a:ea typeface="Calibri"/>
                <a:cs typeface="Calibri"/>
                <a:sym typeface="Calibri"/>
              </a:rPr>
              <a:t> Primer Nivel por un valor de $ 19,189.53 logrando como Distrito Ejecutar el 99.81% </a:t>
            </a:r>
          </a:p>
          <a:p>
            <a:pPr marL="0" lvl="0" indent="0" algn="l" rtl="0">
              <a:lnSpc>
                <a:spcPct val="100000"/>
              </a:lnSpc>
              <a:spcBef>
                <a:spcPts val="0"/>
              </a:spcBef>
              <a:spcAft>
                <a:spcPts val="0"/>
              </a:spcAft>
              <a:buSzPts val="1400"/>
              <a:buNone/>
            </a:pP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73570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_tradnl" sz="1200" b="0" i="0" u="none" strike="noStrike" cap="none" dirty="0" smtClean="0">
                <a:solidFill>
                  <a:schemeClr val="dk1"/>
                </a:solidFill>
                <a:effectLst/>
                <a:latin typeface="Calibri"/>
                <a:ea typeface="Calibri"/>
                <a:cs typeface="Calibri"/>
                <a:sym typeface="Calibri"/>
              </a:rPr>
              <a:t>Se</a:t>
            </a:r>
            <a:r>
              <a:rPr lang="es-ES_tradnl" sz="1200" b="0" i="0" u="none" strike="noStrike" cap="none" baseline="0" dirty="0" smtClean="0">
                <a:solidFill>
                  <a:schemeClr val="dk1"/>
                </a:solidFill>
                <a:effectLst/>
                <a:latin typeface="Calibri"/>
                <a:ea typeface="Calibri"/>
                <a:cs typeface="Calibri"/>
                <a:sym typeface="Calibri"/>
              </a:rPr>
              <a:t> realizo </a:t>
            </a:r>
            <a:r>
              <a:rPr lang="es-ES_tradnl" sz="1200" b="0" i="0" u="none" strike="noStrike" cap="none" dirty="0" smtClean="0">
                <a:solidFill>
                  <a:schemeClr val="dk1"/>
                </a:solidFill>
                <a:effectLst/>
                <a:latin typeface="Calibri"/>
                <a:ea typeface="Calibri"/>
                <a:cs typeface="Calibri"/>
                <a:sym typeface="Calibri"/>
              </a:rPr>
              <a:t>el  respectivo</a:t>
            </a:r>
            <a:r>
              <a:rPr lang="es-ES_tradnl" sz="1200" b="0" i="0" u="none" strike="noStrike" cap="none" baseline="0" dirty="0" smtClean="0">
                <a:solidFill>
                  <a:schemeClr val="dk1"/>
                </a:solidFill>
                <a:effectLst/>
                <a:latin typeface="Calibri"/>
                <a:ea typeface="Calibri"/>
                <a:cs typeface="Calibri"/>
                <a:sym typeface="Calibri"/>
              </a:rPr>
              <a:t> </a:t>
            </a:r>
            <a:r>
              <a:rPr lang="es-ES_tradnl" sz="1200" b="0" i="0" u="none" strike="noStrike" cap="none" dirty="0" smtClean="0">
                <a:solidFill>
                  <a:schemeClr val="dk1"/>
                </a:solidFill>
                <a:effectLst/>
                <a:latin typeface="Calibri"/>
                <a:ea typeface="Calibri"/>
                <a:cs typeface="Calibri"/>
                <a:sym typeface="Calibri"/>
              </a:rPr>
              <a:t>levantamiento de necesidad para cubrir la brecha de equipamiento Tecnológico en los Centros de Salud.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_tradnl" sz="1200" b="0" i="0" u="none" strike="noStrike" cap="none" dirty="0" smtClean="0">
                <a:solidFill>
                  <a:schemeClr val="dk1"/>
                </a:solidFill>
                <a:effectLst/>
                <a:latin typeface="Calibri"/>
                <a:ea typeface="Calibri"/>
                <a:cs typeface="Calibri"/>
                <a:sym typeface="Calibri"/>
              </a:rPr>
              <a:t>Se finalizo el año con la entrega</a:t>
            </a:r>
            <a:r>
              <a:rPr lang="es-ES_tradnl" sz="1200" b="0" i="0" u="none" strike="noStrike" cap="none" baseline="0" dirty="0" smtClean="0">
                <a:solidFill>
                  <a:schemeClr val="dk1"/>
                </a:solidFill>
                <a:effectLst/>
                <a:latin typeface="Calibri"/>
                <a:ea typeface="Calibri"/>
                <a:cs typeface="Calibri"/>
                <a:sym typeface="Calibri"/>
              </a:rPr>
              <a:t> de</a:t>
            </a:r>
            <a:r>
              <a:rPr lang="es-ES_tradnl" sz="1200" b="0" i="0" u="none" strike="noStrike" cap="none" dirty="0" smtClean="0">
                <a:solidFill>
                  <a:schemeClr val="dk1"/>
                </a:solidFill>
                <a:effectLst/>
                <a:latin typeface="Calibri"/>
                <a:ea typeface="Calibri"/>
                <a:cs typeface="Calibri"/>
                <a:sym typeface="Calibri"/>
              </a:rPr>
              <a:t> 17 </a:t>
            </a:r>
            <a:r>
              <a:rPr lang="es-ES_tradnl" sz="1200" b="0" i="0" u="none" strike="noStrike" cap="none" dirty="0" err="1" smtClean="0">
                <a:solidFill>
                  <a:schemeClr val="dk1"/>
                </a:solidFill>
                <a:effectLst/>
                <a:latin typeface="Calibri"/>
                <a:ea typeface="Calibri"/>
                <a:cs typeface="Calibri"/>
                <a:sym typeface="Calibri"/>
              </a:rPr>
              <a:t>PCs</a:t>
            </a:r>
            <a:r>
              <a:rPr lang="es-ES_tradnl" sz="1200" b="0" i="0" u="none" strike="noStrike" cap="none" dirty="0" smtClean="0">
                <a:solidFill>
                  <a:schemeClr val="dk1"/>
                </a:solidFill>
                <a:effectLst/>
                <a:latin typeface="Calibri"/>
                <a:ea typeface="Calibri"/>
                <a:cs typeface="Calibri"/>
                <a:sym typeface="Calibri"/>
              </a:rPr>
              <a:t> en</a:t>
            </a:r>
            <a:r>
              <a:rPr lang="es-ES_tradnl" sz="1200" b="0" i="0" u="none" strike="noStrike" cap="none" baseline="0" dirty="0" smtClean="0">
                <a:solidFill>
                  <a:schemeClr val="dk1"/>
                </a:solidFill>
                <a:effectLst/>
                <a:latin typeface="Calibri"/>
                <a:ea typeface="Calibri"/>
                <a:cs typeface="Calibri"/>
                <a:sym typeface="Calibri"/>
              </a:rPr>
              <a:t>tregados en 8 Centros de Salud pertenecientes al Distrito.</a:t>
            </a:r>
            <a:endParaRPr lang="es-EC" sz="1200" b="0" i="0" u="none" strike="noStrike" cap="none" dirty="0" smtClean="0">
              <a:solidFill>
                <a:schemeClr val="dk1"/>
              </a:solidFill>
              <a:effectLst/>
              <a:latin typeface="Calibri"/>
              <a:ea typeface="Calibri"/>
              <a:cs typeface="Calibri"/>
              <a:sym typeface="Calibri"/>
            </a:endParaRPr>
          </a:p>
          <a:p>
            <a:pPr marL="0" lvl="0" indent="0" algn="l" rtl="0">
              <a:lnSpc>
                <a:spcPct val="100000"/>
              </a:lnSpc>
              <a:spcBef>
                <a:spcPts val="0"/>
              </a:spcBef>
              <a:spcAft>
                <a:spcPts val="0"/>
              </a:spcAft>
              <a:buSzPts val="1400"/>
              <a:buNone/>
            </a:pP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35781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a:spcBef>
                <a:spcPts val="13"/>
              </a:spcBef>
            </a:pPr>
            <a:fld id="{180BE7B4-811F-4298-84E9-70D3BAB4AADE}" type="slidenum">
              <a:rPr lang="en-US" sz="1400" smtClean="0">
                <a:ea typeface="DejaVu Sans" panose="020B0603030804020204" pitchFamily="34" charset="0"/>
                <a:cs typeface="Arial" panose="020B0604020202020204" pitchFamily="34" charset="0"/>
              </a:rPr>
              <a:pPr>
                <a:spcBef>
                  <a:spcPts val="13"/>
                </a:spcBef>
              </a:pPr>
              <a:t>13</a:t>
            </a:fld>
            <a:endParaRPr lang="en-US" sz="1400" smtClean="0">
              <a:ea typeface="DejaVu Sans" panose="020B0603030804020204" pitchFamily="34" charset="0"/>
              <a:cs typeface="Arial" panose="020B0604020202020204" pitchFamily="34" charset="0"/>
            </a:endParaRPr>
          </a:p>
        </p:txBody>
      </p:sp>
      <p:sp>
        <p:nvSpPr>
          <p:cNvPr id="4099" name="Rectangle 1"/>
          <p:cNvSpPr>
            <a:spLocks noGrp="1" noChangeArrowheads="1"/>
          </p:cNvSpPr>
          <p:nvPr>
            <p:ph type="body"/>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EC" smtClean="0"/>
          </a:p>
        </p:txBody>
      </p:sp>
      <p:sp>
        <p:nvSpPr>
          <p:cNvPr id="4100" name="Rectangle 2"/>
          <p:cNvSpPr>
            <a:spLocks noGrp="1" noRot="1" noChangeAspect="1" noChangeArrowheads="1" noTextEdit="1"/>
          </p:cNvSpPr>
          <p:nvPr>
            <p:ph type="sldImg" idx="1"/>
          </p:nvPr>
        </p:nvSpPr>
        <p:spPr>
          <a:xfrm>
            <a:off x="685800" y="1143000"/>
            <a:ext cx="5486400" cy="30861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Tree>
    <p:extLst>
      <p:ext uri="{BB962C8B-B14F-4D97-AF65-F5344CB8AC3E}">
        <p14:creationId xmlns:p14="http://schemas.microsoft.com/office/powerpoint/2010/main" val="14104373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a:spcBef>
                <a:spcPts val="13"/>
              </a:spcBef>
            </a:pPr>
            <a:fld id="{E140DDE0-781A-42EE-89C0-295650673C59}" type="slidenum">
              <a:rPr lang="en-US" sz="1400" smtClean="0">
                <a:ea typeface="DejaVu Sans" panose="020B0603030804020204" pitchFamily="34" charset="0"/>
                <a:cs typeface="Arial" panose="020B0604020202020204" pitchFamily="34" charset="0"/>
              </a:rPr>
              <a:pPr>
                <a:spcBef>
                  <a:spcPts val="13"/>
                </a:spcBef>
              </a:pPr>
              <a:t>14</a:t>
            </a:fld>
            <a:endParaRPr lang="en-US" sz="1400" smtClean="0">
              <a:ea typeface="DejaVu Sans" panose="020B0603030804020204" pitchFamily="34" charset="0"/>
              <a:cs typeface="Arial" panose="020B0604020202020204" pitchFamily="34" charset="0"/>
            </a:endParaRPr>
          </a:p>
        </p:txBody>
      </p:sp>
      <p:sp>
        <p:nvSpPr>
          <p:cNvPr id="6147" name="Rectangle 1"/>
          <p:cNvSpPr>
            <a:spLocks noGrp="1" noChangeArrowheads="1"/>
          </p:cNvSpPr>
          <p:nvPr>
            <p:ph type="body"/>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just"/>
            <a:r>
              <a:rPr lang="es-ES" dirty="0" smtClean="0"/>
              <a:t>En el año 2022</a:t>
            </a:r>
            <a:r>
              <a:rPr lang="es-ES" baseline="0" dirty="0" smtClean="0"/>
              <a:t> se realizaron un total de 8567 atenciones a pacientes prioritarios (Adultos mayores, embarazadas, niños con esquema de vacuna incompleta, personas con discapacidad y pacientes con enfermedades crónicas no transmisibles) y vulnerables (Embarazadas de riesgo, niños menores de 2 años con desnutrición aguda, personas con discapacidad en abandono y con enfermedades asociadas), con el objetivo de g</a:t>
            </a:r>
            <a:r>
              <a:rPr lang="es-ES" dirty="0" smtClean="0"/>
              <a:t>arantizar el acceso equitativo a los servicios de salud a la población Quinindeña, con énfasis en los grupos prioritarios y vulnerables, acercando el servicio a la comunidad brindando una </a:t>
            </a:r>
            <a:r>
              <a:rPr lang="es-ES" baseline="0" dirty="0" smtClean="0"/>
              <a:t>atención integral de Calidad y calidez.</a:t>
            </a:r>
            <a:endParaRPr lang="es-EC" dirty="0" smtClean="0"/>
          </a:p>
        </p:txBody>
      </p:sp>
      <p:sp>
        <p:nvSpPr>
          <p:cNvPr id="6148" name="Rectangle 2"/>
          <p:cNvSpPr>
            <a:spLocks noGrp="1" noRot="1" noChangeAspect="1" noChangeArrowheads="1" noTextEdit="1"/>
          </p:cNvSpPr>
          <p:nvPr>
            <p:ph type="sldImg" idx="1"/>
          </p:nvPr>
        </p:nvSpPr>
        <p:spPr>
          <a:xfrm>
            <a:off x="685800" y="1143000"/>
            <a:ext cx="5486400" cy="30861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Tree>
    <p:extLst>
      <p:ext uri="{BB962C8B-B14F-4D97-AF65-F5344CB8AC3E}">
        <p14:creationId xmlns:p14="http://schemas.microsoft.com/office/powerpoint/2010/main" val="4147812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a:spcBef>
                <a:spcPts val="13"/>
              </a:spcBef>
            </a:pPr>
            <a:fld id="{6CEB3727-B3F9-4184-B114-2FE33F3730C5}" type="slidenum">
              <a:rPr lang="en-US" sz="1400" smtClean="0">
                <a:ea typeface="DejaVu Sans" panose="020B0603030804020204" pitchFamily="34" charset="0"/>
                <a:cs typeface="Arial" panose="020B0604020202020204" pitchFamily="34" charset="0"/>
              </a:rPr>
              <a:pPr>
                <a:spcBef>
                  <a:spcPts val="13"/>
                </a:spcBef>
              </a:pPr>
              <a:t>15</a:t>
            </a:fld>
            <a:endParaRPr lang="en-US" sz="1400" smtClean="0">
              <a:ea typeface="DejaVu Sans" panose="020B0603030804020204" pitchFamily="34" charset="0"/>
              <a:cs typeface="Arial" panose="020B0604020202020204" pitchFamily="34" charset="0"/>
            </a:endParaRPr>
          </a:p>
        </p:txBody>
      </p:sp>
      <p:sp>
        <p:nvSpPr>
          <p:cNvPr id="8195" name="Rectangle 1"/>
          <p:cNvSpPr>
            <a:spLocks noGrp="1" noChangeArrowheads="1"/>
          </p:cNvSpPr>
          <p:nvPr>
            <p:ph type="body"/>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s-ES" dirty="0" smtClean="0"/>
              <a:t>Se</a:t>
            </a:r>
            <a:r>
              <a:rPr lang="es-ES" baseline="0" dirty="0" smtClean="0"/>
              <a:t> realizaron 22,082 atenciones a mujeres en periodo de gestación y lactancia, las mismas que recibieron suplemento de hierro + acido fólico. </a:t>
            </a:r>
            <a:endParaRPr lang="es-ES" dirty="0" smtClean="0"/>
          </a:p>
          <a:p>
            <a:r>
              <a:rPr lang="es-ES" dirty="0" smtClean="0"/>
              <a:t>Se atendieron 3353</a:t>
            </a:r>
            <a:r>
              <a:rPr lang="es-ES" baseline="0" dirty="0" smtClean="0"/>
              <a:t> niños, los mismo que fueron suplementados con hierro, multivitaminas y minerales en polvo, y a  8202 niños con vitamina A. </a:t>
            </a:r>
            <a:endParaRPr lang="es-ES" dirty="0" smtClean="0"/>
          </a:p>
          <a:p>
            <a:r>
              <a:rPr lang="es-ES" dirty="0" smtClean="0"/>
              <a:t>La atención a gestantes y niños se realiza de una</a:t>
            </a:r>
            <a:r>
              <a:rPr lang="es-ES" baseline="0" dirty="0" smtClean="0"/>
              <a:t> manera frecuente con un enfoque integral, la suplementación de vitaminas y minerales se realiza de manera ininterrumpida.</a:t>
            </a:r>
          </a:p>
          <a:p>
            <a:r>
              <a:rPr lang="es-ES" baseline="0" dirty="0" smtClean="0"/>
              <a:t>Se realizaron 921 tamizajes auditivos</a:t>
            </a:r>
            <a:r>
              <a:rPr lang="es-ES" b="0" dirty="0" smtClean="0">
                <a:effectLst/>
              </a:rPr>
              <a:t> para comprobar el correcto funcionamiento de la audición de un bebé para  lograr un tratamiento oportuno en caso de que, efectivamente, haya una pérdida en la capacidad de oír.</a:t>
            </a:r>
          </a:p>
          <a:p>
            <a:r>
              <a:rPr lang="es-ES" baseline="0" dirty="0" smtClean="0"/>
              <a:t>Se realizaron 850 tamizajes metabólicos Neonatal, cuyo objetivo es la prevención de la discapacidad intelectual y la muerte precoz en los recién nacidos, mediante la detección temprana y manejo de errores del metabolismo.</a:t>
            </a:r>
            <a:endParaRPr lang="es-EC" dirty="0" smtClean="0"/>
          </a:p>
        </p:txBody>
      </p:sp>
      <p:sp>
        <p:nvSpPr>
          <p:cNvPr id="8196" name="Rectangle 2"/>
          <p:cNvSpPr>
            <a:spLocks noGrp="1" noRot="1" noChangeAspect="1" noChangeArrowheads="1" noTextEdit="1"/>
          </p:cNvSpPr>
          <p:nvPr>
            <p:ph type="sldImg" idx="1"/>
          </p:nvPr>
        </p:nvSpPr>
        <p:spPr>
          <a:xfrm>
            <a:off x="685800" y="1143000"/>
            <a:ext cx="5486400" cy="30861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Tree>
    <p:extLst>
      <p:ext uri="{BB962C8B-B14F-4D97-AF65-F5344CB8AC3E}">
        <p14:creationId xmlns:p14="http://schemas.microsoft.com/office/powerpoint/2010/main" val="19544769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a:spcBef>
                <a:spcPts val="13"/>
              </a:spcBef>
            </a:pPr>
            <a:fld id="{E6185947-D430-494F-9F9F-E33E0650031D}" type="slidenum">
              <a:rPr lang="en-US" sz="1400" smtClean="0">
                <a:ea typeface="DejaVu Sans" panose="020B0603030804020204" pitchFamily="34" charset="0"/>
                <a:cs typeface="Arial" panose="020B0604020202020204" pitchFamily="34" charset="0"/>
              </a:rPr>
              <a:pPr>
                <a:spcBef>
                  <a:spcPts val="13"/>
                </a:spcBef>
              </a:pPr>
              <a:t>16</a:t>
            </a:fld>
            <a:endParaRPr lang="en-US" sz="1400" smtClean="0">
              <a:ea typeface="DejaVu Sans" panose="020B0603030804020204" pitchFamily="34" charset="0"/>
              <a:cs typeface="Arial" panose="020B0604020202020204" pitchFamily="34" charset="0"/>
            </a:endParaRPr>
          </a:p>
        </p:txBody>
      </p:sp>
      <p:sp>
        <p:nvSpPr>
          <p:cNvPr id="10243" name="Rectangle 1"/>
          <p:cNvSpPr>
            <a:spLocks noGrp="1" noChangeArrowheads="1"/>
          </p:cNvSpPr>
          <p:nvPr>
            <p:ph type="body"/>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s-ES" baseline="0" dirty="0" smtClean="0"/>
              <a:t>En el mes de noviembre del año 2022 se habilita el punto de calificación de discapacidad en el Distrito 08D04 Quininde-Salud, con un equipo conformado por 1 psicólogo clínico, 1 medico calificador y una trabajadora social. </a:t>
            </a:r>
          </a:p>
          <a:p>
            <a:r>
              <a:rPr lang="es-ES" baseline="0" dirty="0" smtClean="0"/>
              <a:t>Entre los meses de noviembre y diciembre se han calificado 19 usuarios y prescrito 17 ayudas técnicas a pacientes con discapacidad. </a:t>
            </a:r>
            <a:endParaRPr lang="es-EC" dirty="0" smtClean="0"/>
          </a:p>
        </p:txBody>
      </p:sp>
      <p:sp>
        <p:nvSpPr>
          <p:cNvPr id="10244" name="Rectangle 2"/>
          <p:cNvSpPr>
            <a:spLocks noGrp="1" noRot="1" noChangeAspect="1" noChangeArrowheads="1" noTextEdit="1"/>
          </p:cNvSpPr>
          <p:nvPr>
            <p:ph type="sldImg" idx="1"/>
          </p:nvPr>
        </p:nvSpPr>
        <p:spPr>
          <a:xfrm>
            <a:off x="685800" y="1143000"/>
            <a:ext cx="5486400" cy="30861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Tree>
    <p:extLst>
      <p:ext uri="{BB962C8B-B14F-4D97-AF65-F5344CB8AC3E}">
        <p14:creationId xmlns:p14="http://schemas.microsoft.com/office/powerpoint/2010/main" val="7425616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a:spcBef>
                <a:spcPts val="13"/>
              </a:spcBef>
            </a:pPr>
            <a:fld id="{67B897B4-A2FC-400F-B9E0-AD9294885FA7}" type="slidenum">
              <a:rPr lang="en-US" sz="1400" smtClean="0">
                <a:ea typeface="DejaVu Sans" panose="020B0603030804020204" pitchFamily="34" charset="0"/>
                <a:cs typeface="Arial" panose="020B0604020202020204" pitchFamily="34" charset="0"/>
              </a:rPr>
              <a:pPr>
                <a:spcBef>
                  <a:spcPts val="13"/>
                </a:spcBef>
              </a:pPr>
              <a:t>17</a:t>
            </a:fld>
            <a:endParaRPr lang="en-US" sz="1400" smtClean="0">
              <a:ea typeface="DejaVu Sans" panose="020B0603030804020204" pitchFamily="34" charset="0"/>
              <a:cs typeface="Arial" panose="020B0604020202020204" pitchFamily="34" charset="0"/>
            </a:endParaRPr>
          </a:p>
        </p:txBody>
      </p:sp>
      <p:sp>
        <p:nvSpPr>
          <p:cNvPr id="12291" name="Rectangle 1"/>
          <p:cNvSpPr>
            <a:spLocks noGrp="1" noChangeArrowheads="1"/>
          </p:cNvSpPr>
          <p:nvPr>
            <p:ph type="body"/>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itchFamily="34" charset="0"/>
              <a:buChar char="•"/>
              <a:tabLst/>
              <a:defRPr/>
            </a:pPr>
            <a:r>
              <a:rPr lang="es-EC" b="0" dirty="0" smtClean="0"/>
              <a:t>La asignación presupuestaria en el año 2022,</a:t>
            </a:r>
            <a:r>
              <a:rPr lang="es-EC" b="0" baseline="0" dirty="0" smtClean="0"/>
              <a:t> fue de un total de 508.381,40 dólares, de los cuales para medicamentos se derivó </a:t>
            </a:r>
            <a:r>
              <a:rPr lang="es-ES_tradnl" sz="1000" b="0" i="0" u="none" strike="noStrike" cap="none" dirty="0" smtClean="0">
                <a:solidFill>
                  <a:schemeClr val="dk1"/>
                </a:solidFill>
                <a:effectLst/>
                <a:latin typeface="Calibri"/>
                <a:ea typeface="Calibri"/>
                <a:cs typeface="Calibri"/>
                <a:sym typeface="Calibri"/>
              </a:rPr>
              <a:t>$ </a:t>
            </a:r>
            <a:r>
              <a:rPr lang="es-MX" sz="1000" b="1" i="0" u="none" strike="noStrike" cap="none" dirty="0" smtClean="0">
                <a:solidFill>
                  <a:schemeClr val="dk1"/>
                </a:solidFill>
                <a:latin typeface="Calibri"/>
                <a:ea typeface="Calibri"/>
                <a:cs typeface="Andalus" pitchFamily="18" charset="-78"/>
                <a:sym typeface="Calibri"/>
              </a:rPr>
              <a:t>275.565,83</a:t>
            </a:r>
            <a:r>
              <a:rPr lang="es-ES_tradnl" sz="1000" b="0" i="0" u="none" strike="noStrike" cap="none" dirty="0" smtClean="0">
                <a:solidFill>
                  <a:schemeClr val="dk1"/>
                </a:solidFill>
                <a:effectLst/>
                <a:latin typeface="Calibri"/>
                <a:ea typeface="Calibri"/>
                <a:cs typeface="Calibri"/>
                <a:sym typeface="Calibri"/>
              </a:rPr>
              <a:t>,</a:t>
            </a:r>
            <a:r>
              <a:rPr lang="es-ES_tradnl" sz="1000" b="0" i="0" u="none" strike="noStrike" cap="none" baseline="0" dirty="0" smtClean="0">
                <a:solidFill>
                  <a:schemeClr val="dk1"/>
                </a:solidFill>
                <a:effectLst/>
                <a:latin typeface="Calibri"/>
                <a:ea typeface="Calibri"/>
                <a:cs typeface="Calibri"/>
                <a:sym typeface="Calibri"/>
              </a:rPr>
              <a:t> para dispositivos médicos de uso general </a:t>
            </a:r>
            <a:r>
              <a:rPr lang="es-ES_tradnl" sz="1000" b="0" i="0" u="none" strike="noStrike" cap="none" dirty="0" smtClean="0">
                <a:solidFill>
                  <a:schemeClr val="dk1"/>
                </a:solidFill>
                <a:effectLst/>
                <a:latin typeface="Calibri"/>
                <a:ea typeface="Calibri"/>
                <a:cs typeface="Calibri"/>
                <a:sym typeface="Calibri"/>
              </a:rPr>
              <a:t>$ </a:t>
            </a:r>
            <a:r>
              <a:rPr lang="es-MX" sz="1000" b="1" i="0" u="none" strike="noStrike" cap="none" dirty="0" smtClean="0">
                <a:solidFill>
                  <a:schemeClr val="dk1"/>
                </a:solidFill>
                <a:latin typeface="Calibri"/>
                <a:ea typeface="Calibri"/>
                <a:cs typeface="Andalus" pitchFamily="18" charset="-78"/>
                <a:sym typeface="Calibri"/>
              </a:rPr>
              <a:t>232.815,57</a:t>
            </a:r>
            <a:r>
              <a:rPr lang="es-ES_tradnl" sz="1000" b="0" i="0" u="none" strike="noStrike" cap="none" dirty="0" smtClean="0">
                <a:solidFill>
                  <a:schemeClr val="dk1"/>
                </a:solidFill>
                <a:effectLst/>
                <a:latin typeface="Calibri"/>
                <a:ea typeface="Calibri"/>
                <a:cs typeface="Calibri"/>
                <a:sym typeface="Calibri"/>
              </a:rPr>
              <a:t>.</a:t>
            </a:r>
          </a:p>
          <a:p>
            <a:pPr algn="l">
              <a:buFont typeface="Arial" pitchFamily="34" charset="0"/>
              <a:buChar char="•"/>
            </a:pPr>
            <a:r>
              <a:rPr lang="es-ES_tradnl" sz="1000" b="0" i="0" u="none" strike="noStrike" cap="none" dirty="0" smtClean="0">
                <a:solidFill>
                  <a:schemeClr val="dk1"/>
                </a:solidFill>
                <a:effectLst/>
                <a:latin typeface="Calibri"/>
                <a:ea typeface="Calibri"/>
                <a:cs typeface="Calibri"/>
                <a:sym typeface="Calibri"/>
              </a:rPr>
              <a:t>En general el abastecimiento promedio anual para medicamentos en el año 2022 fue de 43%.</a:t>
            </a:r>
          </a:p>
          <a:p>
            <a:pPr algn="l">
              <a:buFont typeface="Arial" pitchFamily="34" charset="0"/>
              <a:buChar char="•"/>
            </a:pPr>
            <a:r>
              <a:rPr lang="es-ES_tradnl" sz="1000" b="0" i="0" u="none" strike="noStrike" cap="none" dirty="0" smtClean="0">
                <a:solidFill>
                  <a:schemeClr val="dk1"/>
                </a:solidFill>
                <a:effectLst/>
                <a:latin typeface="Calibri"/>
                <a:ea typeface="Calibri"/>
                <a:cs typeface="Calibri"/>
                <a:sym typeface="Calibri"/>
              </a:rPr>
              <a:t>En general el abastecimiento promedio anual de porcentaje para</a:t>
            </a:r>
            <a:r>
              <a:rPr lang="es-ES_tradnl" sz="1000" b="0" i="0" u="none" strike="noStrike" cap="none" baseline="0" dirty="0" smtClean="0">
                <a:solidFill>
                  <a:schemeClr val="dk1"/>
                </a:solidFill>
                <a:effectLst/>
                <a:latin typeface="Calibri"/>
                <a:ea typeface="Calibri"/>
                <a:cs typeface="Calibri"/>
                <a:sym typeface="Calibri"/>
              </a:rPr>
              <a:t> Dispositivos Médicos de uso general</a:t>
            </a:r>
            <a:r>
              <a:rPr lang="es-ES_tradnl" sz="1000" b="0" i="0" u="none" strike="noStrike" cap="none" dirty="0" smtClean="0">
                <a:solidFill>
                  <a:schemeClr val="dk1"/>
                </a:solidFill>
                <a:effectLst/>
                <a:latin typeface="Calibri"/>
                <a:ea typeface="Calibri"/>
                <a:cs typeface="Calibri"/>
                <a:sym typeface="Calibri"/>
              </a:rPr>
              <a:t> es de 71%.</a:t>
            </a:r>
          </a:p>
        </p:txBody>
      </p:sp>
      <p:sp>
        <p:nvSpPr>
          <p:cNvPr id="12292" name="Rectangle 2"/>
          <p:cNvSpPr>
            <a:spLocks noGrp="1" noRot="1" noChangeAspect="1" noChangeArrowheads="1" noTextEdit="1"/>
          </p:cNvSpPr>
          <p:nvPr>
            <p:ph type="sldImg" idx="1"/>
          </p:nvPr>
        </p:nvSpPr>
        <p:spPr>
          <a:xfrm>
            <a:off x="685800" y="1143000"/>
            <a:ext cx="5486400" cy="30861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Tree>
    <p:extLst>
      <p:ext uri="{BB962C8B-B14F-4D97-AF65-F5344CB8AC3E}">
        <p14:creationId xmlns:p14="http://schemas.microsoft.com/office/powerpoint/2010/main" val="3475004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a:t>CONTENIDO: DIAGRAMACIÓN DE DIAPOSITIVA LIBRE</a:t>
            </a:r>
            <a:endParaRPr/>
          </a:p>
        </p:txBody>
      </p:sp>
      <p:sp>
        <p:nvSpPr>
          <p:cNvPr id="105" name="Google Shape;10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18</a:t>
            </a:fld>
            <a:endParaRPr/>
          </a:p>
        </p:txBody>
      </p:sp>
    </p:spTree>
    <p:extLst>
      <p:ext uri="{BB962C8B-B14F-4D97-AF65-F5344CB8AC3E}">
        <p14:creationId xmlns:p14="http://schemas.microsoft.com/office/powerpoint/2010/main" val="2028039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lvl="0" algn="just"/>
            <a:r>
              <a:rPr lang="es-EC" b="1" dirty="0" smtClean="0"/>
              <a:t>Salud ambiental </a:t>
            </a:r>
            <a:r>
              <a:rPr lang="es-EC" dirty="0" smtClean="0"/>
              <a:t>El distrito de salud 08d04 realizó la capacitación sobre el manual de gestión interna de desechos a </a:t>
            </a:r>
            <a:r>
              <a:rPr lang="es-EC" sz="1200" dirty="0" smtClean="0">
                <a:solidFill>
                  <a:schemeClr val="tx1"/>
                </a:solidFill>
                <a:latin typeface="Century Gothic" panose="020B0502020202020204" pitchFamily="34" charset="0"/>
              </a:rPr>
              <a:t>40 profesionales  de las 22</a:t>
            </a:r>
            <a:r>
              <a:rPr lang="es-EC" sz="1200" baseline="0" dirty="0" smtClean="0">
                <a:solidFill>
                  <a:schemeClr val="tx1"/>
                </a:solidFill>
                <a:latin typeface="Century Gothic" panose="020B0502020202020204" pitchFamily="34" charset="0"/>
              </a:rPr>
              <a:t> </a:t>
            </a:r>
            <a:r>
              <a:rPr lang="es-EC" sz="1200" dirty="0" smtClean="0">
                <a:solidFill>
                  <a:schemeClr val="tx1"/>
                </a:solidFill>
                <a:latin typeface="Century Gothic" panose="020B0502020202020204" pitchFamily="34" charset="0"/>
              </a:rPr>
              <a:t>unidades operativas, RPIS Y RPC responsables de la</a:t>
            </a:r>
            <a:r>
              <a:rPr lang="es-EC" sz="1200" baseline="0" dirty="0" smtClean="0">
                <a:solidFill>
                  <a:schemeClr val="tx1"/>
                </a:solidFill>
                <a:latin typeface="Century Gothic" panose="020B0502020202020204" pitchFamily="34" charset="0"/>
              </a:rPr>
              <a:t> gestión interna de desechos . </a:t>
            </a:r>
          </a:p>
          <a:p>
            <a:pPr marL="457200" marR="0" lvl="0" indent="-228600" algn="just" defTabSz="914400" rtl="0" eaLnBrk="1" fontAlgn="auto" latinLnBrk="0" hangingPunct="1">
              <a:lnSpc>
                <a:spcPct val="100000"/>
              </a:lnSpc>
              <a:spcBef>
                <a:spcPts val="0"/>
              </a:spcBef>
              <a:spcAft>
                <a:spcPts val="0"/>
              </a:spcAft>
              <a:buClr>
                <a:srgbClr val="000000"/>
              </a:buClr>
              <a:buSzPts val="1400"/>
              <a:buFont typeface="Arial"/>
              <a:buNone/>
              <a:tabLst/>
              <a:defRPr/>
            </a:pPr>
            <a:r>
              <a:rPr lang="es-EC" sz="1200" dirty="0" smtClean="0">
                <a:solidFill>
                  <a:schemeClr val="tx1"/>
                </a:solidFill>
                <a:latin typeface="Century Gothic" panose="020B0502020202020204" pitchFamily="34" charset="0"/>
              </a:rPr>
              <a:t>Además se realizó 7 reconocimientos</a:t>
            </a:r>
            <a:r>
              <a:rPr lang="es-EC" sz="1200" baseline="0" dirty="0" smtClean="0">
                <a:solidFill>
                  <a:schemeClr val="tx1"/>
                </a:solidFill>
                <a:latin typeface="Century Gothic" panose="020B0502020202020204" pitchFamily="34" charset="0"/>
              </a:rPr>
              <a:t> a </a:t>
            </a:r>
            <a:r>
              <a:rPr lang="es-EC" sz="1200" dirty="0" smtClean="0">
                <a:solidFill>
                  <a:schemeClr val="tx1"/>
                </a:solidFill>
                <a:latin typeface="Century Gothic" panose="020B0502020202020204" pitchFamily="34" charset="0"/>
              </a:rPr>
              <a:t>7 instituciones privadas certificadas como espacio 100% libre de humo de tabaco que se adherieron</a:t>
            </a:r>
            <a:r>
              <a:rPr lang="es-EC" sz="1200" baseline="0" dirty="0" smtClean="0">
                <a:solidFill>
                  <a:schemeClr val="tx1"/>
                </a:solidFill>
                <a:latin typeface="Century Gothic" panose="020B0502020202020204" pitchFamily="34" charset="0"/>
              </a:rPr>
              <a:t> a la estrategia.</a:t>
            </a:r>
            <a:r>
              <a:rPr lang="es-EC" sz="1200" dirty="0" smtClean="0">
                <a:solidFill>
                  <a:schemeClr val="tx1"/>
                </a:solidFill>
                <a:latin typeface="Century Gothic" panose="020B0502020202020204" pitchFamily="34" charset="0"/>
              </a:rPr>
              <a:t>.</a:t>
            </a:r>
          </a:p>
          <a:p>
            <a:pPr lvl="0" algn="just"/>
            <a:endParaRPr lang="es-EC" sz="1200" dirty="0" smtClean="0">
              <a:solidFill>
                <a:schemeClr val="tx1"/>
              </a:solidFill>
              <a:latin typeface="Century Gothic" panose="020B0502020202020204" pitchFamily="34" charset="0"/>
            </a:endParaRPr>
          </a:p>
          <a:p>
            <a:pPr marL="457200" marR="0" lvl="0" indent="-228600" algn="just" defTabSz="914400" rtl="0" eaLnBrk="1" fontAlgn="auto" latinLnBrk="0" hangingPunct="1">
              <a:lnSpc>
                <a:spcPct val="100000"/>
              </a:lnSpc>
              <a:spcBef>
                <a:spcPts val="0"/>
              </a:spcBef>
              <a:spcAft>
                <a:spcPts val="0"/>
              </a:spcAft>
              <a:buClr>
                <a:srgbClr val="000000"/>
              </a:buClr>
              <a:buSzPts val="1400"/>
              <a:buFont typeface="Arial"/>
              <a:buNone/>
              <a:tabLst/>
              <a:defRPr/>
            </a:pPr>
            <a:r>
              <a:rPr lang="es-EC" sz="1200" b="1" i="0" u="none" strike="noStrike" cap="none" dirty="0" smtClean="0">
                <a:solidFill>
                  <a:schemeClr val="accent1">
                    <a:lumMod val="50000"/>
                  </a:schemeClr>
                </a:solidFill>
                <a:latin typeface="Century Gothic" panose="020B0502020202020204" pitchFamily="34" charset="0"/>
                <a:ea typeface="Calibri"/>
                <a:cs typeface="Arial" panose="020B0604020202020204" pitchFamily="34" charset="0"/>
                <a:sym typeface="Calibri"/>
              </a:rPr>
              <a:t>SALUD SEXUAL Y REPRODUCTIVA</a:t>
            </a:r>
          </a:p>
          <a:p>
            <a:pPr marL="457200" marR="0" lvl="0" indent="-228600" algn="just" defTabSz="914400" rtl="0" eaLnBrk="1" fontAlgn="auto" latinLnBrk="0" hangingPunct="1">
              <a:lnSpc>
                <a:spcPct val="100000"/>
              </a:lnSpc>
              <a:spcBef>
                <a:spcPts val="0"/>
              </a:spcBef>
              <a:spcAft>
                <a:spcPts val="0"/>
              </a:spcAft>
              <a:buClr>
                <a:srgbClr val="000000"/>
              </a:buClr>
              <a:buSzPts val="1400"/>
              <a:buFont typeface="Arial"/>
              <a:buNone/>
              <a:tabLst/>
              <a:defRPr/>
            </a:pPr>
            <a:r>
              <a:rPr lang="es-EC" sz="1200" dirty="0" smtClean="0">
                <a:solidFill>
                  <a:schemeClr val="tx1"/>
                </a:solidFill>
                <a:latin typeface="Century Gothic" panose="020B0502020202020204" pitchFamily="34" charset="0"/>
              </a:rPr>
              <a:t>El distrito de</a:t>
            </a:r>
            <a:r>
              <a:rPr lang="es-EC" sz="1200" baseline="0" dirty="0" smtClean="0">
                <a:solidFill>
                  <a:schemeClr val="tx1"/>
                </a:solidFill>
                <a:latin typeface="Century Gothic" panose="020B0502020202020204" pitchFamily="34" charset="0"/>
              </a:rPr>
              <a:t> salud 08D04 a través de la política intersectorial de prevención de embarazos en niñas y adolescentes desarrollo la  </a:t>
            </a:r>
            <a:r>
              <a:rPr lang="es-EC" sz="1200" b="1" dirty="0" smtClean="0">
                <a:solidFill>
                  <a:schemeClr val="tx1"/>
                </a:solidFill>
                <a:latin typeface="Century Gothic" panose="020B0502020202020204" pitchFamily="34" charset="0"/>
              </a:rPr>
              <a:t>Ruta</a:t>
            </a:r>
            <a:r>
              <a:rPr lang="es-EC" sz="1200" dirty="0" smtClean="0">
                <a:solidFill>
                  <a:schemeClr val="tx1"/>
                </a:solidFill>
                <a:latin typeface="Century Gothic" panose="020B0502020202020204" pitchFamily="34" charset="0"/>
              </a:rPr>
              <a:t> </a:t>
            </a:r>
            <a:r>
              <a:rPr lang="es-EC" sz="1200" b="1" dirty="0" smtClean="0">
                <a:solidFill>
                  <a:schemeClr val="tx1"/>
                </a:solidFill>
                <a:latin typeface="Century Gothic" panose="020B0502020202020204" pitchFamily="34" charset="0"/>
              </a:rPr>
              <a:t>ESA ES </a:t>
            </a:r>
            <a:r>
              <a:rPr lang="es-EC" sz="1200" dirty="0" smtClean="0">
                <a:solidFill>
                  <a:schemeClr val="tx1"/>
                </a:solidFill>
                <a:latin typeface="Century Gothic" panose="020B0502020202020204" pitchFamily="34" charset="0"/>
              </a:rPr>
              <a:t>en los centros de salud </a:t>
            </a:r>
            <a:r>
              <a:rPr lang="es-EC" sz="1200" dirty="0" err="1" smtClean="0">
                <a:solidFill>
                  <a:schemeClr val="tx1"/>
                </a:solidFill>
                <a:latin typeface="Century Gothic" panose="020B0502020202020204" pitchFamily="34" charset="0"/>
              </a:rPr>
              <a:t>Cupa</a:t>
            </a:r>
            <a:r>
              <a:rPr lang="es-EC" sz="1200" dirty="0" smtClean="0">
                <a:solidFill>
                  <a:schemeClr val="tx1"/>
                </a:solidFill>
                <a:latin typeface="Century Gothic" panose="020B0502020202020204" pitchFamily="34" charset="0"/>
              </a:rPr>
              <a:t> y</a:t>
            </a:r>
            <a:r>
              <a:rPr lang="es-EC" sz="1200" baseline="0" dirty="0" smtClean="0">
                <a:solidFill>
                  <a:schemeClr val="tx1"/>
                </a:solidFill>
                <a:latin typeface="Century Gothic" panose="020B0502020202020204" pitchFamily="34" charset="0"/>
              </a:rPr>
              <a:t> </a:t>
            </a:r>
            <a:r>
              <a:rPr lang="es-EC" sz="1200" dirty="0" smtClean="0">
                <a:solidFill>
                  <a:schemeClr val="tx1"/>
                </a:solidFill>
                <a:latin typeface="Century Gothic" panose="020B0502020202020204" pitchFamily="34" charset="0"/>
              </a:rPr>
              <a:t>Zapallo</a:t>
            </a:r>
            <a:r>
              <a:rPr lang="es-EC" sz="1200" baseline="0" dirty="0" smtClean="0">
                <a:solidFill>
                  <a:schemeClr val="tx1"/>
                </a:solidFill>
                <a:latin typeface="Century Gothic" panose="020B0502020202020204" pitchFamily="34" charset="0"/>
              </a:rPr>
              <a:t> </a:t>
            </a:r>
            <a:r>
              <a:rPr lang="es-EC" sz="1200" dirty="0" smtClean="0">
                <a:solidFill>
                  <a:schemeClr val="tx1"/>
                </a:solidFill>
                <a:latin typeface="Century Gothic" panose="020B0502020202020204" pitchFamily="34" charset="0"/>
              </a:rPr>
              <a:t>donde asistieron mas de 300 adolescentes de diferentes comunidades,</a:t>
            </a:r>
            <a:r>
              <a:rPr lang="es-EC" sz="1200" baseline="0" dirty="0" smtClean="0">
                <a:solidFill>
                  <a:schemeClr val="tx1"/>
                </a:solidFill>
                <a:latin typeface="Century Gothic" panose="020B0502020202020204" pitchFamily="34" charset="0"/>
              </a:rPr>
              <a:t> además de contar con 22 </a:t>
            </a:r>
            <a:r>
              <a:rPr lang="es-EC" sz="1200" dirty="0" smtClean="0">
                <a:solidFill>
                  <a:schemeClr val="tx1"/>
                </a:solidFill>
                <a:latin typeface="Century Gothic" panose="020B0502020202020204" pitchFamily="34" charset="0"/>
              </a:rPr>
              <a:t>Clubes de adolescentes 9 activos  y 13 fortalecidos </a:t>
            </a:r>
            <a:r>
              <a:rPr lang="es-ES_tradnl" sz="1200" b="0" i="0" u="none" strike="noStrike" cap="none" dirty="0" smtClean="0">
                <a:solidFill>
                  <a:schemeClr val="dk1"/>
                </a:solidFill>
                <a:effectLst/>
                <a:latin typeface="Calibri"/>
                <a:ea typeface="Calibri"/>
                <a:cs typeface="Calibri"/>
                <a:sym typeface="Calibri"/>
              </a:rPr>
              <a:t>promoviendo la inclusión, la igualdad y el respeto de los Derechos Humanos, en el marco de la Salud Sexual y Salud Reproductiva.</a:t>
            </a:r>
            <a:endParaRPr lang="es-EC" sz="1200" b="0" i="0" u="none" strike="noStrike" cap="none" dirty="0" smtClean="0">
              <a:solidFill>
                <a:schemeClr val="dk1"/>
              </a:solidFill>
              <a:effectLst/>
              <a:latin typeface="Calibri"/>
              <a:ea typeface="Calibri"/>
              <a:cs typeface="Calibri"/>
              <a:sym typeface="Calibri"/>
            </a:endParaRPr>
          </a:p>
          <a:p>
            <a:pPr lvl="0" algn="just"/>
            <a:endParaRPr lang="es-EC" sz="1200" dirty="0" smtClean="0">
              <a:solidFill>
                <a:schemeClr val="tx1"/>
              </a:solidFill>
              <a:latin typeface="Century Gothic" panose="020B0502020202020204" pitchFamily="34" charset="0"/>
            </a:endParaRPr>
          </a:p>
          <a:p>
            <a:pPr lvl="0" algn="just"/>
            <a:endParaRPr lang="es-EC" sz="1200" b="0" i="0" u="none" strike="noStrike" cap="none" dirty="0" smtClean="0">
              <a:solidFill>
                <a:schemeClr val="tx1"/>
              </a:solidFill>
              <a:latin typeface="Century Gothic" panose="020B0502020202020204" pitchFamily="34" charset="0"/>
              <a:ea typeface="Calibri"/>
              <a:cs typeface="Times New Roman" panose="02020603050405020304" pitchFamily="18" charset="0"/>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C" sz="1200" b="1" i="0" u="none" strike="noStrike" cap="none" dirty="0" smtClean="0">
                <a:solidFill>
                  <a:schemeClr val="accent1">
                    <a:lumMod val="50000"/>
                  </a:schemeClr>
                </a:solidFill>
                <a:latin typeface="Century Gothic" panose="020B0502020202020204" pitchFamily="34" charset="0"/>
                <a:ea typeface="Calibri"/>
                <a:cs typeface="Arial" panose="020B0604020202020204" pitchFamily="34" charset="0"/>
                <a:sym typeface="Calibri"/>
              </a:rPr>
              <a:t>MEDICINA ANCESTRAL Y PARTERAS</a:t>
            </a:r>
          </a:p>
          <a:p>
            <a:pPr lvl="0" algn="just"/>
            <a:r>
              <a:rPr lang="es-EC" sz="1200" dirty="0" smtClean="0">
                <a:solidFill>
                  <a:schemeClr val="tx1"/>
                </a:solidFill>
                <a:latin typeface="Century Gothic" panose="020B0502020202020204" pitchFamily="34" charset="0"/>
              </a:rPr>
              <a:t>El distrito de salud 08D04 Capacita</a:t>
            </a:r>
            <a:r>
              <a:rPr lang="es-EC" sz="1200" baseline="0" dirty="0" smtClean="0">
                <a:solidFill>
                  <a:schemeClr val="tx1"/>
                </a:solidFill>
                <a:latin typeface="Century Gothic" panose="020B0502020202020204" pitchFamily="34" charset="0"/>
              </a:rPr>
              <a:t> de manera </a:t>
            </a:r>
            <a:r>
              <a:rPr lang="es-EC" sz="1200" dirty="0" smtClean="0">
                <a:solidFill>
                  <a:schemeClr val="tx1"/>
                </a:solidFill>
                <a:latin typeface="Century Gothic" panose="020B0502020202020204" pitchFamily="34" charset="0"/>
              </a:rPr>
              <a:t>trimestral a las 33 parteras ancestrales y realiza la entrega de 15  kit de parto limpio, </a:t>
            </a:r>
            <a:r>
              <a:rPr lang="es-EC" sz="1200" dirty="0" err="1" smtClean="0">
                <a:solidFill>
                  <a:schemeClr val="tx1"/>
                </a:solidFill>
                <a:latin typeface="Century Gothic" panose="020B0502020202020204" pitchFamily="34" charset="0"/>
              </a:rPr>
              <a:t>ademas</a:t>
            </a:r>
            <a:r>
              <a:rPr lang="es-EC" sz="1200" dirty="0" smtClean="0">
                <a:solidFill>
                  <a:schemeClr val="tx1"/>
                </a:solidFill>
                <a:latin typeface="Century Gothic" panose="020B0502020202020204" pitchFamily="34" charset="0"/>
              </a:rPr>
              <a:t> contamos con 22 huertos medicinales activos</a:t>
            </a:r>
            <a:r>
              <a:rPr lang="es-EC" sz="1200" baseline="0" dirty="0" smtClean="0">
                <a:solidFill>
                  <a:schemeClr val="tx1"/>
                </a:solidFill>
                <a:latin typeface="Century Gothic" panose="020B0502020202020204" pitchFamily="34" charset="0"/>
              </a:rPr>
              <a:t>. </a:t>
            </a:r>
            <a:endParaRPr lang="es-EC" sz="1200" b="0" i="0" u="none" strike="noStrike" cap="none" dirty="0" smtClean="0">
              <a:solidFill>
                <a:schemeClr val="tx1"/>
              </a:solidFill>
              <a:latin typeface="Century Gothic" panose="020B0502020202020204" pitchFamily="34" charset="0"/>
              <a:ea typeface="Calibri"/>
              <a:cs typeface="Times New Roman" panose="02020603050405020304" pitchFamily="18" charset="0"/>
              <a:sym typeface="Calibri"/>
            </a:endParaRPr>
          </a:p>
          <a:p>
            <a:pPr lvl="0"/>
            <a:r>
              <a:rPr lang="es-EC" sz="1200" dirty="0" smtClean="0">
                <a:solidFill>
                  <a:schemeClr val="tx1"/>
                </a:solidFill>
                <a:latin typeface="Century Gothic" panose="020B0502020202020204" pitchFamily="34" charset="0"/>
              </a:rPr>
              <a:t>El</a:t>
            </a:r>
            <a:r>
              <a:rPr lang="es-EC" sz="1200" baseline="0" dirty="0" smtClean="0">
                <a:solidFill>
                  <a:schemeClr val="tx1"/>
                </a:solidFill>
                <a:latin typeface="Century Gothic" panose="020B0502020202020204" pitchFamily="34" charset="0"/>
              </a:rPr>
              <a:t> hospital padre </a:t>
            </a:r>
            <a:r>
              <a:rPr lang="es-EC" sz="1200" baseline="0" dirty="0" err="1" smtClean="0">
                <a:solidFill>
                  <a:schemeClr val="tx1"/>
                </a:solidFill>
                <a:latin typeface="Century Gothic" panose="020B0502020202020204" pitchFamily="34" charset="0"/>
              </a:rPr>
              <a:t>alberto</a:t>
            </a:r>
            <a:r>
              <a:rPr lang="es-EC" sz="1200" baseline="0" dirty="0" smtClean="0">
                <a:solidFill>
                  <a:schemeClr val="tx1"/>
                </a:solidFill>
                <a:latin typeface="Century Gothic" panose="020B0502020202020204" pitchFamily="34" charset="0"/>
              </a:rPr>
              <a:t> </a:t>
            </a:r>
            <a:r>
              <a:rPr lang="es-EC" sz="1200" baseline="0" dirty="0" err="1" smtClean="0">
                <a:solidFill>
                  <a:schemeClr val="tx1"/>
                </a:solidFill>
                <a:latin typeface="Century Gothic" panose="020B0502020202020204" pitchFamily="34" charset="0"/>
              </a:rPr>
              <a:t>Buffoni</a:t>
            </a:r>
            <a:r>
              <a:rPr lang="es-EC" sz="1200" baseline="0" dirty="0" smtClean="0">
                <a:solidFill>
                  <a:schemeClr val="tx1"/>
                </a:solidFill>
                <a:latin typeface="Century Gothic" panose="020B0502020202020204" pitchFamily="34" charset="0"/>
              </a:rPr>
              <a:t> atendió </a:t>
            </a:r>
            <a:r>
              <a:rPr lang="es-EC" sz="1200" dirty="0" smtClean="0">
                <a:solidFill>
                  <a:schemeClr val="tx1"/>
                </a:solidFill>
                <a:latin typeface="Century Gothic" panose="020B0502020202020204" pitchFamily="34" charset="0"/>
              </a:rPr>
              <a:t>1132 partos intercultural o en libre posición.</a:t>
            </a:r>
            <a:r>
              <a:rPr lang="es-ES_tradnl" sz="1200" b="0" i="0" u="none" strike="noStrike" cap="none" dirty="0" smtClean="0">
                <a:solidFill>
                  <a:schemeClr val="dk1"/>
                </a:solidFill>
                <a:effectLst/>
                <a:latin typeface="Calibri"/>
                <a:ea typeface="Calibri"/>
                <a:cs typeface="Calibri"/>
                <a:sym typeface="Calibri"/>
              </a:rPr>
              <a:t> Con el objetivo de fortalecer las practicas del Parto Intercultural</a:t>
            </a:r>
            <a:r>
              <a:rPr lang="es-EC" sz="1200" dirty="0" smtClean="0">
                <a:solidFill>
                  <a:schemeClr val="tx1"/>
                </a:solidFill>
                <a:latin typeface="Century Gothic" panose="020B0502020202020204" pitchFamily="34" charset="0"/>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C" sz="1200" b="1" i="0" u="none" strike="noStrike" cap="none" dirty="0" smtClean="0">
                <a:solidFill>
                  <a:schemeClr val="accent1">
                    <a:lumMod val="50000"/>
                  </a:schemeClr>
                </a:solidFill>
                <a:latin typeface="Century Gothic" panose="020B0502020202020204" pitchFamily="34" charset="0"/>
                <a:ea typeface="Calibri"/>
                <a:cs typeface="Calibri"/>
                <a:sym typeface="Calibri"/>
              </a:rPr>
              <a:t>DERECHOS HUMANOS </a:t>
            </a:r>
          </a:p>
          <a:p>
            <a:pPr lvl="0" algn="just"/>
            <a:r>
              <a:rPr lang="es-EC" sz="1200" dirty="0" smtClean="0">
                <a:solidFill>
                  <a:schemeClr val="tx1"/>
                </a:solidFill>
                <a:latin typeface="Century Gothic" panose="020B0502020202020204" pitchFamily="34" charset="0"/>
              </a:rPr>
              <a:t>El distrito de salud 08d04</a:t>
            </a:r>
            <a:r>
              <a:rPr lang="es-EC" sz="1200" baseline="0" dirty="0" smtClean="0">
                <a:solidFill>
                  <a:schemeClr val="tx1"/>
                </a:solidFill>
                <a:latin typeface="Century Gothic" panose="020B0502020202020204" pitchFamily="34" charset="0"/>
              </a:rPr>
              <a:t> cuenta con </a:t>
            </a:r>
            <a:r>
              <a:rPr lang="es-EC" sz="1200" dirty="0" smtClean="0">
                <a:solidFill>
                  <a:schemeClr val="tx1"/>
                </a:solidFill>
                <a:latin typeface="Century Gothic" panose="020B0502020202020204" pitchFamily="34" charset="0"/>
              </a:rPr>
              <a:t>5 unidades operativas certificadas como centros inclusivos en la etapa optima</a:t>
            </a:r>
            <a:r>
              <a:rPr lang="es-EC" sz="1200" baseline="0" dirty="0" smtClean="0">
                <a:solidFill>
                  <a:schemeClr val="tx1"/>
                </a:solidFill>
                <a:latin typeface="Century Gothic" panose="020B0502020202020204" pitchFamily="34" charset="0"/>
              </a:rPr>
              <a:t> como son </a:t>
            </a:r>
            <a:endParaRPr lang="es-EC" sz="1200" b="0" i="0" u="none" strike="noStrike" cap="none" dirty="0" smtClean="0">
              <a:solidFill>
                <a:schemeClr val="tx1"/>
              </a:solidFill>
              <a:latin typeface="Century Gothic" panose="020B0502020202020204" pitchFamily="34" charset="0"/>
              <a:ea typeface="Calibri"/>
              <a:cs typeface="Times New Roman" panose="02020603050405020304" pitchFamily="18" charset="0"/>
              <a:sym typeface="Calibri"/>
            </a:endParaRPr>
          </a:p>
          <a:p>
            <a:pPr lvl="0" algn="just"/>
            <a:r>
              <a:rPr lang="es-EC" sz="1200" b="0" i="0" u="none" strike="noStrike" cap="none" dirty="0" smtClean="0">
                <a:solidFill>
                  <a:schemeClr val="tx1"/>
                </a:solidFill>
                <a:latin typeface="Century Gothic" panose="020B0502020202020204" pitchFamily="34" charset="0"/>
                <a:ea typeface="Calibri"/>
                <a:cs typeface="Times New Roman" panose="02020603050405020304" pitchFamily="18" charset="0"/>
                <a:sym typeface="Calibri"/>
              </a:rPr>
              <a:t>Zapallo, La T, </a:t>
            </a:r>
            <a:r>
              <a:rPr lang="es-EC" sz="1200" b="0" i="0" u="none" strike="noStrike" cap="none" dirty="0" err="1" smtClean="0">
                <a:solidFill>
                  <a:schemeClr val="tx1"/>
                </a:solidFill>
                <a:latin typeface="Century Gothic" panose="020B0502020202020204" pitchFamily="34" charset="0"/>
                <a:ea typeface="Calibri"/>
                <a:cs typeface="Times New Roman" panose="02020603050405020304" pitchFamily="18" charset="0"/>
                <a:sym typeface="Calibri"/>
              </a:rPr>
              <a:t>Cupa</a:t>
            </a:r>
            <a:r>
              <a:rPr lang="es-EC" sz="1200" b="0" i="0" u="none" strike="noStrike" cap="none" dirty="0" smtClean="0">
                <a:solidFill>
                  <a:schemeClr val="tx1"/>
                </a:solidFill>
                <a:latin typeface="Century Gothic" panose="020B0502020202020204" pitchFamily="34" charset="0"/>
                <a:ea typeface="Calibri"/>
                <a:cs typeface="Times New Roman" panose="02020603050405020304" pitchFamily="18" charset="0"/>
                <a:sym typeface="Calibri"/>
              </a:rPr>
              <a:t>,  Cube y Viche.</a:t>
            </a:r>
          </a:p>
          <a:p>
            <a:pPr marL="0" lvl="0" indent="0" algn="l" rtl="0">
              <a:lnSpc>
                <a:spcPct val="100000"/>
              </a:lnSpc>
              <a:spcBef>
                <a:spcPts val="0"/>
              </a:spcBef>
              <a:spcAft>
                <a:spcPts val="0"/>
              </a:spcAft>
              <a:buSzPts val="1400"/>
              <a:buNone/>
            </a:pP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67120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a:spcBef>
                <a:spcPts val="13"/>
              </a:spcBef>
            </a:pPr>
            <a:fld id="{E140DDE0-781A-42EE-89C0-295650673C59}" type="slidenum">
              <a:rPr lang="en-US" sz="1400" smtClean="0">
                <a:ea typeface="DejaVu Sans" panose="020B0603030804020204" pitchFamily="34" charset="0"/>
                <a:cs typeface="Arial" panose="020B0604020202020204" pitchFamily="34" charset="0"/>
              </a:rPr>
              <a:pPr>
                <a:spcBef>
                  <a:spcPts val="13"/>
                </a:spcBef>
              </a:pPr>
              <a:t>2</a:t>
            </a:fld>
            <a:endParaRPr lang="en-US" sz="1400" smtClean="0">
              <a:ea typeface="DejaVu Sans" panose="020B0603030804020204" pitchFamily="34" charset="0"/>
              <a:cs typeface="Arial" panose="020B0604020202020204" pitchFamily="34" charset="0"/>
            </a:endParaRPr>
          </a:p>
        </p:txBody>
      </p:sp>
      <p:sp>
        <p:nvSpPr>
          <p:cNvPr id="6147" name="Rectangle 1"/>
          <p:cNvSpPr>
            <a:spLocks noGrp="1" noChangeArrowheads="1"/>
          </p:cNvSpPr>
          <p:nvPr>
            <p:ph type="body"/>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s-EC" dirty="0" smtClean="0"/>
              <a:t>Para el año 2022</a:t>
            </a:r>
            <a:r>
              <a:rPr lang="es-EC" baseline="0" dirty="0" smtClean="0"/>
              <a:t> la Dirección Distrital 08D04 Quinindé-Salud se le asigno una población de </a:t>
            </a:r>
            <a:r>
              <a:rPr lang="es-EC" dirty="0" smtClean="0"/>
              <a:t>146,306 Habitantes,</a:t>
            </a:r>
            <a:r>
              <a:rPr lang="es-EC" baseline="0" dirty="0" smtClean="0"/>
              <a:t> según el indicador poblacional del INEC. </a:t>
            </a:r>
            <a:endParaRPr lang="es-EC" dirty="0" smtClean="0"/>
          </a:p>
        </p:txBody>
      </p:sp>
      <p:sp>
        <p:nvSpPr>
          <p:cNvPr id="6148" name="Rectangle 2"/>
          <p:cNvSpPr>
            <a:spLocks noGrp="1" noRot="1" noChangeAspect="1" noChangeArrowheads="1" noTextEdit="1"/>
          </p:cNvSpPr>
          <p:nvPr>
            <p:ph type="sldImg" idx="1"/>
          </p:nvPr>
        </p:nvSpPr>
        <p:spPr>
          <a:xfrm>
            <a:off x="685800" y="1143000"/>
            <a:ext cx="5486400" cy="30861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Tree>
    <p:extLst>
      <p:ext uri="{BB962C8B-B14F-4D97-AF65-F5344CB8AC3E}">
        <p14:creationId xmlns:p14="http://schemas.microsoft.com/office/powerpoint/2010/main" val="3144256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C" b="1" dirty="0" smtClean="0">
                <a:solidFill>
                  <a:schemeClr val="accent1">
                    <a:lumMod val="50000"/>
                  </a:schemeClr>
                </a:solidFill>
                <a:latin typeface="Century Gothic" panose="020B0502020202020204" pitchFamily="34" charset="0"/>
              </a:rPr>
              <a:t>VIOLENCIA DE GENERO  </a:t>
            </a:r>
            <a:r>
              <a:rPr lang="es-EC" b="0" dirty="0" smtClean="0">
                <a:solidFill>
                  <a:schemeClr val="tx1"/>
                </a:solidFill>
                <a:latin typeface="Century Gothic" panose="020B0502020202020204" pitchFamily="34" charset="0"/>
              </a:rPr>
              <a:t>Se capacitó a los profesionales de primer y segundo nivel de atención sobre la Norma Técnica de Violencia Basada en Género y formulario 094.</a:t>
            </a:r>
            <a:r>
              <a:rPr lang="es-EC" b="0" baseline="0" dirty="0" smtClean="0">
                <a:solidFill>
                  <a:schemeClr val="tx1"/>
                </a:solidFill>
                <a:latin typeface="Century Gothic" panose="020B0502020202020204" pitchFamily="34" charset="0"/>
              </a:rPr>
              <a:t> donde s</a:t>
            </a:r>
            <a:r>
              <a:rPr lang="es-EC" b="0" dirty="0" smtClean="0">
                <a:solidFill>
                  <a:schemeClr val="tx1"/>
                </a:solidFill>
                <a:latin typeface="Century Gothic" panose="020B0502020202020204" pitchFamily="34" charset="0"/>
              </a:rPr>
              <a:t>e reportaron 225 violencias de las cuales 157 fueron violencia fisica,22 violencia psicológica , 37 violencia sexual y 1 violencia intrafamiliar.</a:t>
            </a:r>
            <a:endParaRPr lang="es-EC" b="0" baseline="0" dirty="0" smtClean="0">
              <a:solidFill>
                <a:schemeClr val="tx1"/>
              </a:solidFill>
              <a:latin typeface="Century Gothic" panose="020B0502020202020204" pitchFamily="34" charset="0"/>
            </a:endParaRPr>
          </a:p>
          <a:p>
            <a:pPr lvl="0" algn="l"/>
            <a:r>
              <a:rPr lang="es-EC" b="0" baseline="0" dirty="0" smtClean="0">
                <a:solidFill>
                  <a:schemeClr val="tx1"/>
                </a:solidFill>
                <a:latin typeface="Century Gothic" panose="020B0502020202020204" pitchFamily="34" charset="0"/>
              </a:rPr>
              <a:t>El </a:t>
            </a:r>
            <a:r>
              <a:rPr lang="es-EC" b="0" dirty="0" smtClean="0">
                <a:solidFill>
                  <a:schemeClr val="tx1"/>
                </a:solidFill>
                <a:latin typeface="Century Gothic" panose="020B0502020202020204" pitchFamily="34" charset="0"/>
              </a:rPr>
              <a:t>100% de los profesionales realizaron el curso de Instituciones Libres de Violencia contra las mujeres.</a:t>
            </a:r>
          </a:p>
          <a:p>
            <a:pPr lvl="0" algn="l"/>
            <a:r>
              <a:rPr lang="es-ES_tradnl" b="1" u="none" dirty="0" smtClean="0">
                <a:solidFill>
                  <a:schemeClr val="accent1">
                    <a:lumMod val="50000"/>
                  </a:schemeClr>
                </a:solidFill>
                <a:latin typeface="Century Gothic" panose="020B0502020202020204" pitchFamily="34" charset="0"/>
              </a:rPr>
              <a:t>EDUCACIÓN PARA LA SALUD  </a:t>
            </a:r>
            <a:r>
              <a:rPr lang="es-ES_tradnl" b="0" u="none" dirty="0" smtClean="0">
                <a:solidFill>
                  <a:schemeClr val="accent1">
                    <a:lumMod val="50000"/>
                  </a:schemeClr>
                </a:solidFill>
                <a:latin typeface="Century Gothic" panose="020B0502020202020204" pitchFamily="34" charset="0"/>
              </a:rPr>
              <a:t>El</a:t>
            </a:r>
            <a:r>
              <a:rPr lang="es-ES_tradnl" b="0" u="none" baseline="0" dirty="0" smtClean="0">
                <a:solidFill>
                  <a:schemeClr val="accent1">
                    <a:lumMod val="50000"/>
                  </a:schemeClr>
                </a:solidFill>
                <a:latin typeface="Century Gothic" panose="020B0502020202020204" pitchFamily="34" charset="0"/>
              </a:rPr>
              <a:t> distrito de salud cuenta con </a:t>
            </a:r>
            <a:r>
              <a:rPr lang="es-EC" b="0" dirty="0" smtClean="0">
                <a:solidFill>
                  <a:schemeClr val="tx1"/>
                </a:solidFill>
                <a:latin typeface="Century Gothic" panose="020B0502020202020204" pitchFamily="34" charset="0"/>
              </a:rPr>
              <a:t>Clubs de embarazadas, Clubs de adultos mayores hipertensos y diabéticos activos en las 22 unidades operativas. Se realizaron 10,464 actividades de promoción tanto intramural como extramural de las 22 Unidades Operativas teniendo como beneficiarios</a:t>
            </a:r>
            <a:r>
              <a:rPr lang="es-EC" b="0" baseline="0" dirty="0" smtClean="0">
                <a:solidFill>
                  <a:schemeClr val="tx1"/>
                </a:solidFill>
                <a:latin typeface="Century Gothic" panose="020B0502020202020204" pitchFamily="34" charset="0"/>
              </a:rPr>
              <a:t> </a:t>
            </a:r>
            <a:r>
              <a:rPr lang="es-EC" b="0" dirty="0" smtClean="0">
                <a:solidFill>
                  <a:schemeClr val="tx1"/>
                </a:solidFill>
                <a:latin typeface="Century Gothic" panose="020B0502020202020204" pitchFamily="34" charset="0"/>
              </a:rPr>
              <a:t>65. 823.</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_tradnl" b="1" dirty="0" smtClean="0">
                <a:solidFill>
                  <a:schemeClr val="accent1">
                    <a:lumMod val="50000"/>
                  </a:schemeClr>
                </a:solidFill>
                <a:latin typeface="Century Gothic" panose="020B0502020202020204" pitchFamily="34" charset="0"/>
              </a:rPr>
              <a:t>AGITA TU MUNDO, </a:t>
            </a:r>
            <a:r>
              <a:rPr lang="es-EC" b="0" dirty="0" smtClean="0">
                <a:solidFill>
                  <a:schemeClr val="tx1"/>
                </a:solidFill>
                <a:latin typeface="Century Gothic" panose="020B0502020202020204" pitchFamily="34" charset="0"/>
                <a:cs typeface="Arial" panose="020B0604020202020204" pitchFamily="34" charset="0"/>
              </a:rPr>
              <a:t>Se reactivo la estrategia Agita Tu Mundo con la realización de 1 campeonato distrital, casa abierta, hidratación, consumo de frutas, y puntos verdes en oficinas.</a:t>
            </a:r>
            <a:endParaRPr lang="es-EC" b="0" dirty="0" smtClean="0">
              <a:solidFill>
                <a:schemeClr val="tx1"/>
              </a:solidFill>
              <a:latin typeface="Century Gothic" panose="020B0502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EC" b="0" dirty="0" smtClean="0">
              <a:solidFill>
                <a:schemeClr val="accent1">
                  <a:lumMod val="50000"/>
                </a:schemeClr>
              </a:solidFill>
              <a:latin typeface="Century Gothic" panose="020B0502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EC" b="0" u="none" dirty="0" smtClean="0">
              <a:solidFill>
                <a:schemeClr val="accent1">
                  <a:lumMod val="50000"/>
                </a:schemeClr>
              </a:solidFill>
              <a:latin typeface="Century Gothic" panose="020B0502020202020204" pitchFamily="34" charset="0"/>
            </a:endParaRPr>
          </a:p>
          <a:p>
            <a:pPr lvl="0" algn="l"/>
            <a:endParaRPr lang="es-EC" dirty="0" smtClean="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EC" b="0" dirty="0" smtClean="0">
              <a:solidFill>
                <a:schemeClr val="accent1">
                  <a:lumMod val="50000"/>
                </a:schemeClr>
              </a:solidFill>
              <a:latin typeface="Century Gothic" panose="020B0502020202020204" pitchFamily="34" charset="0"/>
            </a:endParaRPr>
          </a:p>
          <a:p>
            <a:endParaRPr lang="es-EC" dirty="0"/>
          </a:p>
        </p:txBody>
      </p:sp>
      <p:sp>
        <p:nvSpPr>
          <p:cNvPr id="4" name="3 Marcador de número de diapositiva"/>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EC" sz="1200" b="0" i="0" u="none" strike="noStrike" cap="none" smtClean="0">
                <a:solidFill>
                  <a:schemeClr val="dk1"/>
                </a:solidFill>
                <a:latin typeface="Calibri"/>
                <a:ea typeface="Calibri"/>
                <a:cs typeface="Calibri"/>
                <a:sym typeface="Calibri"/>
              </a:rPr>
              <a:t>20</a:t>
            </a:fld>
            <a:endParaRPr lang="es-EC"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8432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lvl="0" algn="ctr"/>
            <a:r>
              <a:rPr lang="es-EC" sz="1400" b="1" dirty="0" smtClean="0">
                <a:solidFill>
                  <a:schemeClr val="accent1">
                    <a:lumMod val="50000"/>
                  </a:schemeClr>
                </a:solidFill>
                <a:latin typeface="Century Gothic" panose="020B0502020202020204" pitchFamily="34" charset="0"/>
                <a:cs typeface="Arial" panose="020B0604020202020204" pitchFamily="34" charset="0"/>
              </a:rPr>
              <a:t>RECONOCIMIENTO NUTRICIONAL A RESTAURANTES Y CAFETERÍAS </a:t>
            </a:r>
          </a:p>
          <a:p>
            <a:pPr lvl="0" algn="ctr"/>
            <a:r>
              <a:rPr lang="es-EC" sz="1200" b="0" dirty="0" smtClean="0">
                <a:solidFill>
                  <a:schemeClr val="tx1"/>
                </a:solidFill>
                <a:latin typeface="Century Gothic" panose="020B0502020202020204" pitchFamily="34" charset="0"/>
                <a:cs typeface="Arial" panose="020B0604020202020204" pitchFamily="34" charset="0"/>
              </a:rPr>
              <a:t>Se mantienen tres restaurantes con la certificación de </a:t>
            </a:r>
            <a:r>
              <a:rPr lang="es-EC" sz="1200" b="1" dirty="0" smtClean="0">
                <a:solidFill>
                  <a:schemeClr val="tx1"/>
                </a:solidFill>
                <a:latin typeface="Century Gothic" panose="020B0502020202020204" pitchFamily="34" charset="0"/>
                <a:cs typeface="Arial" panose="020B0604020202020204" pitchFamily="34" charset="0"/>
              </a:rPr>
              <a:t>Reconocimiento Nutricional A Restaurantes Y Cafeterías </a:t>
            </a:r>
            <a:r>
              <a:rPr lang="es-EC" sz="1200" b="0" dirty="0" smtClean="0">
                <a:solidFill>
                  <a:schemeClr val="tx1"/>
                </a:solidFill>
                <a:latin typeface="Century Gothic" panose="020B0502020202020204" pitchFamily="34" charset="0"/>
                <a:cs typeface="Arial" panose="020B0604020202020204" pitchFamily="34" charset="0"/>
              </a:rPr>
              <a:t>y dos se encuentran en tramites para ser certificados</a:t>
            </a:r>
            <a:endParaRPr lang="es-EC" dirty="0" smtClean="0"/>
          </a:p>
          <a:p>
            <a:pPr lvl="0" algn="ctr"/>
            <a:r>
              <a:rPr lang="es-EC" sz="1400" b="1" dirty="0" smtClean="0">
                <a:solidFill>
                  <a:schemeClr val="accent1">
                    <a:lumMod val="50000"/>
                  </a:schemeClr>
                </a:solidFill>
                <a:latin typeface="Century Gothic" panose="020B0502020202020204" pitchFamily="34" charset="0"/>
                <a:cs typeface="Arial" panose="020B0604020202020204" pitchFamily="34" charset="0"/>
              </a:rPr>
              <a:t>GRUPO DE APOYO DE LACTANCIA MATERNA</a:t>
            </a:r>
          </a:p>
          <a:p>
            <a:pPr lvl="0" algn="ctr"/>
            <a:r>
              <a:rPr lang="es-EC" sz="1200" b="0" dirty="0" smtClean="0">
                <a:solidFill>
                  <a:schemeClr val="tx1"/>
                </a:solidFill>
                <a:latin typeface="Century Gothic" panose="020B0502020202020204" pitchFamily="34" charset="0"/>
                <a:cs typeface="Arial" panose="020B0604020202020204" pitchFamily="34" charset="0"/>
              </a:rPr>
              <a:t>Cumplimos con el 100% en la conformación de grupos de apoyo de lactancia materna tanto en primer nivel , como en el segundo nivel de atención. </a:t>
            </a:r>
            <a:endParaRPr lang="es-EC" sz="1200" b="1" dirty="0" smtClean="0">
              <a:solidFill>
                <a:schemeClr val="tx1"/>
              </a:solidFill>
              <a:latin typeface="Century Gothic" panose="020B0502020202020204" pitchFamily="34" charset="0"/>
              <a:cs typeface="Arial" panose="020B0604020202020204" pitchFamily="34" charset="0"/>
            </a:endParaRPr>
          </a:p>
          <a:p>
            <a:pPr lvl="0"/>
            <a:r>
              <a:rPr lang="es-ES" sz="1400" b="0" dirty="0" smtClean="0">
                <a:solidFill>
                  <a:schemeClr val="accent1">
                    <a:lumMod val="50000"/>
                  </a:schemeClr>
                </a:solidFill>
                <a:latin typeface="Century Gothic" panose="020B0502020202020204" pitchFamily="34" charset="0"/>
              </a:rPr>
              <a:t>BARES ESCOLARES </a:t>
            </a:r>
            <a:endParaRPr lang="es-EC" sz="1400" b="0" dirty="0" smtClean="0">
              <a:solidFill>
                <a:schemeClr val="accent1">
                  <a:lumMod val="50000"/>
                </a:schemeClr>
              </a:solidFill>
              <a:latin typeface="Century Gothic" panose="020B0502020202020204" pitchFamily="34" charset="0"/>
            </a:endParaRPr>
          </a:p>
          <a:p>
            <a:pPr lvl="0"/>
            <a:r>
              <a:rPr lang="es-ES" sz="1200" b="0" dirty="0" smtClean="0">
                <a:solidFill>
                  <a:schemeClr val="tx1"/>
                </a:solidFill>
                <a:latin typeface="Century Gothic" panose="020B0502020202020204" pitchFamily="34" charset="0"/>
              </a:rPr>
              <a:t>En el Distrito de Quinindé en el año 2022  se realizó un seguimiento a 54 establecimientos educativos de los cuales encontramos 18 puntos de expendio, 11 bares simples y 4 bar comedor.  Los demás están en proceso de adquisición del permiso de funcionamiento por parte de MINEDUC. </a:t>
            </a:r>
            <a:endParaRPr lang="es-EC" sz="1200" b="0" dirty="0" smtClean="0">
              <a:solidFill>
                <a:schemeClr val="tx1"/>
              </a:solidFill>
              <a:latin typeface="Century Gothic" panose="020B0502020202020204" pitchFamily="34" charset="0"/>
            </a:endParaRPr>
          </a:p>
          <a:p>
            <a:pPr marL="0" lvl="0" indent="0" algn="l" rtl="0">
              <a:lnSpc>
                <a:spcPct val="100000"/>
              </a:lnSpc>
              <a:spcBef>
                <a:spcPts val="0"/>
              </a:spcBef>
              <a:spcAft>
                <a:spcPts val="0"/>
              </a:spcAft>
              <a:buSzPts val="1400"/>
              <a:buNone/>
            </a:pP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892470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lvl="0"/>
            <a:r>
              <a:rPr lang="es-ES" sz="1200" b="1" dirty="0" smtClean="0">
                <a:solidFill>
                  <a:schemeClr val="accent1">
                    <a:lumMod val="50000"/>
                  </a:schemeClr>
                </a:solidFill>
                <a:latin typeface="Century Gothic" panose="020B0502020202020204" pitchFamily="34" charset="0"/>
              </a:rPr>
              <a:t>ESTRATEGÍA ECUADOR LIBRE DE DESNUTRICIÓN INFANTIL </a:t>
            </a:r>
          </a:p>
          <a:p>
            <a:pPr lvl="0"/>
            <a:r>
              <a:rPr lang="es-ES" sz="1200" b="0" dirty="0" smtClean="0">
                <a:solidFill>
                  <a:schemeClr val="tx1"/>
                </a:solidFill>
                <a:latin typeface="Century Gothic" panose="020B0502020202020204" pitchFamily="34" charset="0"/>
              </a:rPr>
              <a:t>En el distrito de Quinindé en el año 2022 se capto un total de  1122 niños con diagnostico de baja talla para la edad correspondiente al rango de edad de 0-24 meses que representa el  22% de la totalidad de desnutrición crónica. De los  cuales se recuperaron 353 niños con desnutrición crónica, 130 salieron del rango de edad y 29 cambiaron de distrito.  </a:t>
            </a:r>
            <a:endParaRPr lang="es-EC" sz="1200" b="0" dirty="0" smtClean="0">
              <a:solidFill>
                <a:schemeClr val="tx1"/>
              </a:solidFill>
              <a:latin typeface="Century Gothic" panose="020B0502020202020204" pitchFamily="34" charset="0"/>
            </a:endParaRPr>
          </a:p>
          <a:p>
            <a:pPr lvl="0"/>
            <a:r>
              <a:rPr lang="es-ES" sz="1100" b="1" dirty="0" smtClean="0">
                <a:solidFill>
                  <a:schemeClr val="accent1">
                    <a:lumMod val="50000"/>
                  </a:schemeClr>
                </a:solidFill>
                <a:latin typeface="Century Gothic" panose="020B0502020202020204" pitchFamily="34" charset="0"/>
              </a:rPr>
              <a:t>CUMPLIMIENTO DEL PAQUETE PRIORIZADO ESTRATEGÍA ECUADOR LIBRE DE DESNUTRICIÓN INFANTIL </a:t>
            </a:r>
            <a:endParaRPr lang="es-EC" sz="1100" b="1" dirty="0" smtClean="0">
              <a:solidFill>
                <a:schemeClr val="accent1">
                  <a:lumMod val="50000"/>
                </a:schemeClr>
              </a:solidFill>
              <a:latin typeface="Century Gothic" panose="020B0502020202020204" pitchFamily="34" charset="0"/>
            </a:endParaRPr>
          </a:p>
          <a:p>
            <a:pPr lvl="0"/>
            <a:r>
              <a:rPr lang="es-EC" sz="1200" b="0" dirty="0" smtClean="0">
                <a:solidFill>
                  <a:schemeClr val="tx1"/>
                </a:solidFill>
                <a:latin typeface="Century Gothic" panose="020B0502020202020204" pitchFamily="34" charset="0"/>
              </a:rPr>
              <a:t>En el año 2022 cumplimos con el 15% de la meta  establecida del 37% del paquete priorizado en niños menores de 2 años </a:t>
            </a:r>
          </a:p>
          <a:p>
            <a:pPr lvl="0"/>
            <a:r>
              <a:rPr lang="es-EC" sz="1200" b="0" dirty="0" smtClean="0">
                <a:solidFill>
                  <a:schemeClr val="tx1"/>
                </a:solidFill>
                <a:latin typeface="Century Gothic" panose="020B0502020202020204" pitchFamily="34" charset="0"/>
              </a:rPr>
              <a:t>alcanzamos el 87.5% de 64.4% en embarazadas. </a:t>
            </a:r>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958146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CONTENIDO: DIAGRAMACIÓN DE DIAPOSITIVA LIBRE</a:t>
            </a:r>
            <a:endParaRPr dirty="0"/>
          </a:p>
        </p:txBody>
      </p:sp>
      <p:sp>
        <p:nvSpPr>
          <p:cNvPr id="105" name="Google Shape;10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23</a:t>
            </a:fld>
            <a:endParaRPr/>
          </a:p>
        </p:txBody>
      </p:sp>
    </p:spTree>
    <p:extLst>
      <p:ext uri="{BB962C8B-B14F-4D97-AF65-F5344CB8AC3E}">
        <p14:creationId xmlns:p14="http://schemas.microsoft.com/office/powerpoint/2010/main" val="3699180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dirty="0" smtClean="0"/>
              <a:t>COVID: La mayor incidencia de casos positivos se detectó durante los meses de Agosto y Diciembre. Cabe destacar que los casos son captados a través de la Búsqueda Activa Comunitaria e institucional</a:t>
            </a:r>
            <a:r>
              <a:rPr lang="es-EC" b="1" dirty="0" smtClean="0"/>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C" b="1" dirty="0" smtClean="0"/>
              <a:t>MALARIA: L</a:t>
            </a:r>
            <a:r>
              <a:rPr lang="es-EC" b="0" dirty="0" smtClean="0"/>
              <a:t>os casos de malaria se redujeron considerablemente a diferencia de años anteriores debido a las estrategias ejecutadas en territorio como lo fue la entrega</a:t>
            </a:r>
            <a:r>
              <a:rPr lang="es-EC" b="0" baseline="0" dirty="0" smtClean="0"/>
              <a:t> de toldos, la promoción acerca del uso de repelentes, ropa adecuada, entre otros. Desde el mes de diciembre hasta ahora el equipo de </a:t>
            </a:r>
            <a:r>
              <a:rPr lang="es-EC" b="0" baseline="0" dirty="0" err="1" smtClean="0"/>
              <a:t>microscopistas</a:t>
            </a:r>
            <a:r>
              <a:rPr lang="es-EC" b="0" baseline="0" dirty="0" smtClean="0"/>
              <a:t> y de control de vectores trabaja en la búsqueda activa de casos a través del tamizaje con gota gruesa, resultado: cero casos</a:t>
            </a:r>
            <a:endParaRPr lang="es-EC" b="1" dirty="0" smtClean="0"/>
          </a:p>
          <a:p>
            <a:pPr marL="0" lvl="0" indent="0" algn="l" rtl="0">
              <a:lnSpc>
                <a:spcPct val="100000"/>
              </a:lnSpc>
              <a:spcBef>
                <a:spcPts val="0"/>
              </a:spcBef>
              <a:spcAft>
                <a:spcPts val="0"/>
              </a:spcAft>
              <a:buSzPts val="1400"/>
              <a:buNone/>
            </a:pP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802645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smtClean="0"/>
              <a:t>DENGUE:</a:t>
            </a:r>
            <a:r>
              <a:rPr lang="es-EC" baseline="0" dirty="0" smtClean="0"/>
              <a:t> Como es de esperarse el mes de abril de intenso invierno, fue el mes de mayor incidencia de casos, todos tratados oportunamente y sin defunciones que lamentar por esta patología. Debido al déficit de insecticida a nivel nacional y al mal estado de la maquinaria para la fumigación,  el personal de control vectorial trabaja intensamente en la destrucción de criaderos con el fin de disminuir la incidencia.</a:t>
            </a: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89067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err="1" smtClean="0"/>
              <a:t>Leishmaniasis</a:t>
            </a:r>
            <a:r>
              <a:rPr lang="es-EC" dirty="0" smtClean="0"/>
              <a:t>:</a:t>
            </a:r>
            <a:r>
              <a:rPr lang="es-EC" baseline="0" dirty="0" smtClean="0"/>
              <a:t> a todos los casos se les garantizó el tratamiento completo, y fueron directamente observados en los centros de salud con el seguimiento oportuno del personal.</a:t>
            </a:r>
          </a:p>
          <a:p>
            <a:pPr marL="0" lvl="0" indent="0" algn="l" rtl="0">
              <a:lnSpc>
                <a:spcPct val="100000"/>
              </a:lnSpc>
              <a:spcBef>
                <a:spcPts val="0"/>
              </a:spcBef>
              <a:spcAft>
                <a:spcPts val="0"/>
              </a:spcAft>
              <a:buSzPts val="1400"/>
              <a:buNone/>
            </a:pPr>
            <a:r>
              <a:rPr lang="es-EC" baseline="0" dirty="0" smtClean="0"/>
              <a:t>Accidentes ofídicos: De los 47 mordeduras de serpiente, 16 fueron mordeduras graves,  y nuestro hospital le garantizó el antídoto requerido para cada paciente. </a:t>
            </a: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671233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dirty="0" smtClean="0"/>
              <a:t>El  Distrito</a:t>
            </a:r>
            <a:r>
              <a:rPr lang="es-ES" sz="1200" baseline="0" dirty="0" smtClean="0"/>
              <a:t> de salud cuenta con </a:t>
            </a:r>
            <a:r>
              <a:rPr lang="es-ES" sz="1200" b="0" baseline="0" dirty="0" smtClean="0"/>
              <a:t>la</a:t>
            </a:r>
            <a:r>
              <a:rPr lang="es-ES" sz="1200" b="1" baseline="0" dirty="0" smtClean="0"/>
              <a:t> unidad de atención integral de salud de VIH: </a:t>
            </a:r>
            <a:r>
              <a:rPr lang="es-ES" sz="1200" baseline="0" dirty="0" smtClean="0"/>
              <a:t>se brinda atención médica biopsicosocial a través de un equipo multidisciplinario, logrando lo siguiente: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ES" sz="1200" baseline="0" dirty="0" smtClean="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dirty="0" smtClean="0"/>
              <a:t>FIG.</a:t>
            </a:r>
            <a:r>
              <a:rPr lang="es-ES" sz="1200" baseline="0" dirty="0" smtClean="0"/>
              <a:t>1: INCIDENCIA POR GRUPOS DE EDAD: </a:t>
            </a:r>
            <a:r>
              <a:rPr lang="es-ES" sz="1200" dirty="0" smtClean="0"/>
              <a:t>El mayor porcentaje de pacientes con VIH se encuentran en el rango de edad de 25 a 49 años, representando el 68%. Seguido por el grupo de edad de 20-24 años (12%); 50-65 años (13%). Es importante mencionar que la mayor cantidad de pacientes mayores de 65 años representaron el 4%. La</a:t>
            </a:r>
            <a:r>
              <a:rPr lang="es-ES" sz="1200" baseline="0" dirty="0" smtClean="0"/>
              <a:t> mayor incidencia de casos se refleja en la edad reproductiva y socioeconómicamente activa.</a:t>
            </a:r>
            <a:endParaRPr lang="es-EC" sz="1200" dirty="0" smtClean="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EC" sz="1200" dirty="0" smtClean="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C" sz="1200" dirty="0" smtClean="0"/>
              <a:t>FIG.</a:t>
            </a:r>
            <a:r>
              <a:rPr lang="es-EC" sz="1200" baseline="0" dirty="0" smtClean="0"/>
              <a:t> 2: </a:t>
            </a:r>
            <a:r>
              <a:rPr lang="es-ES" dirty="0" smtClean="0"/>
              <a:t>INCIDENCIA SEGÚN EL SEXO: Los hombres representaron el 54% y las mujeres el 46% estableciéndose una relación hombre: mujer de 1:1.</a:t>
            </a:r>
          </a:p>
          <a:p>
            <a:r>
              <a:rPr lang="es-ES" dirty="0" smtClean="0"/>
              <a:t>El 67,5% son heterosexuales, 17% son LGBTI y un 15,5 % no se define su orientación sexual.</a:t>
            </a:r>
            <a:endParaRPr lang="es-EC" dirty="0" smtClean="0"/>
          </a:p>
          <a:p>
            <a:pPr marL="0" lvl="0" indent="0" algn="l" rtl="0">
              <a:lnSpc>
                <a:spcPct val="100000"/>
              </a:lnSpc>
              <a:spcBef>
                <a:spcPts val="0"/>
              </a:spcBef>
              <a:spcAft>
                <a:spcPts val="0"/>
              </a:spcAft>
              <a:buSzPts val="1400"/>
              <a:buNone/>
            </a:pP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669863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dirty="0" smtClean="0"/>
              <a:t>EN EL DISTRITO</a:t>
            </a:r>
            <a:r>
              <a:rPr lang="es-ES" baseline="0" dirty="0" smtClean="0"/>
              <a:t> 08D04 A TRAVES DEL TRATAMIENTO INTEGRAL A LOS PACIENTES QUE VIVEN CON VIH-SIDA, HA LOGRADO CUMPLIR CON EL PORCENTAJE DE CARGAS VIRALES INDETECTABLES, ES DECIR EL VIRUS DEL VIH SE ENCUENTRA CONTROLADO  Y LA PROGRESIÓN A FASE SIDA ES DISMINUIDA, EN RELACION A LO MECIONADO SE HA LOGRANDO EL 94% DE ADHERENCIA A LA MEDICACIÓN ANTIRRETROVIRAL; LOS PACIENTES EN FASE SIDA CONSITUYEN EL 4%, MISMOS QUE PRESENTAN TAMBIEN PATOLOGIAS COMO TUBERCULOSIS EXTRAPULMONAR. </a:t>
            </a:r>
          </a:p>
          <a:p>
            <a:pPr marL="0" lvl="0" indent="0" algn="l" rtl="0">
              <a:lnSpc>
                <a:spcPct val="100000"/>
              </a:lnSpc>
              <a:spcBef>
                <a:spcPts val="0"/>
              </a:spcBef>
              <a:spcAft>
                <a:spcPts val="0"/>
              </a:spcAft>
              <a:buSzPts val="1400"/>
              <a:buNone/>
            </a:pPr>
            <a:endParaRPr lang="es-ES" baseline="0" dirty="0" smtClean="0"/>
          </a:p>
          <a:p>
            <a:pPr marL="0" lvl="0" indent="0" algn="l" rtl="0">
              <a:lnSpc>
                <a:spcPct val="100000"/>
              </a:lnSpc>
              <a:spcBef>
                <a:spcPts val="0"/>
              </a:spcBef>
              <a:spcAft>
                <a:spcPts val="0"/>
              </a:spcAft>
              <a:buSzPts val="1400"/>
              <a:buNone/>
            </a:pPr>
            <a:r>
              <a:rPr lang="es-ES" baseline="0" dirty="0" smtClean="0"/>
              <a:t>EL DISTRITO 08D04 TRABAJA CONSTANTEMENTE EN LA ESTRATEGIA DE VIH /SIDA A TRAVES DE TAMIZAJES RÁPIDOS REPRESENTADOS POR PRUEBAS DE VIH DE 4TA GENERACIÓN MISMAS QUE SE ENCUENTRAN DISPONIBLES EN LOS 22 CENTROS DE SALUD DEL DISTRITO 08D04 Y DEL HÓSPITAL BÁSICO PADRE ALBERTO BUFFONI.</a:t>
            </a:r>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331516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dirty="0" smtClean="0">
                <a:latin typeface="Cambria" panose="02040503050406030204" pitchFamily="18" charset="0"/>
                <a:ea typeface="Cambria" panose="02040503050406030204" pitchFamily="18" charset="0"/>
              </a:rPr>
              <a:t>En el periodo Enero – Diciembre de 2022, se diagnosticaron 28 pacientes con Tuberculosis, de los cuales 21 corresponden al sexo Masculino (75%) y 7 al sexo femenino (25%).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200" dirty="0" smtClean="0">
                <a:latin typeface="Cambria" panose="02040503050406030204" pitchFamily="18" charset="0"/>
                <a:ea typeface="Cambria" panose="02040503050406030204" pitchFamily="18" charset="0"/>
              </a:rPr>
              <a:t>Los</a:t>
            </a:r>
            <a:r>
              <a:rPr lang="es-ES" sz="1200" baseline="0" dirty="0" smtClean="0">
                <a:latin typeface="Cambria" panose="02040503050406030204" pitchFamily="18" charset="0"/>
                <a:ea typeface="Cambria" panose="02040503050406030204" pitchFamily="18" charset="0"/>
              </a:rPr>
              <a:t> </a:t>
            </a:r>
            <a:r>
              <a:rPr lang="es-ES" sz="1200" dirty="0" smtClean="0">
                <a:latin typeface="Cambria" panose="02040503050406030204" pitchFamily="18" charset="0"/>
                <a:ea typeface="Cambria" panose="02040503050406030204" pitchFamily="18" charset="0"/>
              </a:rPr>
              <a:t>tipos de tuberculosis prevalentes</a:t>
            </a:r>
            <a:r>
              <a:rPr lang="es-ES" sz="1200" baseline="0" dirty="0" smtClean="0">
                <a:latin typeface="Cambria" panose="02040503050406030204" pitchFamily="18" charset="0"/>
                <a:ea typeface="Cambria" panose="02040503050406030204" pitchFamily="18" charset="0"/>
              </a:rPr>
              <a:t> en el cantón </a:t>
            </a:r>
            <a:r>
              <a:rPr lang="es-ES" sz="1200" baseline="0" dirty="0" err="1" smtClean="0">
                <a:latin typeface="Cambria" panose="02040503050406030204" pitchFamily="18" charset="0"/>
                <a:ea typeface="Cambria" panose="02040503050406030204" pitchFamily="18" charset="0"/>
              </a:rPr>
              <a:t>Quinindé</a:t>
            </a:r>
            <a:r>
              <a:rPr lang="es-ES" sz="1200" baseline="0" dirty="0" smtClean="0">
                <a:latin typeface="Cambria" panose="02040503050406030204" pitchFamily="18" charset="0"/>
                <a:ea typeface="Cambria" panose="02040503050406030204" pitchFamily="18" charset="0"/>
              </a:rPr>
              <a:t> son las siguientes: </a:t>
            </a:r>
            <a:r>
              <a:rPr lang="es-ES" sz="1200" dirty="0" smtClean="0">
                <a:latin typeface="Cambria" panose="02040503050406030204" pitchFamily="18" charset="0"/>
                <a:ea typeface="Cambria" panose="02040503050406030204" pitchFamily="18" charset="0"/>
              </a:rPr>
              <a:t>EL 79 % tuberculosis de origen pulmonar; 14% </a:t>
            </a:r>
            <a:r>
              <a:rPr lang="es-ES" sz="1200" dirty="0" err="1" smtClean="0">
                <a:latin typeface="Cambria" panose="02040503050406030204" pitchFamily="18" charset="0"/>
                <a:ea typeface="Cambria" panose="02040503050406030204" pitchFamily="18" charset="0"/>
              </a:rPr>
              <a:t>extrapulmonar</a:t>
            </a:r>
            <a:r>
              <a:rPr lang="es-ES" sz="1200" baseline="0" dirty="0" smtClean="0">
                <a:latin typeface="Cambria" panose="02040503050406030204" pitchFamily="18" charset="0"/>
                <a:ea typeface="Cambria" panose="02040503050406030204" pitchFamily="18" charset="0"/>
              </a:rPr>
              <a:t> es decir fuera del campo pulmonar </a:t>
            </a:r>
            <a:r>
              <a:rPr lang="es-ES" sz="1200" dirty="0" smtClean="0">
                <a:latin typeface="Cambria" panose="02040503050406030204" pitchFamily="18" charset="0"/>
                <a:ea typeface="Cambria" panose="02040503050406030204" pitchFamily="18" charset="0"/>
              </a:rPr>
              <a:t>; y el 7% esta representado por tuberculosis diagnosticados mediante la</a:t>
            </a:r>
            <a:r>
              <a:rPr lang="es-ES" sz="1200" baseline="0" dirty="0" smtClean="0">
                <a:latin typeface="Cambria" panose="02040503050406030204" pitchFamily="18" charset="0"/>
                <a:ea typeface="Cambria" panose="02040503050406030204" pitchFamily="18" charset="0"/>
              </a:rPr>
              <a:t> clínica. </a:t>
            </a:r>
            <a:endParaRPr lang="es-ES" dirty="0" smtClean="0"/>
          </a:p>
          <a:p>
            <a:pPr marL="0" lvl="0" indent="0" algn="l" rtl="0">
              <a:lnSpc>
                <a:spcPct val="100000"/>
              </a:lnSpc>
              <a:spcBef>
                <a:spcPts val="0"/>
              </a:spcBef>
              <a:spcAft>
                <a:spcPts val="0"/>
              </a:spcAft>
              <a:buSzPts val="1400"/>
              <a:buNone/>
            </a:pPr>
            <a:r>
              <a:rPr lang="es-ES" baseline="0" dirty="0" smtClean="0"/>
              <a:t>TASA DE MORTALIDAD DE TUBERCULOSIS:  0%.</a:t>
            </a:r>
          </a:p>
          <a:p>
            <a:pPr marL="0" lvl="0" indent="0" algn="l" rtl="0">
              <a:lnSpc>
                <a:spcPct val="100000"/>
              </a:lnSpc>
              <a:spcBef>
                <a:spcPts val="0"/>
              </a:spcBef>
              <a:spcAft>
                <a:spcPts val="0"/>
              </a:spcAft>
              <a:buSzPts val="1400"/>
              <a:buNone/>
            </a:pPr>
            <a:r>
              <a:rPr lang="es-ES" baseline="0" dirty="0" smtClean="0"/>
              <a:t>ES IMPORTANTE INDICAR QUE LOS 28 PACIENTES HAN RECIBIDO EL CORRESPONDIENTE TRATAMIENTO ANTIFÍMICO, GARANTIZANDO A SU VEZ EL ABASTECIMIENTO DEL MISMO.</a:t>
            </a: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2081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EC" sz="1200" b="0" i="0" u="none" strike="noStrike" cap="none" smtClean="0">
                <a:solidFill>
                  <a:schemeClr val="dk1"/>
                </a:solidFill>
                <a:latin typeface="Calibri"/>
                <a:ea typeface="Calibri"/>
                <a:cs typeface="Calibri"/>
                <a:sym typeface="Calibri"/>
              </a:rPr>
              <a:t>3</a:t>
            </a:fld>
            <a:endParaRPr lang="es-EC"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705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just"/>
            <a:r>
              <a:rPr lang="es-EC" b="1" dirty="0" smtClean="0"/>
              <a:t>ANALISIS</a:t>
            </a:r>
          </a:p>
          <a:p>
            <a:pPr marL="285750" indent="-285750" algn="just">
              <a:buFont typeface="Arial" panose="020B0604020202020204" pitchFamily="34" charset="0"/>
              <a:buChar char="•"/>
            </a:pPr>
            <a:r>
              <a:rPr lang="es-EC" dirty="0" smtClean="0">
                <a:latin typeface="Arial Narrow" panose="020B0606020202030204" pitchFamily="34" charset="0"/>
              </a:rPr>
              <a:t>El total de RN atendidos en los establecimientos de salud nos da un total de 1785 RN en lo que va del año en curso, de los cuales fueron vacunados con BCG dentro de las primeras 24 horas del nacimiento, cabe mencionar que la meta propuesta para el mes  se alcanzo, por tal razón se coordina con primer nivel de atención para el seguimiento oportuno de las gestantes y a su vez referirlas al segundo nivel sus partos o programar cesáreas.</a:t>
            </a:r>
          </a:p>
          <a:p>
            <a:pPr marL="285750" indent="-285750" algn="just">
              <a:buFont typeface="Arial" panose="020B0604020202020204" pitchFamily="34" charset="0"/>
              <a:buChar char="•"/>
            </a:pPr>
            <a:endParaRPr lang="es-EC" dirty="0" smtClean="0">
              <a:latin typeface="Arial Narrow" panose="020B0606020202030204" pitchFamily="34" charset="0"/>
            </a:endParaRPr>
          </a:p>
          <a:p>
            <a:pPr marL="285750" indent="-285750" algn="just">
              <a:buFont typeface="Arial" panose="020B0604020202020204" pitchFamily="34" charset="0"/>
              <a:buChar char="•"/>
            </a:pPr>
            <a:r>
              <a:rPr lang="es-EC" dirty="0" smtClean="0">
                <a:latin typeface="Arial Narrow" panose="020B0606020202030204" pitchFamily="34" charset="0"/>
              </a:rPr>
              <a:t>En la administración de segundas dosis de </a:t>
            </a:r>
            <a:r>
              <a:rPr lang="es-EC" b="1" dirty="0" smtClean="0">
                <a:latin typeface="Arial Narrow" panose="020B0606020202030204" pitchFamily="34" charset="0"/>
              </a:rPr>
              <a:t>Rota</a:t>
            </a:r>
            <a:r>
              <a:rPr lang="es-EC" dirty="0" smtClean="0">
                <a:latin typeface="Arial Narrow" panose="020B0606020202030204" pitchFamily="34" charset="0"/>
              </a:rPr>
              <a:t> se han administrado 3193 dosis, que corresponden al acumulado de enero a diciembre, se realizo la búsqueda de menores pendientes a administrar segundas dosis y con el abastecimiento se solicito puesta al día, lo que nos permite mejorar la cobertura y a su vez proteger a esta población a través de la vacunación. </a:t>
            </a:r>
          </a:p>
          <a:p>
            <a:pPr marL="285750" indent="-285750" algn="just">
              <a:buFont typeface="Arial" panose="020B0604020202020204" pitchFamily="34" charset="0"/>
              <a:buChar char="•"/>
            </a:pPr>
            <a:endParaRPr lang="es-EC" dirty="0" smtClean="0">
              <a:latin typeface="Arial Narrow" panose="020B0606020202030204" pitchFamily="34" charset="0"/>
            </a:endParaRPr>
          </a:p>
          <a:p>
            <a:pPr marL="285750" indent="-285750" algn="just">
              <a:buFont typeface="Arial" panose="020B0604020202020204" pitchFamily="34" charset="0"/>
              <a:buChar char="•"/>
            </a:pPr>
            <a:r>
              <a:rPr lang="es-EC" dirty="0" smtClean="0">
                <a:latin typeface="Arial Narrow" panose="020B0606020202030204" pitchFamily="34" charset="0"/>
              </a:rPr>
              <a:t>En la administración de Penta 3, alcanzamos el 86% de cobertura en el año 2022, se continua con las estrategias para la captación oportuna y administración de las dosis correspondientes a este grupo poblacional 2701 dosis a la población planificada alcanzado una cobertura  acumulada de enero a diciembre de 86 %. Se articulo con MIES, para realizar el seguimiento y administración oportuna de la dosis correspondiente a los menores, realizando prevención oportuna a través de la vacunación.</a:t>
            </a:r>
          </a:p>
          <a:p>
            <a:pPr marL="0" lvl="0" indent="0" algn="l" rtl="0">
              <a:lnSpc>
                <a:spcPct val="100000"/>
              </a:lnSpc>
              <a:spcBef>
                <a:spcPts val="0"/>
              </a:spcBef>
              <a:spcAft>
                <a:spcPts val="0"/>
              </a:spcAft>
              <a:buSzPts val="1400"/>
              <a:buNone/>
            </a:pP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68931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just"/>
            <a:r>
              <a:rPr lang="es-EC" b="1" dirty="0" smtClean="0"/>
              <a:t>ANALISIS</a:t>
            </a:r>
          </a:p>
          <a:p>
            <a:pPr marL="285750" indent="-285750" algn="just">
              <a:buFont typeface="Arial" panose="020B0604020202020204" pitchFamily="34" charset="0"/>
              <a:buChar char="•"/>
            </a:pPr>
            <a:r>
              <a:rPr lang="es-EC" dirty="0" smtClean="0">
                <a:latin typeface="Arial Narrow" panose="020B0606020202030204" pitchFamily="34" charset="0"/>
              </a:rPr>
              <a:t>En relación a planificación la meta mensual se administran 275 dosis de SRP en niños de 12 a 23 meses, alcanzando una cobertura acumulada  de 74%; se continua con la búsqueda en territorio, la captación oportuna, para la administración.</a:t>
            </a:r>
          </a:p>
          <a:p>
            <a:pPr marL="285750" indent="-285750" algn="just">
              <a:buFont typeface="Arial" panose="020B0604020202020204" pitchFamily="34" charset="0"/>
              <a:buChar char="•"/>
            </a:pPr>
            <a:r>
              <a:rPr lang="es-EC" dirty="0" smtClean="0">
                <a:latin typeface="Arial Narrow" panose="020B0606020202030204" pitchFamily="34" charset="0"/>
              </a:rPr>
              <a:t>Se administra un total de 2399 dosis en lo que va del año, alcanzando una cobertura de 75%. </a:t>
            </a:r>
          </a:p>
          <a:p>
            <a:pPr marL="285750" indent="-285750" algn="just">
              <a:buFont typeface="Arial" panose="020B0604020202020204" pitchFamily="34" charset="0"/>
              <a:buChar char="•"/>
            </a:pPr>
            <a:r>
              <a:rPr lang="es-EC" dirty="0" smtClean="0">
                <a:latin typeface="Arial Narrow" panose="020B0606020202030204" pitchFamily="34" charset="0"/>
              </a:rPr>
              <a:t>En relación a planificación de las dosis acumuladas del año 2022 se administra un total de 2482 dosis de Varicela en niños de 12 a 23 meses, alcanzando una cobertura  acumulada de 78 %;  se justifica este porcentaje ya que durante los dos primeros meses no se a realizo la entrega del biológico por desabastecimiento.</a:t>
            </a:r>
          </a:p>
          <a:p>
            <a:pPr marL="285750" indent="-285750" algn="just">
              <a:buFont typeface="Arial" panose="020B0604020202020204" pitchFamily="34" charset="0"/>
              <a:buChar char="•"/>
            </a:pPr>
            <a:r>
              <a:rPr lang="es-EC" dirty="0" smtClean="0">
                <a:latin typeface="Arial Narrow" panose="020B0606020202030204" pitchFamily="34" charset="0"/>
              </a:rPr>
              <a:t>En la administración de los refuerzos en la población de 12 a 23 meses alcanzamos un acumulado de el 65%, existe población pendiente, por tal razón se realizo la distribución oportuna del biológico, para que los equipos en territorio capten esta población y logren de este modo la administración oportuna de los refuerzos.</a:t>
            </a:r>
          </a:p>
          <a:p>
            <a:pPr marL="285750" indent="-285750" algn="just">
              <a:buFont typeface="Arial" panose="020B0604020202020204" pitchFamily="34" charset="0"/>
              <a:buChar char="•"/>
            </a:pPr>
            <a:r>
              <a:rPr lang="es-EC" dirty="0" smtClean="0">
                <a:latin typeface="Arial Narrow" panose="020B0606020202030204" pitchFamily="34" charset="0"/>
              </a:rPr>
              <a:t>En la administración de los refuerzos en la población de 12 a 23 meses alcanzamos un acumulado de el 63 %, existe población pendiente, por tal razón se realizo la distribución oportuna del biológico, para que los equipos en territorio capten esta población y logren de este modo la administración oportuna de los refuerzos.</a:t>
            </a:r>
          </a:p>
          <a:p>
            <a:pPr marL="0" lvl="0" indent="0" algn="l" rtl="0">
              <a:lnSpc>
                <a:spcPct val="100000"/>
              </a:lnSpc>
              <a:spcBef>
                <a:spcPts val="0"/>
              </a:spcBef>
              <a:spcAft>
                <a:spcPts val="0"/>
              </a:spcAft>
              <a:buSzPts val="1400"/>
              <a:buNone/>
            </a:pP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972887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C" dirty="0"/>
              <a:t>PORTADA 1: SOLO AGREGAR EL TÍTULO DE LA PRESENTACIÓN</a:t>
            </a:r>
            <a:endParaRPr dirty="0"/>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32</a:t>
            </a:fld>
            <a:endParaRPr/>
          </a:p>
        </p:txBody>
      </p:sp>
    </p:spTree>
    <p:extLst>
      <p:ext uri="{BB962C8B-B14F-4D97-AF65-F5344CB8AC3E}">
        <p14:creationId xmlns:p14="http://schemas.microsoft.com/office/powerpoint/2010/main" val="1065411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08282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a:spcBef>
                <a:spcPts val="13"/>
              </a:spcBef>
            </a:pPr>
            <a:fld id="{E140DDE0-781A-42EE-89C0-295650673C59}" type="slidenum">
              <a:rPr lang="en-US" sz="1400" smtClean="0">
                <a:ea typeface="DejaVu Sans" panose="020B0603030804020204" pitchFamily="34" charset="0"/>
                <a:cs typeface="Arial" panose="020B0604020202020204" pitchFamily="34" charset="0"/>
              </a:rPr>
              <a:pPr>
                <a:spcBef>
                  <a:spcPts val="13"/>
                </a:spcBef>
              </a:pPr>
              <a:t>4</a:t>
            </a:fld>
            <a:endParaRPr lang="en-US" sz="1400" smtClean="0">
              <a:ea typeface="DejaVu Sans" panose="020B0603030804020204" pitchFamily="34" charset="0"/>
              <a:cs typeface="Arial" panose="020B0604020202020204" pitchFamily="34" charset="0"/>
            </a:endParaRPr>
          </a:p>
        </p:txBody>
      </p:sp>
      <p:sp>
        <p:nvSpPr>
          <p:cNvPr id="6147" name="Rectangle 1"/>
          <p:cNvSpPr>
            <a:spLocks noGrp="1" noChangeArrowheads="1"/>
          </p:cNvSpPr>
          <p:nvPr>
            <p:ph type="body"/>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lvl="0"/>
            <a:r>
              <a:rPr lang="es-EC" dirty="0" smtClean="0"/>
              <a:t>La Dirección Distrital 08D04</a:t>
            </a:r>
            <a:r>
              <a:rPr lang="es-EC" baseline="0" dirty="0" smtClean="0"/>
              <a:t> Quinindé-Salud, cuenta con 22 unidades Operativas de Primer nivel ( 19 Unidades Tipo A, 2 Unidades Tipo B, y 1 puesto de Salud, que dentro de su cartera de servicios brindan: </a:t>
            </a:r>
            <a:r>
              <a:rPr lang="es-EC" dirty="0" smtClean="0"/>
              <a:t>MEDICINA GENERAL Y FAMILIAR, OBSTETRICIA, ODONTOLOGÍA,</a:t>
            </a:r>
            <a:r>
              <a:rPr lang="es-EC" baseline="0" dirty="0" smtClean="0"/>
              <a:t> </a:t>
            </a:r>
            <a:r>
              <a:rPr lang="es-EC" dirty="0" smtClean="0"/>
              <a:t>INMUNIZACIONES, ENFERMERIA, FARMACIA, PSICOLOGIA, CALIFICACIÓN DE DISCAPACIDADES)</a:t>
            </a:r>
          </a:p>
          <a:p>
            <a:pPr lvl="0"/>
            <a:r>
              <a:rPr lang="es-EC" dirty="0" smtClean="0"/>
              <a:t>Hospital</a:t>
            </a:r>
            <a:r>
              <a:rPr lang="es-EC" baseline="0" dirty="0" smtClean="0"/>
              <a:t> Básico Padre Alberto Buffoni brinda los siguientes servicios (</a:t>
            </a:r>
            <a:r>
              <a:rPr lang="es-EC" dirty="0" smtClean="0"/>
              <a:t>CONSULTA EXTERNA (MEDICINA INTERNA, CIRUGÍA, GINECOLOGÍA, OBSTETRICIA, PEDIATRIA, PSICOLOGÍA, NUTRICIÓN)</a:t>
            </a:r>
          </a:p>
          <a:p>
            <a:pPr lvl="0"/>
            <a:r>
              <a:rPr lang="es-EC" dirty="0" smtClean="0"/>
              <a:t>EMERGENCIA,</a:t>
            </a:r>
            <a:r>
              <a:rPr lang="es-EC" baseline="0" dirty="0" smtClean="0"/>
              <a:t> </a:t>
            </a:r>
            <a:r>
              <a:rPr lang="es-EC" dirty="0" smtClean="0"/>
              <a:t>ATENCIÓN CLINICO – QUIRÚRGICO, IMAGENOLOGIA, FARMACIA, HOSPITALIZACIÓN, TRABAJO SOCIAL, LABORATORIO Y MEDICINA TRANSFUSIONAL)</a:t>
            </a:r>
          </a:p>
        </p:txBody>
      </p:sp>
      <p:sp>
        <p:nvSpPr>
          <p:cNvPr id="6148" name="Rectangle 2"/>
          <p:cNvSpPr>
            <a:spLocks noGrp="1" noRot="1" noChangeAspect="1" noChangeArrowheads="1" noTextEdit="1"/>
          </p:cNvSpPr>
          <p:nvPr>
            <p:ph type="sldImg" idx="1"/>
          </p:nvPr>
        </p:nvSpPr>
        <p:spPr>
          <a:xfrm>
            <a:off x="685800" y="1143000"/>
            <a:ext cx="5486400" cy="30861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Tree>
    <p:extLst>
      <p:ext uri="{BB962C8B-B14F-4D97-AF65-F5344CB8AC3E}">
        <p14:creationId xmlns:p14="http://schemas.microsoft.com/office/powerpoint/2010/main" val="1397377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5" name="Google Shape;10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C"/>
              <a:t>5</a:t>
            </a:fld>
            <a:endParaRPr/>
          </a:p>
        </p:txBody>
      </p:sp>
    </p:spTree>
    <p:extLst>
      <p:ext uri="{BB962C8B-B14F-4D97-AF65-F5344CB8AC3E}">
        <p14:creationId xmlns:p14="http://schemas.microsoft.com/office/powerpoint/2010/main" val="1216813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a:r>
              <a:rPr lang="es-EC" baseline="0" dirty="0" smtClean="0"/>
              <a:t>En la  Dirección Distrital 08D04 de acuerdo a un análisis de diez año se evidencia que se ha cumplido con la planificación anual con la asignación de recursos que ha sido de forma progresiva y entre el año 2021 al 2022 el incremento fue de 1.481.947,91</a:t>
            </a:r>
            <a:endParaRPr lang="es-EC" dirty="0"/>
          </a:p>
        </p:txBody>
      </p:sp>
      <p:sp>
        <p:nvSpPr>
          <p:cNvPr id="4" name="Marcador de número de diapositiva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EC" sz="1200" b="0" i="0" u="none" strike="noStrike" cap="none" smtClean="0">
                <a:solidFill>
                  <a:schemeClr val="dk1"/>
                </a:solidFill>
                <a:latin typeface="Calibri"/>
                <a:ea typeface="Calibri"/>
                <a:cs typeface="Calibri"/>
                <a:sym typeface="Calibri"/>
              </a:rPr>
              <a:t>6</a:t>
            </a:fld>
            <a:endParaRPr lang="es-EC"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6159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dirty="0"/>
              <a:t>Una vez </a:t>
            </a:r>
            <a:r>
              <a:rPr lang="es-ES" dirty="0" smtClean="0"/>
              <a:t> </a:t>
            </a:r>
            <a:r>
              <a:rPr lang="es-ES" dirty="0"/>
              <a:t>asignado el presupuesto del año fiscal </a:t>
            </a:r>
            <a:r>
              <a:rPr lang="es-ES" dirty="0" smtClean="0"/>
              <a:t>2022; en</a:t>
            </a:r>
            <a:r>
              <a:rPr lang="es-ES" baseline="0" dirty="0" smtClean="0"/>
              <a:t> gastos corrientes fue de $ 11.279.681,90 dólares que se cumplió con la contratación de bienes y servicios por un valor de $ 1.216.790,94 dólares y en medicamentos, dispositivos médicos de uso general, odontología y laboratorio por el valor de 508.381,40 dólares y en gasto de personal por un valor de $ 9.567.222,17 </a:t>
            </a:r>
            <a:r>
              <a:rPr lang="es-ES" dirty="0" smtClean="0"/>
              <a:t> cumpliendo con la ejecución presupuestaria del </a:t>
            </a:r>
            <a:r>
              <a:rPr lang="es-ES" dirty="0"/>
              <a:t>99,98</a:t>
            </a:r>
            <a:r>
              <a:rPr lang="es-ES" dirty="0" smtClean="0"/>
              <a:t>%.</a:t>
            </a: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65778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dirty="0"/>
              <a:t>En el </a:t>
            </a:r>
            <a:r>
              <a:rPr lang="es-ES" dirty="0" smtClean="0"/>
              <a:t>presupuesto de gastos de inversión del año </a:t>
            </a:r>
            <a:r>
              <a:rPr lang="es-ES" dirty="0"/>
              <a:t>2022 </a:t>
            </a:r>
            <a:r>
              <a:rPr lang="es-ES" dirty="0" smtClean="0"/>
              <a:t> que son proyectos estratégicos para mejorar</a:t>
            </a:r>
            <a:r>
              <a:rPr lang="es-ES" baseline="0" dirty="0" smtClean="0"/>
              <a:t> la atención en salud </a:t>
            </a:r>
            <a:r>
              <a:rPr lang="es-ES" dirty="0" smtClean="0"/>
              <a:t>fue de $ 51.798,74 dólares</a:t>
            </a:r>
            <a:r>
              <a:rPr lang="es-ES" baseline="0" dirty="0" smtClean="0"/>
              <a:t> distribuidos en el  </a:t>
            </a:r>
            <a:r>
              <a:rPr lang="es-ES" dirty="0" smtClean="0"/>
              <a:t>proyecto de Ecuador Libre de desnutrición Infantil para las compras de ( medicamentos, dispositivos médicos de usos general y laboratorio, formularios);</a:t>
            </a:r>
            <a:r>
              <a:rPr lang="es-ES" baseline="0" dirty="0" smtClean="0"/>
              <a:t> además se logro pagar beneficios por jubilación de 2 ex funcionarios por un total de $ 162.200,30 dólares.</a:t>
            </a:r>
          </a:p>
          <a:p>
            <a:pPr marL="0" lvl="0" indent="0" algn="l" rtl="0">
              <a:lnSpc>
                <a:spcPct val="100000"/>
              </a:lnSpc>
              <a:spcBef>
                <a:spcPts val="0"/>
              </a:spcBef>
              <a:spcAft>
                <a:spcPts val="0"/>
              </a:spcAft>
              <a:buSzPts val="1400"/>
              <a:buNone/>
            </a:pP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15808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MX" dirty="0" smtClean="0"/>
              <a:t>La Dirección Distrital</a:t>
            </a:r>
            <a:r>
              <a:rPr lang="es-MX" baseline="0" dirty="0" smtClean="0"/>
              <a:t> 08D04 Quinindé Salud cuenta con un total del 463 funcionarios, se clasifican en los siguientes régimen laboral:</a:t>
            </a:r>
          </a:p>
          <a:p>
            <a:pPr marL="0" lvl="0" indent="0" algn="l" rtl="0">
              <a:lnSpc>
                <a:spcPct val="100000"/>
              </a:lnSpc>
              <a:spcBef>
                <a:spcPts val="0"/>
              </a:spcBef>
              <a:spcAft>
                <a:spcPts val="0"/>
              </a:spcAft>
              <a:buSzPts val="1400"/>
              <a:buNone/>
            </a:pPr>
            <a:r>
              <a:rPr lang="es-MX" baseline="0" dirty="0" smtClean="0"/>
              <a:t>código de trabajo 106 trabajadores, </a:t>
            </a:r>
          </a:p>
          <a:p>
            <a:pPr marL="0" lvl="0" indent="0" algn="l" rtl="0">
              <a:lnSpc>
                <a:spcPct val="100000"/>
              </a:lnSpc>
              <a:spcBef>
                <a:spcPts val="0"/>
              </a:spcBef>
              <a:spcAft>
                <a:spcPts val="0"/>
              </a:spcAft>
              <a:buSzPts val="1400"/>
              <a:buNone/>
            </a:pPr>
            <a:r>
              <a:rPr lang="es-MX" baseline="0" dirty="0" smtClean="0"/>
              <a:t>Nombramientos 126 entre profesionales de las alud y administrativos</a:t>
            </a:r>
          </a:p>
          <a:p>
            <a:pPr marL="0" lvl="0" indent="0" algn="l" rtl="0">
              <a:lnSpc>
                <a:spcPct val="100000"/>
              </a:lnSpc>
              <a:spcBef>
                <a:spcPts val="0"/>
              </a:spcBef>
              <a:spcAft>
                <a:spcPts val="0"/>
              </a:spcAft>
              <a:buSzPts val="1400"/>
              <a:buNone/>
            </a:pPr>
            <a:r>
              <a:rPr lang="es-MX" baseline="0" dirty="0" smtClean="0"/>
              <a:t>Contratos ocasionales 160 entre profesionales de la salud y administrativos</a:t>
            </a:r>
          </a:p>
          <a:p>
            <a:pPr marL="0" lvl="0" indent="0" algn="l" rtl="0">
              <a:lnSpc>
                <a:spcPct val="100000"/>
              </a:lnSpc>
              <a:spcBef>
                <a:spcPts val="0"/>
              </a:spcBef>
              <a:spcAft>
                <a:spcPts val="0"/>
              </a:spcAft>
              <a:buSzPts val="1400"/>
              <a:buNone/>
            </a:pPr>
            <a:r>
              <a:rPr lang="es-MX" baseline="0" dirty="0" err="1" smtClean="0"/>
              <a:t>Devengante</a:t>
            </a:r>
            <a:r>
              <a:rPr lang="es-MX" baseline="0" dirty="0" smtClean="0"/>
              <a:t> de beca 1 profesional de salud y</a:t>
            </a:r>
          </a:p>
          <a:p>
            <a:pPr marL="0" lvl="0" indent="0" algn="l" rtl="0">
              <a:lnSpc>
                <a:spcPct val="100000"/>
              </a:lnSpc>
              <a:spcBef>
                <a:spcPts val="0"/>
              </a:spcBef>
              <a:spcAft>
                <a:spcPts val="0"/>
              </a:spcAft>
              <a:buSzPts val="1400"/>
              <a:buNone/>
            </a:pPr>
            <a:r>
              <a:rPr lang="es-MX" baseline="0" dirty="0" smtClean="0"/>
              <a:t>Cumplieron con el año rural 70 profesionales de la salud en la diferentes unidades operativas</a:t>
            </a:r>
            <a:endParaRPr dirty="0"/>
          </a:p>
        </p:txBody>
      </p:sp>
      <p:sp>
        <p:nvSpPr>
          <p:cNvPr id="114" name="Google Shape;11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69371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5"/>
        <p:cNvGrpSpPr/>
        <p:nvPr/>
      </p:nvGrpSpPr>
      <p:grpSpPr>
        <a:xfrm>
          <a:off x="0" y="0"/>
          <a:ext cx="0" cy="0"/>
          <a:chOff x="0" y="0"/>
          <a:chExt cx="0" cy="0"/>
        </a:xfrm>
      </p:grpSpPr>
      <p:sp>
        <p:nvSpPr>
          <p:cNvPr id="16" name="Google Shape;16;p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C"/>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objetos" type="obj">
  <p:cSld name="Título y objetos">
    <p:spTree>
      <p:nvGrpSpPr>
        <p:cNvPr id="1" name="Shape 21"/>
        <p:cNvGrpSpPr/>
        <p:nvPr/>
      </p:nvGrpSpPr>
      <p:grpSpPr>
        <a:xfrm>
          <a:off x="0" y="0"/>
          <a:ext cx="0" cy="0"/>
          <a:chOff x="0" y="0"/>
          <a:chExt cx="0" cy="0"/>
        </a:xfrm>
      </p:grpSpPr>
      <p:sp>
        <p:nvSpPr>
          <p:cNvPr id="22" name="Google Shape;22;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C"/>
              <a:t>‹Nº›</a:t>
            </a:fld>
            <a:endParaRPr/>
          </a:p>
        </p:txBody>
      </p:sp>
    </p:spTree>
    <p:extLst>
      <p:ext uri="{BB962C8B-B14F-4D97-AF65-F5344CB8AC3E}">
        <p14:creationId xmlns:p14="http://schemas.microsoft.com/office/powerpoint/2010/main" val="2189848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33"/>
        <p:cNvGrpSpPr/>
        <p:nvPr/>
      </p:nvGrpSpPr>
      <p:grpSpPr>
        <a:xfrm>
          <a:off x="0" y="0"/>
          <a:ext cx="0" cy="0"/>
          <a:chOff x="0" y="0"/>
          <a:chExt cx="0" cy="0"/>
        </a:xfrm>
      </p:grpSpPr>
      <p:sp>
        <p:nvSpPr>
          <p:cNvPr id="34" name="Google Shape;34;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C"/>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0"/>
        <p:cNvGrpSpPr/>
        <p:nvPr/>
      </p:nvGrpSpPr>
      <p:grpSpPr>
        <a:xfrm>
          <a:off x="0" y="0"/>
          <a:ext cx="0" cy="0"/>
          <a:chOff x="0" y="0"/>
          <a:chExt cx="0" cy="0"/>
        </a:xfrm>
      </p:grpSpPr>
      <p:sp>
        <p:nvSpPr>
          <p:cNvPr id="41" name="Google Shape;41;p1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C"/>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9"/>
        <p:cNvGrpSpPr/>
        <p:nvPr/>
      </p:nvGrpSpPr>
      <p:grpSpPr>
        <a:xfrm>
          <a:off x="0" y="0"/>
          <a:ext cx="0" cy="0"/>
          <a:chOff x="0" y="0"/>
          <a:chExt cx="0" cy="0"/>
        </a:xfrm>
      </p:grpSpPr>
      <p:sp>
        <p:nvSpPr>
          <p:cNvPr id="50" name="Google Shape;5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C"/>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4"/>
        <p:cNvGrpSpPr/>
        <p:nvPr/>
      </p:nvGrpSpPr>
      <p:grpSpPr>
        <a:xfrm>
          <a:off x="0" y="0"/>
          <a:ext cx="0" cy="0"/>
          <a:chOff x="0" y="0"/>
          <a:chExt cx="0" cy="0"/>
        </a:xfrm>
      </p:grpSpPr>
      <p:sp>
        <p:nvSpPr>
          <p:cNvPr id="55" name="Google Shape;55;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C"/>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8"/>
        <p:cNvGrpSpPr/>
        <p:nvPr/>
      </p:nvGrpSpPr>
      <p:grpSpPr>
        <a:xfrm>
          <a:off x="0" y="0"/>
          <a:ext cx="0" cy="0"/>
          <a:chOff x="0" y="0"/>
          <a:chExt cx="0" cy="0"/>
        </a:xfrm>
      </p:grpSpPr>
      <p:sp>
        <p:nvSpPr>
          <p:cNvPr id="59" name="Google Shape;5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C"/>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5"/>
          <p:cNvSpPr>
            <a:spLocks noGrp="1"/>
          </p:cNvSpPr>
          <p:nvPr>
            <p:ph type="pic" idx="2"/>
          </p:nvPr>
        </p:nvSpPr>
        <p:spPr>
          <a:xfrm>
            <a:off x="5183188" y="987425"/>
            <a:ext cx="6172200" cy="4873625"/>
          </a:xfrm>
          <a:prstGeom prst="rect">
            <a:avLst/>
          </a:prstGeom>
          <a:noFill/>
          <a:ln>
            <a:noFill/>
          </a:ln>
        </p:spPr>
      </p:sp>
      <p:sp>
        <p:nvSpPr>
          <p:cNvPr id="68" name="Google Shape;68;p1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C"/>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72"/>
        <p:cNvGrpSpPr/>
        <p:nvPr/>
      </p:nvGrpSpPr>
      <p:grpSpPr>
        <a:xfrm>
          <a:off x="0" y="0"/>
          <a:ext cx="0" cy="0"/>
          <a:chOff x="0" y="0"/>
          <a:chExt cx="0" cy="0"/>
        </a:xfrm>
      </p:grpSpPr>
      <p:sp>
        <p:nvSpPr>
          <p:cNvPr id="73" name="Google Shape;73;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C"/>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8"/>
        <p:cNvGrpSpPr/>
        <p:nvPr/>
      </p:nvGrpSpPr>
      <p:grpSpPr>
        <a:xfrm>
          <a:off x="0" y="0"/>
          <a:ext cx="0" cy="0"/>
          <a:chOff x="0" y="0"/>
          <a:chExt cx="0" cy="0"/>
        </a:xfrm>
      </p:grpSpPr>
      <p:sp>
        <p:nvSpPr>
          <p:cNvPr id="79" name="Google Shape;79;p1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C"/>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C"/>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2.png"/><Relationship Id="rId7" Type="http://schemas.openxmlformats.org/officeDocument/2006/relationships/diagramQuickStyle" Target="../diagrams/quickStyle7.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chart" Target="../charts/chart4.xml"/><Relationship Id="rId9" Type="http://schemas.microsoft.com/office/2007/relationships/diagramDrawing" Target="../diagrams/drawing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8" Type="http://schemas.openxmlformats.org/officeDocument/2006/relationships/diagramQuickStyle" Target="../diagrams/quickStyle8.xml"/><Relationship Id="rId3" Type="http://schemas.openxmlformats.org/officeDocument/2006/relationships/image" Target="../media/image2.png"/><Relationship Id="rId7" Type="http://schemas.openxmlformats.org/officeDocument/2006/relationships/diagramLayout" Target="../diagrams/layout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Data" Target="../diagrams/data8.xml"/><Relationship Id="rId5" Type="http://schemas.openxmlformats.org/officeDocument/2006/relationships/image" Target="../media/image16.png"/><Relationship Id="rId10" Type="http://schemas.microsoft.com/office/2007/relationships/diagramDrawing" Target="../diagrams/drawing8.xml"/><Relationship Id="rId4" Type="http://schemas.openxmlformats.org/officeDocument/2006/relationships/image" Target="../media/image15.png"/><Relationship Id="rId9" Type="http://schemas.openxmlformats.org/officeDocument/2006/relationships/diagramColors" Target="../diagrams/colors8.xml"/></Relationships>
</file>

<file path=ppt/slides/_rels/slide15.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21.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22.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2.png"/><Relationship Id="rId7" Type="http://schemas.openxmlformats.org/officeDocument/2006/relationships/diagramColors" Target="../diagrams/colors13.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chart" Target="../charts/chart8.xml"/><Relationship Id="rId4" Type="http://schemas.openxmlformats.org/officeDocument/2006/relationships/chart" Target="../charts/char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chart" Target="../charts/chart9.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chart" Target="../charts/chart11.xml"/><Relationship Id="rId4" Type="http://schemas.openxmlformats.org/officeDocument/2006/relationships/chart" Target="../charts/chart10.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png"/><Relationship Id="rId9" Type="http://schemas.microsoft.com/office/2007/relationships/diagramDrawing" Target="../diagrams/drawing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chart" Target="../charts/chart12.xml"/><Relationship Id="rId4" Type="http://schemas.openxmlformats.org/officeDocument/2006/relationships/image" Target="../media/image45.jp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chart" Target="../charts/chart13.xml"/><Relationship Id="rId5" Type="http://schemas.openxmlformats.org/officeDocument/2006/relationships/image" Target="../media/image47.jpg"/><Relationship Id="rId4" Type="http://schemas.openxmlformats.org/officeDocument/2006/relationships/image" Target="../media/image46.jp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diagramLayout" Target="../diagrams/layout6.xml"/><Relationship Id="rId3" Type="http://schemas.openxmlformats.org/officeDocument/2006/relationships/image" Target="../media/image2.png"/><Relationship Id="rId7" Type="http://schemas.openxmlformats.org/officeDocument/2006/relationships/diagramData" Target="../diagrams/data5.xml"/><Relationship Id="rId12" Type="http://schemas.openxmlformats.org/officeDocument/2006/relationships/diagramData" Target="../diagrams/data6.xml"/><Relationship Id="rId2" Type="http://schemas.openxmlformats.org/officeDocument/2006/relationships/notesSlide" Target="../notesSlides/notesSlide9.xml"/><Relationship Id="rId16" Type="http://schemas.microsoft.com/office/2007/relationships/diagramDrawing" Target="../diagrams/drawing6.xml"/><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diagramDrawing" Target="../diagrams/drawing5.xml"/><Relationship Id="rId5" Type="http://schemas.openxmlformats.org/officeDocument/2006/relationships/image" Target="../media/image6.png"/><Relationship Id="rId15" Type="http://schemas.openxmlformats.org/officeDocument/2006/relationships/diagramColors" Target="../diagrams/colors6.xml"/><Relationship Id="rId10" Type="http://schemas.openxmlformats.org/officeDocument/2006/relationships/diagramColors" Target="../diagrams/colors5.xml"/><Relationship Id="rId4" Type="http://schemas.openxmlformats.org/officeDocument/2006/relationships/chart" Target="../charts/chart2.xml"/><Relationship Id="rId9" Type="http://schemas.openxmlformats.org/officeDocument/2006/relationships/diagramQuickStyle" Target="../diagrams/quickStyle5.xml"/><Relationship Id="rId1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p:nvPr/>
        </p:nvSpPr>
        <p:spPr>
          <a:xfrm>
            <a:off x="2137893" y="2194211"/>
            <a:ext cx="6310648"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0"/>
              <a:buFont typeface="Arial"/>
              <a:buNone/>
            </a:pPr>
            <a:r>
              <a:rPr lang="es-EC" sz="8000" b="0" i="0" u="none" strike="noStrike" cap="none">
                <a:solidFill>
                  <a:schemeClr val="lt1"/>
                </a:solidFill>
                <a:latin typeface="Arial"/>
                <a:ea typeface="Arial"/>
                <a:cs typeface="Arial"/>
                <a:sym typeface="Arial"/>
              </a:rPr>
              <a:t>Título de la</a:t>
            </a:r>
            <a:endParaRPr sz="1400" b="0" i="0" u="none" strike="noStrike" cap="none">
              <a:solidFill>
                <a:srgbClr val="000000"/>
              </a:solidFill>
              <a:latin typeface="Arial"/>
              <a:ea typeface="Arial"/>
              <a:cs typeface="Arial"/>
              <a:sym typeface="Arial"/>
            </a:endParaRPr>
          </a:p>
        </p:txBody>
      </p:sp>
      <p:sp>
        <p:nvSpPr>
          <p:cNvPr id="90" name="Google Shape;90;p1"/>
          <p:cNvSpPr txBox="1"/>
          <p:nvPr/>
        </p:nvSpPr>
        <p:spPr>
          <a:xfrm>
            <a:off x="2137893" y="3147246"/>
            <a:ext cx="6310648"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0"/>
              <a:buFont typeface="Arial"/>
              <a:buNone/>
            </a:pPr>
            <a:r>
              <a:rPr lang="es-EC" sz="8000" b="0" i="0" u="none" strike="noStrike" cap="none">
                <a:solidFill>
                  <a:schemeClr val="lt1"/>
                </a:solidFill>
                <a:latin typeface="Arial"/>
                <a:ea typeface="Arial"/>
                <a:cs typeface="Arial"/>
                <a:sym typeface="Arial"/>
              </a:rPr>
              <a:t>presentación</a:t>
            </a:r>
            <a:endParaRPr sz="1400" b="0" i="0" u="none" strike="noStrike" cap="none">
              <a:solidFill>
                <a:srgbClr val="000000"/>
              </a:solidFill>
              <a:latin typeface="Arial"/>
              <a:ea typeface="Arial"/>
              <a:cs typeface="Arial"/>
              <a:sym typeface="Arial"/>
            </a:endParaRPr>
          </a:p>
        </p:txBody>
      </p:sp>
      <p:sp>
        <p:nvSpPr>
          <p:cNvPr id="91" name="Google Shape;91;p1"/>
          <p:cNvSpPr txBox="1"/>
          <p:nvPr/>
        </p:nvSpPr>
        <p:spPr>
          <a:xfrm>
            <a:off x="235925" y="339031"/>
            <a:ext cx="5733348"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C" sz="1400" b="0" i="0" u="none" strike="noStrike" cap="none">
                <a:solidFill>
                  <a:schemeClr val="lt1"/>
                </a:solidFill>
                <a:latin typeface="Arial"/>
                <a:ea typeface="Arial"/>
                <a:cs typeface="Arial"/>
                <a:sym typeface="Arial"/>
              </a:rPr>
              <a:t>Secretaría General de Comunicación de la Presidencia</a:t>
            </a:r>
            <a:endParaRPr sz="1400" b="0" i="0" u="none" strike="noStrike" cap="none">
              <a:solidFill>
                <a:srgbClr val="000000"/>
              </a:solidFill>
              <a:latin typeface="Arial"/>
              <a:ea typeface="Arial"/>
              <a:cs typeface="Arial"/>
              <a:sym typeface="Arial"/>
            </a:endParaRPr>
          </a:p>
        </p:txBody>
      </p:sp>
      <p:pic>
        <p:nvPicPr>
          <p:cNvPr id="92" name="Google Shape;92;p1"/>
          <p:cNvPicPr preferRelativeResize="0"/>
          <p:nvPr/>
        </p:nvPicPr>
        <p:blipFill rotWithShape="1">
          <a:blip r:embed="rId3">
            <a:alphaModFix/>
          </a:blip>
          <a:srcRect/>
          <a:stretch/>
        </p:blipFill>
        <p:spPr>
          <a:xfrm>
            <a:off x="0" y="89260"/>
            <a:ext cx="12189831" cy="6856780"/>
          </a:xfrm>
          <a:prstGeom prst="rect">
            <a:avLst/>
          </a:prstGeom>
          <a:noFill/>
          <a:ln>
            <a:noFill/>
          </a:ln>
        </p:spPr>
      </p:pic>
      <p:sp>
        <p:nvSpPr>
          <p:cNvPr id="7" name="Google Shape;118;p3"/>
          <p:cNvSpPr txBox="1"/>
          <p:nvPr/>
        </p:nvSpPr>
        <p:spPr>
          <a:xfrm>
            <a:off x="235925" y="6534875"/>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9" name="Google Shape;109;p4"/>
          <p:cNvSpPr txBox="1"/>
          <p:nvPr/>
        </p:nvSpPr>
        <p:spPr>
          <a:xfrm>
            <a:off x="292438" y="6122800"/>
            <a:ext cx="43614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C" sz="1500" b="1">
                <a:solidFill>
                  <a:schemeClr val="lt1"/>
                </a:solidFill>
              </a:rPr>
              <a:t>Secretaría Nacional de Seguridad </a:t>
            </a:r>
            <a:endParaRPr sz="1500" b="1">
              <a:solidFill>
                <a:schemeClr val="lt1"/>
              </a:solidFill>
            </a:endParaRPr>
          </a:p>
          <a:p>
            <a:pPr marL="0" marR="0" lvl="0" indent="0" algn="l" rtl="0">
              <a:lnSpc>
                <a:spcPct val="100000"/>
              </a:lnSpc>
              <a:spcBef>
                <a:spcPts val="0"/>
              </a:spcBef>
              <a:spcAft>
                <a:spcPts val="0"/>
              </a:spcAft>
              <a:buClr>
                <a:srgbClr val="000000"/>
              </a:buClr>
              <a:buSzPts val="1200"/>
              <a:buFont typeface="Arial"/>
              <a:buNone/>
            </a:pPr>
            <a:r>
              <a:rPr lang="es-EC" sz="1500" b="1">
                <a:solidFill>
                  <a:schemeClr val="lt1"/>
                </a:solidFill>
              </a:rPr>
              <a:t>Pública y del Estado</a:t>
            </a:r>
            <a:endParaRPr sz="1500" b="1" i="0" u="none" strike="noStrike" cap="none">
              <a:solidFill>
                <a:schemeClr val="lt1"/>
              </a:solidFill>
              <a:latin typeface="Arial"/>
              <a:ea typeface="Arial"/>
              <a:cs typeface="Arial"/>
              <a:sym typeface="Arial"/>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90495" cy="6858000"/>
          </a:xfrm>
          <a:prstGeom prst="rect">
            <a:avLst/>
          </a:prstGeom>
        </p:spPr>
      </p:pic>
      <p:pic>
        <p:nvPicPr>
          <p:cNvPr id="108" name="Google Shape;108;p4"/>
          <p:cNvPicPr preferRelativeResize="0"/>
          <p:nvPr/>
        </p:nvPicPr>
        <p:blipFill rotWithShape="1">
          <a:blip r:embed="rId4">
            <a:alphaModFix/>
          </a:blip>
          <a:srcRect/>
          <a:stretch/>
        </p:blipFill>
        <p:spPr>
          <a:xfrm>
            <a:off x="-1084" y="1103"/>
            <a:ext cx="12193084" cy="6856897"/>
          </a:xfrm>
          <a:prstGeom prst="rect">
            <a:avLst/>
          </a:prstGeom>
          <a:noFill/>
          <a:ln>
            <a:noFill/>
          </a:ln>
        </p:spPr>
      </p:pic>
      <p:sp>
        <p:nvSpPr>
          <p:cNvPr id="110" name="Google Shape;110;p4"/>
          <p:cNvSpPr txBox="1"/>
          <p:nvPr/>
        </p:nvSpPr>
        <p:spPr>
          <a:xfrm>
            <a:off x="6416299" y="2882246"/>
            <a:ext cx="5916546" cy="235445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000"/>
              <a:buFont typeface="Arial"/>
              <a:buNone/>
            </a:pPr>
            <a:r>
              <a:rPr lang="es-ES" sz="4900" b="1" dirty="0" smtClean="0">
                <a:solidFill>
                  <a:schemeClr val="lt1"/>
                </a:solidFill>
              </a:rPr>
              <a:t>TECNOLOGÍA DE LA  INFORMACIÓN Y COMUNICACIÓN</a:t>
            </a:r>
            <a:endParaRPr lang="es-ES" sz="4900" b="0" i="0" u="none" strike="noStrike" cap="none" dirty="0">
              <a:solidFill>
                <a:srgbClr val="000000"/>
              </a:solidFill>
              <a:sym typeface="Arial"/>
            </a:endParaRPr>
          </a:p>
        </p:txBody>
      </p:sp>
    </p:spTree>
    <p:extLst>
      <p:ext uri="{BB962C8B-B14F-4D97-AF65-F5344CB8AC3E}">
        <p14:creationId xmlns:p14="http://schemas.microsoft.com/office/powerpoint/2010/main" val="6823317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0" y="0"/>
            <a:ext cx="12193084" cy="6856897"/>
          </a:xfrm>
          <a:prstGeom prst="rect">
            <a:avLst/>
          </a:prstGeom>
          <a:noFill/>
          <a:ln>
            <a:noFill/>
          </a:ln>
        </p:spPr>
      </p:pic>
      <p:sp>
        <p:nvSpPr>
          <p:cNvPr id="117" name="Google Shape;117;p3"/>
          <p:cNvSpPr txBox="1"/>
          <p:nvPr/>
        </p:nvSpPr>
        <p:spPr>
          <a:xfrm>
            <a:off x="376582" y="426671"/>
            <a:ext cx="5094319" cy="477013"/>
          </a:xfrm>
          <a:prstGeom prst="rect">
            <a:avLst/>
          </a:prstGeom>
          <a:noFill/>
          <a:ln>
            <a:noFill/>
          </a:ln>
        </p:spPr>
        <p:txBody>
          <a:bodyPr spcFirstLastPara="1" wrap="square" lIns="91425" tIns="45700" rIns="91425" bIns="45700" anchor="t" anchorCtr="0">
            <a:spAutoFit/>
          </a:bodyPr>
          <a:lstStyle/>
          <a:p>
            <a:pPr lvl="0">
              <a:buSzPts val="5000"/>
            </a:pPr>
            <a:r>
              <a:rPr lang="es-ES" sz="2500" b="1" dirty="0">
                <a:solidFill>
                  <a:srgbClr val="252B58"/>
                </a:solidFill>
              </a:rPr>
              <a:t>CONECTIVIDAD E INTERNET</a:t>
            </a:r>
          </a:p>
        </p:txBody>
      </p:sp>
      <p:sp>
        <p:nvSpPr>
          <p:cNvPr id="118"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graphicFrame>
        <p:nvGraphicFramePr>
          <p:cNvPr id="5" name="Gráfico 4"/>
          <p:cNvGraphicFramePr/>
          <p:nvPr>
            <p:extLst>
              <p:ext uri="{D42A27DB-BD31-4B8C-83A1-F6EECF244321}">
                <p14:modId xmlns:p14="http://schemas.microsoft.com/office/powerpoint/2010/main" val="1330975703"/>
              </p:ext>
            </p:extLst>
          </p:nvPr>
        </p:nvGraphicFramePr>
        <p:xfrm>
          <a:off x="174451" y="1329499"/>
          <a:ext cx="6614317" cy="4773774"/>
        </p:xfrm>
        <a:graphic>
          <a:graphicData uri="http://schemas.openxmlformats.org/drawingml/2006/chart">
            <c:chart xmlns:c="http://schemas.openxmlformats.org/drawingml/2006/chart" xmlns:r="http://schemas.openxmlformats.org/officeDocument/2006/relationships" r:id="rId4"/>
          </a:graphicData>
        </a:graphic>
      </p:graphicFrame>
      <p:pic>
        <p:nvPicPr>
          <p:cNvPr id="1025" name="Gráfico 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6332" y="1456842"/>
            <a:ext cx="5687877" cy="423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9475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1084" y="0"/>
            <a:ext cx="12193084" cy="6856897"/>
          </a:xfrm>
          <a:prstGeom prst="rect">
            <a:avLst/>
          </a:prstGeom>
          <a:noFill/>
          <a:ln>
            <a:noFill/>
          </a:ln>
        </p:spPr>
      </p:pic>
      <p:sp>
        <p:nvSpPr>
          <p:cNvPr id="117" name="Google Shape;117;p3"/>
          <p:cNvSpPr txBox="1"/>
          <p:nvPr/>
        </p:nvSpPr>
        <p:spPr>
          <a:xfrm>
            <a:off x="376583" y="426671"/>
            <a:ext cx="4970332" cy="477013"/>
          </a:xfrm>
          <a:prstGeom prst="rect">
            <a:avLst/>
          </a:prstGeom>
          <a:noFill/>
          <a:ln>
            <a:noFill/>
          </a:ln>
        </p:spPr>
        <p:txBody>
          <a:bodyPr spcFirstLastPara="1" wrap="square" lIns="91425" tIns="45700" rIns="91425" bIns="45700" anchor="t" anchorCtr="0">
            <a:spAutoFit/>
          </a:bodyPr>
          <a:lstStyle/>
          <a:p>
            <a:pPr>
              <a:buSzPts val="5000"/>
            </a:pPr>
            <a:r>
              <a:rPr lang="es-ES" sz="2500" b="1" dirty="0">
                <a:solidFill>
                  <a:srgbClr val="252B58"/>
                </a:solidFill>
              </a:rPr>
              <a:t>PROYECTOS TECNOLÓGICOS</a:t>
            </a:r>
          </a:p>
        </p:txBody>
      </p:sp>
      <p:sp>
        <p:nvSpPr>
          <p:cNvPr id="118"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graphicFrame>
        <p:nvGraphicFramePr>
          <p:cNvPr id="7" name="Gráfico 6"/>
          <p:cNvGraphicFramePr/>
          <p:nvPr>
            <p:extLst>
              <p:ext uri="{D42A27DB-BD31-4B8C-83A1-F6EECF244321}">
                <p14:modId xmlns:p14="http://schemas.microsoft.com/office/powerpoint/2010/main" val="618994584"/>
              </p:ext>
            </p:extLst>
          </p:nvPr>
        </p:nvGraphicFramePr>
        <p:xfrm>
          <a:off x="137653" y="1330355"/>
          <a:ext cx="6735096" cy="460573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Diagrama 12"/>
          <p:cNvGraphicFramePr/>
          <p:nvPr>
            <p:extLst>
              <p:ext uri="{D42A27DB-BD31-4B8C-83A1-F6EECF244321}">
                <p14:modId xmlns:p14="http://schemas.microsoft.com/office/powerpoint/2010/main" val="2728793256"/>
              </p:ext>
            </p:extLst>
          </p:nvPr>
        </p:nvGraphicFramePr>
        <p:xfrm>
          <a:off x="6664270" y="1281932"/>
          <a:ext cx="5527729" cy="439044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2443768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6946900" y="412750"/>
            <a:ext cx="3300413" cy="334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nSpc>
                <a:spcPct val="93000"/>
              </a:lnSpc>
              <a:spcBef>
                <a:spcPts val="1425"/>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Lst>
              <a:defRPr sz="1400">
                <a:solidFill>
                  <a:srgbClr val="000000"/>
                </a:solidFill>
                <a:latin typeface="Arial" panose="020B0604020202020204" pitchFamily="34" charset="0"/>
                <a:cs typeface="Arial" panose="020B0604020202020204" pitchFamily="34" charset="0"/>
              </a:defRPr>
            </a:lvl1pPr>
            <a:lvl2pPr>
              <a:lnSpc>
                <a:spcPct val="93000"/>
              </a:lnSpc>
              <a:spcBef>
                <a:spcPts val="113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Lst>
              <a:defRPr sz="1400">
                <a:solidFill>
                  <a:srgbClr val="000000"/>
                </a:solidFill>
                <a:latin typeface="Arial" panose="020B0604020202020204" pitchFamily="34" charset="0"/>
                <a:cs typeface="Arial" panose="020B0604020202020204" pitchFamily="34" charset="0"/>
              </a:defRPr>
            </a:lvl2pPr>
            <a:lvl3pPr>
              <a:lnSpc>
                <a:spcPct val="93000"/>
              </a:lnSpc>
              <a:spcBef>
                <a:spcPts val="863"/>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Lst>
              <a:defRPr sz="1400">
                <a:solidFill>
                  <a:srgbClr val="000000"/>
                </a:solidFill>
                <a:latin typeface="Arial" panose="020B0604020202020204" pitchFamily="34" charset="0"/>
                <a:cs typeface="Arial" panose="020B0604020202020204" pitchFamily="34" charset="0"/>
              </a:defRPr>
            </a:lvl3pPr>
            <a:lvl4pPr>
              <a:lnSpc>
                <a:spcPct val="93000"/>
              </a:lnSpc>
              <a:spcBef>
                <a:spcPts val="575"/>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Lst>
              <a:defRPr sz="1400">
                <a:solidFill>
                  <a:srgbClr val="000000"/>
                </a:solidFill>
                <a:latin typeface="Arial" panose="020B0604020202020204" pitchFamily="34" charset="0"/>
                <a:cs typeface="Arial" panose="020B0604020202020204" pitchFamily="34" charset="0"/>
              </a:defRPr>
            </a:lvl4pPr>
            <a:lvl5pPr>
              <a:lnSpc>
                <a:spcPct val="93000"/>
              </a:lnSpc>
              <a:spcBef>
                <a:spcPts val="28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Lst>
              <a:defRPr sz="2000">
                <a:solidFill>
                  <a:srgbClr val="000000"/>
                </a:solidFill>
                <a:latin typeface="Arial" panose="020B0604020202020204" pitchFamily="34" charset="0"/>
                <a:cs typeface="Arial" panose="020B0604020202020204" pitchFamily="34" charset="0"/>
              </a:defRPr>
            </a:lvl5pPr>
            <a:lvl6pPr marL="2514600" indent="-228600" defTabSz="457200" eaLnBrk="0" fontAlgn="base" hangingPunct="0">
              <a:lnSpc>
                <a:spcPct val="93000"/>
              </a:lnSpc>
              <a:spcBef>
                <a:spcPts val="28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Lst>
              <a:defRPr sz="2000">
                <a:solidFill>
                  <a:srgbClr val="000000"/>
                </a:solidFill>
                <a:latin typeface="Arial" panose="020B0604020202020204" pitchFamily="34" charset="0"/>
                <a:cs typeface="Arial" panose="020B0604020202020204" pitchFamily="34" charset="0"/>
              </a:defRPr>
            </a:lvl6pPr>
            <a:lvl7pPr marL="2971800" indent="-228600" defTabSz="457200" eaLnBrk="0" fontAlgn="base" hangingPunct="0">
              <a:lnSpc>
                <a:spcPct val="93000"/>
              </a:lnSpc>
              <a:spcBef>
                <a:spcPts val="28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Lst>
              <a:defRPr sz="2000">
                <a:solidFill>
                  <a:srgbClr val="000000"/>
                </a:solidFill>
                <a:latin typeface="Arial" panose="020B0604020202020204" pitchFamily="34" charset="0"/>
                <a:cs typeface="Arial" panose="020B0604020202020204" pitchFamily="34" charset="0"/>
              </a:defRPr>
            </a:lvl7pPr>
            <a:lvl8pPr marL="3429000" indent="-228600" defTabSz="457200" eaLnBrk="0" fontAlgn="base" hangingPunct="0">
              <a:lnSpc>
                <a:spcPct val="93000"/>
              </a:lnSpc>
              <a:spcBef>
                <a:spcPts val="28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Lst>
              <a:defRPr sz="2000">
                <a:solidFill>
                  <a:srgbClr val="000000"/>
                </a:solidFill>
                <a:latin typeface="Arial" panose="020B0604020202020204" pitchFamily="34" charset="0"/>
                <a:cs typeface="Arial" panose="020B0604020202020204" pitchFamily="34" charset="0"/>
              </a:defRPr>
            </a:lvl8pPr>
            <a:lvl9pPr marL="3886200" indent="-228600" defTabSz="457200" eaLnBrk="0" fontAlgn="base" hangingPunct="0">
              <a:lnSpc>
                <a:spcPct val="93000"/>
              </a:lnSpc>
              <a:spcBef>
                <a:spcPts val="28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Lst>
              <a:defRPr sz="2000">
                <a:solidFill>
                  <a:srgbClr val="000000"/>
                </a:solidFill>
                <a:latin typeface="Arial" panose="020B0604020202020204" pitchFamily="34" charset="0"/>
                <a:cs typeface="Arial" panose="020B0604020202020204" pitchFamily="34" charset="0"/>
              </a:defRPr>
            </a:lvl9pPr>
          </a:lstStyle>
          <a:p>
            <a:pPr eaLnBrk="1">
              <a:lnSpc>
                <a:spcPct val="100000"/>
              </a:lnSpc>
              <a:spcBef>
                <a:spcPts val="13"/>
              </a:spcBef>
            </a:pPr>
            <a:r>
              <a:rPr lang="en-US" sz="1600">
                <a:solidFill>
                  <a:srgbClr val="FFFFFF"/>
                </a:solidFill>
                <a:latin typeface="Montserrat Medium" charset="0"/>
              </a:rPr>
              <a:t>Coordinación Zonal 4 - SALUD</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l="52591"/>
          <a:stretch>
            <a:fillRect/>
          </a:stretch>
        </p:blipFill>
        <p:spPr bwMode="auto">
          <a:xfrm>
            <a:off x="6167438" y="0"/>
            <a:ext cx="6024562" cy="6873875"/>
          </a:xfrm>
          <a:prstGeom prst="rect">
            <a:avLst/>
          </a:prstGeom>
          <a:noFill/>
          <a:ln>
            <a:noFill/>
          </a:ln>
          <a:effectLst/>
          <a:extLst>
            <a:ext uri="{909E8E84-426E-40DD-AFC4-6F175D3DCCD1}">
              <a14:hiddenFill xmlns:a14="http://schemas.microsoft.com/office/drawing/2010/main">
                <a:blipFill dpi="0" rotWithShape="0">
                  <a:blip/>
                  <a:srcRect l="52591"/>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Rectangle 5"/>
          <p:cNvSpPr>
            <a:spLocks noChangeArrowheads="1"/>
          </p:cNvSpPr>
          <p:nvPr/>
        </p:nvSpPr>
        <p:spPr bwMode="auto">
          <a:xfrm>
            <a:off x="6430964" y="2205038"/>
            <a:ext cx="5110162" cy="2196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3000"/>
              </a:lnSpc>
              <a:spcBef>
                <a:spcPts val="1425"/>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Lst>
              <a:defRPr sz="1400">
                <a:solidFill>
                  <a:srgbClr val="000000"/>
                </a:solidFill>
                <a:latin typeface="Arial" panose="020B0604020202020204" pitchFamily="34" charset="0"/>
                <a:cs typeface="Arial" panose="020B0604020202020204" pitchFamily="34" charset="0"/>
              </a:defRPr>
            </a:lvl1pPr>
            <a:lvl2pPr>
              <a:lnSpc>
                <a:spcPct val="93000"/>
              </a:lnSpc>
              <a:spcBef>
                <a:spcPts val="113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Lst>
              <a:defRPr sz="1400">
                <a:solidFill>
                  <a:srgbClr val="000000"/>
                </a:solidFill>
                <a:latin typeface="Arial" panose="020B0604020202020204" pitchFamily="34" charset="0"/>
                <a:cs typeface="Arial" panose="020B0604020202020204" pitchFamily="34" charset="0"/>
              </a:defRPr>
            </a:lvl2pPr>
            <a:lvl3pPr>
              <a:lnSpc>
                <a:spcPct val="93000"/>
              </a:lnSpc>
              <a:spcBef>
                <a:spcPts val="863"/>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Lst>
              <a:defRPr sz="1400">
                <a:solidFill>
                  <a:srgbClr val="000000"/>
                </a:solidFill>
                <a:latin typeface="Arial" panose="020B0604020202020204" pitchFamily="34" charset="0"/>
                <a:cs typeface="Arial" panose="020B0604020202020204" pitchFamily="34" charset="0"/>
              </a:defRPr>
            </a:lvl3pPr>
            <a:lvl4pPr>
              <a:lnSpc>
                <a:spcPct val="93000"/>
              </a:lnSpc>
              <a:spcBef>
                <a:spcPts val="575"/>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Lst>
              <a:defRPr sz="1400">
                <a:solidFill>
                  <a:srgbClr val="000000"/>
                </a:solidFill>
                <a:latin typeface="Arial" panose="020B0604020202020204" pitchFamily="34" charset="0"/>
                <a:cs typeface="Arial" panose="020B0604020202020204" pitchFamily="34" charset="0"/>
              </a:defRPr>
            </a:lvl4pPr>
            <a:lvl5pPr>
              <a:lnSpc>
                <a:spcPct val="93000"/>
              </a:lnSpc>
              <a:spcBef>
                <a:spcPts val="28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Lst>
              <a:defRPr sz="2000">
                <a:solidFill>
                  <a:srgbClr val="000000"/>
                </a:solidFill>
                <a:latin typeface="Arial" panose="020B0604020202020204" pitchFamily="34" charset="0"/>
                <a:cs typeface="Arial" panose="020B0604020202020204" pitchFamily="34" charset="0"/>
              </a:defRPr>
            </a:lvl5pPr>
            <a:lvl6pPr marL="2514600" indent="-228600" defTabSz="457200" eaLnBrk="0" fontAlgn="base" hangingPunct="0">
              <a:lnSpc>
                <a:spcPct val="93000"/>
              </a:lnSpc>
              <a:spcBef>
                <a:spcPts val="28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Lst>
              <a:defRPr sz="2000">
                <a:solidFill>
                  <a:srgbClr val="000000"/>
                </a:solidFill>
                <a:latin typeface="Arial" panose="020B0604020202020204" pitchFamily="34" charset="0"/>
                <a:cs typeface="Arial" panose="020B0604020202020204" pitchFamily="34" charset="0"/>
              </a:defRPr>
            </a:lvl6pPr>
            <a:lvl7pPr marL="2971800" indent="-228600" defTabSz="457200" eaLnBrk="0" fontAlgn="base" hangingPunct="0">
              <a:lnSpc>
                <a:spcPct val="93000"/>
              </a:lnSpc>
              <a:spcBef>
                <a:spcPts val="28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Lst>
              <a:defRPr sz="2000">
                <a:solidFill>
                  <a:srgbClr val="000000"/>
                </a:solidFill>
                <a:latin typeface="Arial" panose="020B0604020202020204" pitchFamily="34" charset="0"/>
                <a:cs typeface="Arial" panose="020B0604020202020204" pitchFamily="34" charset="0"/>
              </a:defRPr>
            </a:lvl7pPr>
            <a:lvl8pPr marL="3429000" indent="-228600" defTabSz="457200" eaLnBrk="0" fontAlgn="base" hangingPunct="0">
              <a:lnSpc>
                <a:spcPct val="93000"/>
              </a:lnSpc>
              <a:spcBef>
                <a:spcPts val="28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Lst>
              <a:defRPr sz="2000">
                <a:solidFill>
                  <a:srgbClr val="000000"/>
                </a:solidFill>
                <a:latin typeface="Arial" panose="020B0604020202020204" pitchFamily="34" charset="0"/>
                <a:cs typeface="Arial" panose="020B0604020202020204" pitchFamily="34" charset="0"/>
              </a:defRPr>
            </a:lvl8pPr>
            <a:lvl9pPr marL="3886200" indent="-228600" defTabSz="457200" eaLnBrk="0" fontAlgn="base" hangingPunct="0">
              <a:lnSpc>
                <a:spcPct val="93000"/>
              </a:lnSpc>
              <a:spcBef>
                <a:spcPts val="288"/>
              </a:spcBef>
              <a:spcAft>
                <a:spcPts val="13"/>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Lst>
              <a:defRPr sz="2000">
                <a:solidFill>
                  <a:srgbClr val="000000"/>
                </a:solidFill>
                <a:latin typeface="Arial" panose="020B0604020202020204" pitchFamily="34" charset="0"/>
                <a:cs typeface="Arial" panose="020B0604020202020204" pitchFamily="34" charset="0"/>
              </a:defRPr>
            </a:lvl9pPr>
          </a:lstStyle>
          <a:p>
            <a:pPr algn="ctr" eaLnBrk="1">
              <a:spcBef>
                <a:spcPts val="13"/>
              </a:spcBef>
            </a:pPr>
            <a:r>
              <a:rPr lang="es-ES" sz="4900" dirty="0">
                <a:solidFill>
                  <a:schemeClr val="bg1"/>
                </a:solidFill>
                <a:latin typeface="+mj-lt"/>
              </a:rPr>
              <a:t>PROVISIÓN Y CALIDAD DE LOS SERVICIOS</a:t>
            </a:r>
            <a:endParaRPr lang="es-ES_tradnl" sz="4900" dirty="0">
              <a:solidFill>
                <a:schemeClr val="bg1"/>
              </a:solidFill>
              <a:latin typeface="+mj-lt"/>
            </a:endParaRPr>
          </a:p>
        </p:txBody>
      </p:sp>
      <p:sp>
        <p:nvSpPr>
          <p:cNvPr id="3077" name="AutoShape 7" descr="blob:https://web.whatsapp.com/62fde705-7f85-4e6a-b29d-cb39e6a23841"/>
          <p:cNvSpPr>
            <a:spLocks noChangeAspect="1" noChangeArrowheads="1"/>
          </p:cNvSpPr>
          <p:nvPr/>
        </p:nvSpPr>
        <p:spPr bwMode="auto">
          <a:xfrm>
            <a:off x="1487488" y="-193675"/>
            <a:ext cx="3455987"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C"/>
          </a:p>
        </p:txBody>
      </p:sp>
      <p:pic>
        <p:nvPicPr>
          <p:cNvPr id="3078" name="Imagen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2960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6613977"/>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116;p3"/>
          <p:cNvPicPr preferRelativeResize="0"/>
          <p:nvPr/>
        </p:nvPicPr>
        <p:blipFill rotWithShape="1">
          <a:blip r:embed="rId3">
            <a:alphaModFix/>
          </a:blip>
          <a:srcRect/>
          <a:stretch/>
        </p:blipFill>
        <p:spPr>
          <a:xfrm>
            <a:off x="6281" y="0"/>
            <a:ext cx="12193084" cy="6856897"/>
          </a:xfrm>
          <a:prstGeom prst="rect">
            <a:avLst/>
          </a:prstGeom>
          <a:noFill/>
          <a:ln>
            <a:noFill/>
          </a:ln>
        </p:spPr>
      </p:pic>
      <p:sp>
        <p:nvSpPr>
          <p:cNvPr id="5124" name="Rectangle 3"/>
          <p:cNvSpPr>
            <a:spLocks noChangeArrowheads="1"/>
          </p:cNvSpPr>
          <p:nvPr/>
        </p:nvSpPr>
        <p:spPr bwMode="auto">
          <a:xfrm>
            <a:off x="292438" y="457335"/>
            <a:ext cx="8353645" cy="7848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9pPr>
          </a:lstStyle>
          <a:p>
            <a:pPr algn="ctr" eaLnBrk="1">
              <a:lnSpc>
                <a:spcPct val="90000"/>
              </a:lnSpc>
              <a:spcBef>
                <a:spcPts val="13"/>
              </a:spcBef>
              <a:spcAft>
                <a:spcPts val="13"/>
              </a:spcAft>
              <a:buClr>
                <a:srgbClr val="000000"/>
              </a:buClr>
              <a:buSzPct val="100000"/>
              <a:buFont typeface="Times New Roman" panose="02020603050405020304" pitchFamily="18" charset="0"/>
              <a:buNone/>
            </a:pPr>
            <a:r>
              <a:rPr lang="en-US" sz="2500" b="1" dirty="0">
                <a:solidFill>
                  <a:srgbClr val="252B58"/>
                </a:solidFill>
                <a:latin typeface="Arial"/>
                <a:cs typeface="Arial"/>
              </a:rPr>
              <a:t>ESTRATEGIA MEDICO DEL BARRIO DISTRITO 08D04 - SALUD</a:t>
            </a:r>
          </a:p>
        </p:txBody>
      </p:sp>
      <p:pic>
        <p:nvPicPr>
          <p:cNvPr id="5125" name="Imagen 11"/>
          <p:cNvPicPr>
            <a:picLocks noChangeAspect="1"/>
          </p:cNvPicPr>
          <p:nvPr/>
        </p:nvPicPr>
        <p:blipFill>
          <a:blip r:embed="rId4">
            <a:extLst>
              <a:ext uri="{28A0092B-C50C-407E-A947-70E740481C1C}">
                <a14:useLocalDpi xmlns:a14="http://schemas.microsoft.com/office/drawing/2010/main" val="0"/>
              </a:ext>
            </a:extLst>
          </a:blip>
          <a:srcRect l="37257" t="46587" r="34831" b="13799"/>
          <a:stretch>
            <a:fillRect/>
          </a:stretch>
        </p:blipFill>
        <p:spPr bwMode="auto">
          <a:xfrm>
            <a:off x="10458346" y="1260722"/>
            <a:ext cx="10302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Imagen 12"/>
          <p:cNvPicPr>
            <a:picLocks noChangeAspect="1"/>
          </p:cNvPicPr>
          <p:nvPr/>
        </p:nvPicPr>
        <p:blipFill>
          <a:blip r:embed="rId5">
            <a:extLst>
              <a:ext uri="{28A0092B-C50C-407E-A947-70E740481C1C}">
                <a14:useLocalDpi xmlns:a14="http://schemas.microsoft.com/office/drawing/2010/main" val="0"/>
              </a:ext>
            </a:extLst>
          </a:blip>
          <a:srcRect l="32588" t="31010" r="27448" b="23990"/>
          <a:stretch>
            <a:fillRect/>
          </a:stretch>
        </p:blipFill>
        <p:spPr bwMode="auto">
          <a:xfrm>
            <a:off x="201419" y="1260722"/>
            <a:ext cx="1211128" cy="755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CuadroTexto 20"/>
          <p:cNvSpPr txBox="1">
            <a:spLocks noChangeArrowheads="1"/>
          </p:cNvSpPr>
          <p:nvPr/>
        </p:nvSpPr>
        <p:spPr bwMode="auto">
          <a:xfrm>
            <a:off x="533480" y="64023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s-EC" sz="1200"/>
          </a:p>
        </p:txBody>
      </p:sp>
      <p:sp>
        <p:nvSpPr>
          <p:cNvPr id="10"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graphicFrame>
        <p:nvGraphicFramePr>
          <p:cNvPr id="4" name="Diagrama 3"/>
          <p:cNvGraphicFramePr/>
          <p:nvPr>
            <p:extLst>
              <p:ext uri="{D42A27DB-BD31-4B8C-83A1-F6EECF244321}">
                <p14:modId xmlns:p14="http://schemas.microsoft.com/office/powerpoint/2010/main" val="3285746616"/>
              </p:ext>
            </p:extLst>
          </p:nvPr>
        </p:nvGraphicFramePr>
        <p:xfrm>
          <a:off x="1321527" y="1860361"/>
          <a:ext cx="9562592" cy="461051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006555445"/>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oogle Shape;116;p3"/>
          <p:cNvPicPr preferRelativeResize="0"/>
          <p:nvPr/>
        </p:nvPicPr>
        <p:blipFill rotWithShape="1">
          <a:blip r:embed="rId3">
            <a:alphaModFix/>
          </a:blip>
          <a:srcRect/>
          <a:stretch/>
        </p:blipFill>
        <p:spPr>
          <a:xfrm>
            <a:off x="6281" y="0"/>
            <a:ext cx="12193084" cy="6856897"/>
          </a:xfrm>
          <a:prstGeom prst="rect">
            <a:avLst/>
          </a:prstGeom>
          <a:noFill/>
          <a:ln>
            <a:noFill/>
          </a:ln>
        </p:spPr>
      </p:pic>
      <p:sp>
        <p:nvSpPr>
          <p:cNvPr id="7176" name="Rectangle 3"/>
          <p:cNvSpPr>
            <a:spLocks noChangeArrowheads="1"/>
          </p:cNvSpPr>
          <p:nvPr/>
        </p:nvSpPr>
        <p:spPr bwMode="auto">
          <a:xfrm>
            <a:off x="307975" y="460128"/>
            <a:ext cx="7420997" cy="450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9pPr>
          </a:lstStyle>
          <a:p>
            <a:pPr eaLnBrk="1">
              <a:lnSpc>
                <a:spcPct val="93000"/>
              </a:lnSpc>
              <a:spcBef>
                <a:spcPts val="13"/>
              </a:spcBef>
              <a:spcAft>
                <a:spcPts val="13"/>
              </a:spcAft>
              <a:buClr>
                <a:srgbClr val="000000"/>
              </a:buClr>
              <a:buSzPct val="100000"/>
              <a:buFont typeface="Times New Roman" panose="02020603050405020304" pitchFamily="18" charset="0"/>
              <a:buNone/>
            </a:pPr>
            <a:r>
              <a:rPr lang="es-EC" sz="2500" b="1" dirty="0">
                <a:solidFill>
                  <a:srgbClr val="252B58"/>
                </a:solidFill>
                <a:latin typeface="Arial"/>
                <a:cs typeface="Arial"/>
              </a:rPr>
              <a:t>GESTANTE Y NIÑOS DISTRITO 08D04 - SALUD </a:t>
            </a:r>
          </a:p>
        </p:txBody>
      </p:sp>
      <p:sp>
        <p:nvSpPr>
          <p:cNvPr id="9"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
        <p:nvSpPr>
          <p:cNvPr id="2" name="AutoShape 2" descr="blob:https://web.whatsapp.com/ecca3412-5913-4033-95b0-b757bb494643"/>
          <p:cNvSpPr>
            <a:spLocks noChangeAspect="1" noChangeArrowheads="1"/>
          </p:cNvSpPr>
          <p:nvPr/>
        </p:nvSpPr>
        <p:spPr bwMode="auto">
          <a:xfrm>
            <a:off x="108800" y="-17349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sp>
        <p:nvSpPr>
          <p:cNvPr id="13" name="AutoShape 12" descr="blob:https://web.whatsapp.com/c8ef4d26-9152-4653-ad83-f0e1d2caacb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graphicFrame>
        <p:nvGraphicFramePr>
          <p:cNvPr id="6" name="Diagrama 5"/>
          <p:cNvGraphicFramePr/>
          <p:nvPr>
            <p:extLst>
              <p:ext uri="{D42A27DB-BD31-4B8C-83A1-F6EECF244321}">
                <p14:modId xmlns:p14="http://schemas.microsoft.com/office/powerpoint/2010/main" val="2489228804"/>
              </p:ext>
            </p:extLst>
          </p:nvPr>
        </p:nvGraphicFramePr>
        <p:xfrm>
          <a:off x="1593112" y="1210041"/>
          <a:ext cx="9019422" cy="44730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00892168"/>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16;p3"/>
          <p:cNvPicPr preferRelativeResize="0"/>
          <p:nvPr/>
        </p:nvPicPr>
        <p:blipFill rotWithShape="1">
          <a:blip r:embed="rId3">
            <a:alphaModFix/>
          </a:blip>
          <a:srcRect/>
          <a:stretch/>
        </p:blipFill>
        <p:spPr>
          <a:xfrm>
            <a:off x="6281" y="0"/>
            <a:ext cx="12193084" cy="6856897"/>
          </a:xfrm>
          <a:prstGeom prst="rect">
            <a:avLst/>
          </a:prstGeom>
          <a:noFill/>
          <a:ln>
            <a:noFill/>
          </a:ln>
        </p:spPr>
      </p:pic>
      <p:pic>
        <p:nvPicPr>
          <p:cNvPr id="9245" name="Imagen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43370" y="3917724"/>
            <a:ext cx="3086100" cy="17546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7" name="Rectangle 3"/>
          <p:cNvSpPr>
            <a:spLocks noChangeArrowheads="1"/>
          </p:cNvSpPr>
          <p:nvPr/>
        </p:nvSpPr>
        <p:spPr bwMode="auto">
          <a:xfrm>
            <a:off x="325640" y="404750"/>
            <a:ext cx="7604097" cy="7848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9pPr>
          </a:lstStyle>
          <a:p>
            <a:pPr eaLnBrk="1">
              <a:lnSpc>
                <a:spcPct val="90000"/>
              </a:lnSpc>
              <a:spcBef>
                <a:spcPts val="13"/>
              </a:spcBef>
              <a:spcAft>
                <a:spcPts val="13"/>
              </a:spcAft>
              <a:buClr>
                <a:srgbClr val="000000"/>
              </a:buClr>
              <a:buSzPct val="100000"/>
              <a:buFont typeface="Times New Roman" panose="02020603050405020304" pitchFamily="18" charset="0"/>
              <a:buNone/>
            </a:pPr>
            <a:r>
              <a:rPr lang="en-US" sz="2500" b="1" dirty="0">
                <a:solidFill>
                  <a:srgbClr val="252B58"/>
                </a:solidFill>
                <a:latin typeface="Arial"/>
                <a:cs typeface="Arial"/>
              </a:rPr>
              <a:t>CALIFICACIÓN DE DISCAPACIDAD CENTRO DE SALUD TIPO B NUEVO QUININDÉ</a:t>
            </a:r>
          </a:p>
        </p:txBody>
      </p:sp>
      <p:sp>
        <p:nvSpPr>
          <p:cNvPr id="7"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pic>
        <p:nvPicPr>
          <p:cNvPr id="5" name="Imagen 4"/>
          <p:cNvPicPr>
            <a:picLocks noChangeAspect="1"/>
          </p:cNvPicPr>
          <p:nvPr/>
        </p:nvPicPr>
        <p:blipFill>
          <a:blip r:embed="rId5"/>
          <a:stretch>
            <a:fillRect/>
          </a:stretch>
        </p:blipFill>
        <p:spPr>
          <a:xfrm>
            <a:off x="7276593" y="1306304"/>
            <a:ext cx="3769735" cy="24946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15" name="Gráfico 14"/>
          <p:cNvGraphicFramePr/>
          <p:nvPr>
            <p:extLst>
              <p:ext uri="{D42A27DB-BD31-4B8C-83A1-F6EECF244321}">
                <p14:modId xmlns:p14="http://schemas.microsoft.com/office/powerpoint/2010/main" val="4195754144"/>
              </p:ext>
            </p:extLst>
          </p:nvPr>
        </p:nvGraphicFramePr>
        <p:xfrm>
          <a:off x="280871" y="1154935"/>
          <a:ext cx="7087909" cy="500251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787958066"/>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116;p3"/>
          <p:cNvPicPr preferRelativeResize="0"/>
          <p:nvPr/>
        </p:nvPicPr>
        <p:blipFill rotWithShape="1">
          <a:blip r:embed="rId3">
            <a:alphaModFix/>
          </a:blip>
          <a:srcRect/>
          <a:stretch/>
        </p:blipFill>
        <p:spPr>
          <a:xfrm>
            <a:off x="6281" y="0"/>
            <a:ext cx="12193084" cy="6856897"/>
          </a:xfrm>
          <a:prstGeom prst="rect">
            <a:avLst/>
          </a:prstGeom>
          <a:noFill/>
          <a:ln>
            <a:noFill/>
          </a:ln>
        </p:spPr>
      </p:pic>
      <p:sp>
        <p:nvSpPr>
          <p:cNvPr id="11357" name="Rectangle 1"/>
          <p:cNvSpPr>
            <a:spLocks noChangeArrowheads="1"/>
          </p:cNvSpPr>
          <p:nvPr/>
        </p:nvSpPr>
        <p:spPr bwMode="auto">
          <a:xfrm>
            <a:off x="-214313" y="-1223963"/>
            <a:ext cx="12192001"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s-ES" sz="1100" b="1">
                <a:cs typeface="Times New Roman" panose="02020603050405020304" pitchFamily="18" charset="0"/>
              </a:rPr>
              <a:t>MEDICAMENTOS:</a:t>
            </a:r>
            <a:endParaRPr lang="es-ES"/>
          </a:p>
        </p:txBody>
      </p:sp>
      <p:sp>
        <p:nvSpPr>
          <p:cNvPr id="8"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graphicFrame>
        <p:nvGraphicFramePr>
          <p:cNvPr id="6" name="Gráfico 5"/>
          <p:cNvGraphicFramePr/>
          <p:nvPr>
            <p:extLst>
              <p:ext uri="{D42A27DB-BD31-4B8C-83A1-F6EECF244321}">
                <p14:modId xmlns:p14="http://schemas.microsoft.com/office/powerpoint/2010/main" val="2039179126"/>
              </p:ext>
            </p:extLst>
          </p:nvPr>
        </p:nvGraphicFramePr>
        <p:xfrm>
          <a:off x="292437" y="1025869"/>
          <a:ext cx="10768697" cy="4801493"/>
        </p:xfrm>
        <a:graphic>
          <a:graphicData uri="http://schemas.openxmlformats.org/drawingml/2006/chart">
            <c:chart xmlns:c="http://schemas.openxmlformats.org/drawingml/2006/chart" xmlns:r="http://schemas.openxmlformats.org/officeDocument/2006/relationships" r:id="rId4"/>
          </a:graphicData>
        </a:graphic>
      </p:graphicFrame>
      <p:sp>
        <p:nvSpPr>
          <p:cNvPr id="7" name="Rectangle 3"/>
          <p:cNvSpPr>
            <a:spLocks noChangeArrowheads="1"/>
          </p:cNvSpPr>
          <p:nvPr/>
        </p:nvSpPr>
        <p:spPr bwMode="auto">
          <a:xfrm>
            <a:off x="408845" y="396617"/>
            <a:ext cx="6992938" cy="450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9pPr>
          </a:lstStyle>
          <a:p>
            <a:pPr eaLnBrk="1">
              <a:lnSpc>
                <a:spcPct val="93000"/>
              </a:lnSpc>
              <a:spcBef>
                <a:spcPts val="13"/>
              </a:spcBef>
              <a:spcAft>
                <a:spcPts val="13"/>
              </a:spcAft>
              <a:buClr>
                <a:srgbClr val="000000"/>
              </a:buClr>
              <a:buSzPct val="100000"/>
              <a:buFont typeface="Times New Roman" panose="02020603050405020304" pitchFamily="18" charset="0"/>
              <a:buNone/>
            </a:pPr>
            <a:r>
              <a:rPr lang="es-EC" sz="2500" b="1" dirty="0">
                <a:solidFill>
                  <a:srgbClr val="252B58"/>
                </a:solidFill>
                <a:latin typeface="Arial"/>
                <a:cs typeface="Arial"/>
              </a:rPr>
              <a:t>MEDICAMENTOS Y DISPOSITIVOS MÉDICOS </a:t>
            </a:r>
          </a:p>
        </p:txBody>
      </p:sp>
    </p:spTree>
    <p:extLst>
      <p:ext uri="{BB962C8B-B14F-4D97-AF65-F5344CB8AC3E}">
        <p14:creationId xmlns:p14="http://schemas.microsoft.com/office/powerpoint/2010/main" val="2835877802"/>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6" name="Picture 2" descr="C:\Users\Enipla_Dist\Downloads\WhatsApp Image 2023-05-08 at 16.46.43.jpeg"/>
          <p:cNvPicPr>
            <a:picLocks noChangeAspect="1" noChangeArrowheads="1"/>
          </p:cNvPicPr>
          <p:nvPr/>
        </p:nvPicPr>
        <p:blipFill rotWithShape="1">
          <a:blip r:embed="rId3">
            <a:extLst>
              <a:ext uri="{28A0092B-C50C-407E-A947-70E740481C1C}">
                <a14:useLocalDpi xmlns:a14="http://schemas.microsoft.com/office/drawing/2010/main" val="0"/>
              </a:ext>
            </a:extLst>
          </a:blip>
          <a:srcRect l="20041" r="15799"/>
          <a:stretch/>
        </p:blipFill>
        <p:spPr bwMode="auto">
          <a:xfrm>
            <a:off x="-1" y="0"/>
            <a:ext cx="8368146" cy="6858000"/>
          </a:xfrm>
          <a:prstGeom prst="rect">
            <a:avLst/>
          </a:prstGeom>
          <a:noFill/>
          <a:extLst>
            <a:ext uri="{909E8E84-426E-40DD-AFC4-6F175D3DCCD1}">
              <a14:hiddenFill xmlns:a14="http://schemas.microsoft.com/office/drawing/2010/main">
                <a:solidFill>
                  <a:srgbClr val="FFFFFF"/>
                </a:solidFill>
              </a14:hiddenFill>
            </a:ext>
          </a:extLst>
        </p:spPr>
      </p:pic>
      <p:sp>
        <p:nvSpPr>
          <p:cNvPr id="109" name="Google Shape;109;p4"/>
          <p:cNvSpPr txBox="1"/>
          <p:nvPr/>
        </p:nvSpPr>
        <p:spPr>
          <a:xfrm>
            <a:off x="292438" y="6122800"/>
            <a:ext cx="4361400"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C" sz="1500" b="1" dirty="0" smtClean="0">
                <a:solidFill>
                  <a:schemeClr val="lt1"/>
                </a:solidFill>
              </a:rPr>
              <a:t>Distrito 08D04 Quinindé - Salud</a:t>
            </a:r>
            <a:endParaRPr sz="1500" b="1" dirty="0">
              <a:solidFill>
                <a:schemeClr val="lt1"/>
              </a:solidFill>
            </a:endParaRPr>
          </a:p>
        </p:txBody>
      </p:sp>
      <p:pic>
        <p:nvPicPr>
          <p:cNvPr id="108" name="Google Shape;108;p4"/>
          <p:cNvPicPr preferRelativeResize="0"/>
          <p:nvPr/>
        </p:nvPicPr>
        <p:blipFill rotWithShape="1">
          <a:blip r:embed="rId4">
            <a:alphaModFix/>
          </a:blip>
          <a:srcRect/>
          <a:stretch/>
        </p:blipFill>
        <p:spPr>
          <a:xfrm>
            <a:off x="30994" y="1103"/>
            <a:ext cx="12161006" cy="6856897"/>
          </a:xfrm>
          <a:prstGeom prst="rect">
            <a:avLst/>
          </a:prstGeom>
          <a:noFill/>
          <a:ln>
            <a:noFill/>
          </a:ln>
        </p:spPr>
      </p:pic>
      <p:sp>
        <p:nvSpPr>
          <p:cNvPr id="110" name="Google Shape;110;p4"/>
          <p:cNvSpPr txBox="1"/>
          <p:nvPr/>
        </p:nvSpPr>
        <p:spPr>
          <a:xfrm>
            <a:off x="6710766" y="2561385"/>
            <a:ext cx="5269423" cy="2354450"/>
          </a:xfrm>
          <a:prstGeom prst="rect">
            <a:avLst/>
          </a:prstGeom>
          <a:noFill/>
          <a:ln>
            <a:noFill/>
          </a:ln>
        </p:spPr>
        <p:txBody>
          <a:bodyPr spcFirstLastPara="1" wrap="square" lIns="91425" tIns="45700" rIns="91425" bIns="45700" anchor="t" anchorCtr="0">
            <a:spAutoFit/>
          </a:bodyPr>
          <a:lstStyle/>
          <a:p>
            <a:pPr lvl="0">
              <a:buSzPts val="5000"/>
            </a:pPr>
            <a:r>
              <a:rPr lang="es-ES" sz="4900" b="1" dirty="0">
                <a:solidFill>
                  <a:schemeClr val="lt1"/>
                </a:solidFill>
                <a:latin typeface="+mj-lt"/>
              </a:rPr>
              <a:t>PROMOCIÓN DE LA SALUD E IGUALDAD</a:t>
            </a:r>
            <a:endParaRPr lang="es-ES" sz="4900" dirty="0">
              <a:latin typeface="+mj-lt"/>
            </a:endParaRPr>
          </a:p>
        </p:txBody>
      </p:sp>
    </p:spTree>
    <p:extLst>
      <p:ext uri="{BB962C8B-B14F-4D97-AF65-F5344CB8AC3E}">
        <p14:creationId xmlns:p14="http://schemas.microsoft.com/office/powerpoint/2010/main" val="23744807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0" y="856"/>
            <a:ext cx="12193084" cy="6856897"/>
          </a:xfrm>
          <a:prstGeom prst="rect">
            <a:avLst/>
          </a:prstGeom>
          <a:noFill/>
          <a:ln>
            <a:noFill/>
          </a:ln>
        </p:spPr>
      </p:pic>
      <p:sp>
        <p:nvSpPr>
          <p:cNvPr id="117" name="Google Shape;117;p3"/>
          <p:cNvSpPr txBox="1"/>
          <p:nvPr/>
        </p:nvSpPr>
        <p:spPr>
          <a:xfrm>
            <a:off x="-358357" y="426667"/>
            <a:ext cx="7880727" cy="47701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5000"/>
              <a:buFont typeface="Arial"/>
              <a:buNone/>
            </a:pPr>
            <a:r>
              <a:rPr lang="es-EC" sz="2500" b="1" dirty="0">
                <a:solidFill>
                  <a:srgbClr val="252B58"/>
                </a:solidFill>
              </a:rPr>
              <a:t>PROMOCIÓN DE LA SALUD E IGUALDAD</a:t>
            </a:r>
          </a:p>
        </p:txBody>
      </p:sp>
      <p:graphicFrame>
        <p:nvGraphicFramePr>
          <p:cNvPr id="12" name="11 Diagrama"/>
          <p:cNvGraphicFramePr/>
          <p:nvPr>
            <p:extLst>
              <p:ext uri="{D42A27DB-BD31-4B8C-83A1-F6EECF244321}">
                <p14:modId xmlns:p14="http://schemas.microsoft.com/office/powerpoint/2010/main" val="1028662894"/>
              </p:ext>
            </p:extLst>
          </p:nvPr>
        </p:nvGraphicFramePr>
        <p:xfrm>
          <a:off x="177466" y="1329491"/>
          <a:ext cx="11760534" cy="46503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Google Shape;118;p3"/>
          <p:cNvSpPr txBox="1"/>
          <p:nvPr/>
        </p:nvSpPr>
        <p:spPr>
          <a:xfrm>
            <a:off x="316011" y="6405696"/>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Tree>
    <p:extLst>
      <p:ext uri="{BB962C8B-B14F-4D97-AF65-F5344CB8AC3E}">
        <p14:creationId xmlns:p14="http://schemas.microsoft.com/office/powerpoint/2010/main" val="21553538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116;p3"/>
          <p:cNvPicPr preferRelativeResize="0"/>
          <p:nvPr/>
        </p:nvPicPr>
        <p:blipFill rotWithShape="1">
          <a:blip r:embed="rId3">
            <a:alphaModFix/>
          </a:blip>
          <a:srcRect/>
          <a:stretch/>
        </p:blipFill>
        <p:spPr>
          <a:xfrm>
            <a:off x="6281" y="0"/>
            <a:ext cx="12193084" cy="6856897"/>
          </a:xfrm>
          <a:prstGeom prst="rect">
            <a:avLst/>
          </a:prstGeom>
          <a:noFill/>
          <a:ln>
            <a:noFill/>
          </a:ln>
        </p:spPr>
      </p:pic>
      <p:sp>
        <p:nvSpPr>
          <p:cNvPr id="5124" name="Rectangle 3"/>
          <p:cNvSpPr>
            <a:spLocks noChangeArrowheads="1"/>
          </p:cNvSpPr>
          <p:nvPr/>
        </p:nvSpPr>
        <p:spPr bwMode="auto">
          <a:xfrm>
            <a:off x="292438" y="457335"/>
            <a:ext cx="8353645" cy="450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9pPr>
          </a:lstStyle>
          <a:p>
            <a:pPr>
              <a:lnSpc>
                <a:spcPct val="93000"/>
              </a:lnSpc>
              <a:spcBef>
                <a:spcPts val="13"/>
              </a:spcBef>
              <a:spcAft>
                <a:spcPts val="13"/>
              </a:spcAft>
              <a:buSzPct val="100000"/>
            </a:pPr>
            <a:r>
              <a:rPr lang="es-EC" sz="2500" b="1" dirty="0" smtClean="0">
                <a:solidFill>
                  <a:srgbClr val="252B58"/>
                </a:solidFill>
                <a:latin typeface="Arial"/>
                <a:cs typeface="Arial"/>
              </a:rPr>
              <a:t>POBLACIÓN </a:t>
            </a:r>
            <a:r>
              <a:rPr lang="es-EC" sz="2500" b="1" dirty="0">
                <a:solidFill>
                  <a:srgbClr val="252B58"/>
                </a:solidFill>
                <a:latin typeface="Arial"/>
                <a:cs typeface="Arial"/>
              </a:rPr>
              <a:t>2022 - DISTRITO 08D04 - SALUD </a:t>
            </a:r>
          </a:p>
        </p:txBody>
      </p:sp>
      <p:sp>
        <p:nvSpPr>
          <p:cNvPr id="5128" name="CuadroTexto 20"/>
          <p:cNvSpPr txBox="1">
            <a:spLocks noChangeArrowheads="1"/>
          </p:cNvSpPr>
          <p:nvPr/>
        </p:nvSpPr>
        <p:spPr bwMode="auto">
          <a:xfrm>
            <a:off x="533480" y="64023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s-EC" sz="1200"/>
          </a:p>
        </p:txBody>
      </p:sp>
      <p:sp>
        <p:nvSpPr>
          <p:cNvPr id="10"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graphicFrame>
        <p:nvGraphicFramePr>
          <p:cNvPr id="11" name="Tabla 10"/>
          <p:cNvGraphicFramePr>
            <a:graphicFrameLocks noGrp="1"/>
          </p:cNvGraphicFramePr>
          <p:nvPr>
            <p:extLst>
              <p:ext uri="{D42A27DB-BD31-4B8C-83A1-F6EECF244321}">
                <p14:modId xmlns:p14="http://schemas.microsoft.com/office/powerpoint/2010/main" val="820920982"/>
              </p:ext>
            </p:extLst>
          </p:nvPr>
        </p:nvGraphicFramePr>
        <p:xfrm>
          <a:off x="1787814" y="1015999"/>
          <a:ext cx="7357033" cy="4614788"/>
        </p:xfrm>
        <a:graphic>
          <a:graphicData uri="http://schemas.openxmlformats.org/drawingml/2006/table">
            <a:tbl>
              <a:tblPr firstRow="1" firstCol="1" bandRow="1">
                <a:tableStyleId>{5C22544A-7EE6-4342-B048-85BDC9FD1C3A}</a:tableStyleId>
              </a:tblPr>
              <a:tblGrid>
                <a:gridCol w="3178502">
                  <a:extLst>
                    <a:ext uri="{9D8B030D-6E8A-4147-A177-3AD203B41FA5}">
                      <a16:colId xmlns:a16="http://schemas.microsoft.com/office/drawing/2014/main" xmlns="" val="20000"/>
                    </a:ext>
                  </a:extLst>
                </a:gridCol>
                <a:gridCol w="1412673">
                  <a:extLst>
                    <a:ext uri="{9D8B030D-6E8A-4147-A177-3AD203B41FA5}">
                      <a16:colId xmlns:a16="http://schemas.microsoft.com/office/drawing/2014/main" xmlns="" val="20001"/>
                    </a:ext>
                  </a:extLst>
                </a:gridCol>
                <a:gridCol w="1286928">
                  <a:extLst>
                    <a:ext uri="{9D8B030D-6E8A-4147-A177-3AD203B41FA5}">
                      <a16:colId xmlns:a16="http://schemas.microsoft.com/office/drawing/2014/main" xmlns="" val="20002"/>
                    </a:ext>
                  </a:extLst>
                </a:gridCol>
                <a:gridCol w="1478930">
                  <a:extLst>
                    <a:ext uri="{9D8B030D-6E8A-4147-A177-3AD203B41FA5}">
                      <a16:colId xmlns:a16="http://schemas.microsoft.com/office/drawing/2014/main" xmlns="" val="20003"/>
                    </a:ext>
                  </a:extLst>
                </a:gridCol>
              </a:tblGrid>
              <a:tr h="519967">
                <a:tc>
                  <a:txBody>
                    <a:bodyPr/>
                    <a:lstStyle/>
                    <a:p>
                      <a:pPr>
                        <a:lnSpc>
                          <a:spcPct val="107000"/>
                        </a:lnSpc>
                        <a:spcAft>
                          <a:spcPts val="0"/>
                        </a:spcAft>
                      </a:pPr>
                      <a:r>
                        <a:rPr lang="es-EC" sz="1000" dirty="0">
                          <a:solidFill>
                            <a:schemeClr val="tx1"/>
                          </a:solidFill>
                          <a:effectLst/>
                        </a:rPr>
                        <a:t>ESTABLECIMIENTO DE SALUD</a:t>
                      </a:r>
                      <a:endParaRPr lang="es-EC"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00" dirty="0">
                          <a:effectLst/>
                        </a:rPr>
                        <a:t>HOMBRE</a:t>
                      </a:r>
                      <a:endParaRPr lang="es-EC"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00" dirty="0">
                          <a:effectLst/>
                        </a:rPr>
                        <a:t>MUJER</a:t>
                      </a:r>
                      <a:endParaRPr lang="es-EC"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00" dirty="0">
                          <a:effectLst/>
                        </a:rPr>
                        <a:t>TOTAL GENERAL</a:t>
                      </a:r>
                      <a:endParaRPr lang="es-EC"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174235">
                <a:tc>
                  <a:txBody>
                    <a:bodyPr/>
                    <a:lstStyle/>
                    <a:p>
                      <a:pPr>
                        <a:lnSpc>
                          <a:spcPct val="107000"/>
                        </a:lnSpc>
                        <a:spcAft>
                          <a:spcPts val="0"/>
                        </a:spcAft>
                      </a:pPr>
                      <a:r>
                        <a:rPr lang="es-EC" sz="1050" dirty="0">
                          <a:solidFill>
                            <a:schemeClr val="tx1"/>
                          </a:solidFill>
                          <a:effectLst/>
                        </a:rPr>
                        <a:t>LA INDEPENDENCIA</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dirty="0">
                          <a:effectLst/>
                        </a:rPr>
                        <a:t>4352</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4287</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a:effectLst/>
                        </a:rPr>
                        <a:t>8639</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67992">
                <a:tc>
                  <a:txBody>
                    <a:bodyPr/>
                    <a:lstStyle/>
                    <a:p>
                      <a:pPr>
                        <a:lnSpc>
                          <a:spcPct val="107000"/>
                        </a:lnSpc>
                        <a:spcAft>
                          <a:spcPts val="0"/>
                        </a:spcAft>
                      </a:pPr>
                      <a:r>
                        <a:rPr lang="es-EC" sz="1050" dirty="0">
                          <a:solidFill>
                            <a:schemeClr val="tx1"/>
                          </a:solidFill>
                          <a:effectLst/>
                        </a:rPr>
                        <a:t>EL TRIUNFO DEL CALVARIO</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1341</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1321</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2662</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159361">
                <a:tc>
                  <a:txBody>
                    <a:bodyPr/>
                    <a:lstStyle/>
                    <a:p>
                      <a:pPr>
                        <a:lnSpc>
                          <a:spcPct val="107000"/>
                        </a:lnSpc>
                        <a:spcAft>
                          <a:spcPts val="0"/>
                        </a:spcAft>
                      </a:pPr>
                      <a:r>
                        <a:rPr lang="es-EC" sz="1050" dirty="0">
                          <a:solidFill>
                            <a:schemeClr val="tx1"/>
                          </a:solidFill>
                          <a:effectLst/>
                        </a:rPr>
                        <a:t>UNION Y PROGRESO LA 5TA</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dirty="0">
                          <a:effectLst/>
                        </a:rPr>
                        <a:t>2751</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2710</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5461</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174235">
                <a:tc>
                  <a:txBody>
                    <a:bodyPr/>
                    <a:lstStyle/>
                    <a:p>
                      <a:pPr>
                        <a:lnSpc>
                          <a:spcPct val="107000"/>
                        </a:lnSpc>
                        <a:spcAft>
                          <a:spcPts val="0"/>
                        </a:spcAft>
                      </a:pPr>
                      <a:r>
                        <a:rPr lang="es-EC" sz="1050" dirty="0">
                          <a:solidFill>
                            <a:schemeClr val="tx1"/>
                          </a:solidFill>
                          <a:effectLst/>
                        </a:rPr>
                        <a:t>LA MARUJITA</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2405</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2369</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4774</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174235">
                <a:tc>
                  <a:txBody>
                    <a:bodyPr/>
                    <a:lstStyle/>
                    <a:p>
                      <a:pPr>
                        <a:lnSpc>
                          <a:spcPct val="107000"/>
                        </a:lnSpc>
                        <a:spcAft>
                          <a:spcPts val="0"/>
                        </a:spcAft>
                      </a:pPr>
                      <a:r>
                        <a:rPr lang="es-EC" sz="1050" dirty="0">
                          <a:solidFill>
                            <a:schemeClr val="tx1"/>
                          </a:solidFill>
                          <a:effectLst/>
                        </a:rPr>
                        <a:t>CUPA</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4170</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4108</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8278</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174235">
                <a:tc>
                  <a:txBody>
                    <a:bodyPr/>
                    <a:lstStyle/>
                    <a:p>
                      <a:pPr>
                        <a:lnSpc>
                          <a:spcPct val="107000"/>
                        </a:lnSpc>
                        <a:spcAft>
                          <a:spcPts val="0"/>
                        </a:spcAft>
                      </a:pPr>
                      <a:r>
                        <a:rPr lang="es-EC" sz="1050" dirty="0">
                          <a:solidFill>
                            <a:schemeClr val="tx1"/>
                          </a:solidFill>
                          <a:effectLst/>
                        </a:rPr>
                        <a:t>LA Y DE LA LAGUNA</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1977</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a:effectLst/>
                        </a:rPr>
                        <a:t>1948</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3925</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174235">
                <a:tc>
                  <a:txBody>
                    <a:bodyPr/>
                    <a:lstStyle/>
                    <a:p>
                      <a:pPr>
                        <a:lnSpc>
                          <a:spcPct val="107000"/>
                        </a:lnSpc>
                        <a:spcAft>
                          <a:spcPts val="0"/>
                        </a:spcAft>
                      </a:pPr>
                      <a:r>
                        <a:rPr lang="es-EC" sz="1050" dirty="0">
                          <a:solidFill>
                            <a:schemeClr val="tx1"/>
                          </a:solidFill>
                          <a:effectLst/>
                        </a:rPr>
                        <a:t>CUBE</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dirty="0">
                          <a:effectLst/>
                        </a:rPr>
                        <a:t>2410</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a:effectLst/>
                        </a:rPr>
                        <a:t>2374</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4784</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174235">
                <a:tc>
                  <a:txBody>
                    <a:bodyPr/>
                    <a:lstStyle/>
                    <a:p>
                      <a:pPr>
                        <a:lnSpc>
                          <a:spcPct val="107000"/>
                        </a:lnSpc>
                        <a:spcAft>
                          <a:spcPts val="0"/>
                        </a:spcAft>
                      </a:pPr>
                      <a:r>
                        <a:rPr lang="es-EC" sz="1050" dirty="0">
                          <a:solidFill>
                            <a:schemeClr val="tx1"/>
                          </a:solidFill>
                          <a:effectLst/>
                        </a:rPr>
                        <a:t>CHUCAPLE</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1097</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a:effectLst/>
                        </a:rPr>
                        <a:t>1081</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2178</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174235">
                <a:tc>
                  <a:txBody>
                    <a:bodyPr/>
                    <a:lstStyle/>
                    <a:p>
                      <a:pPr>
                        <a:lnSpc>
                          <a:spcPct val="107000"/>
                        </a:lnSpc>
                        <a:spcAft>
                          <a:spcPts val="0"/>
                        </a:spcAft>
                      </a:pPr>
                      <a:r>
                        <a:rPr lang="es-EC" sz="1050" dirty="0">
                          <a:solidFill>
                            <a:schemeClr val="tx1"/>
                          </a:solidFill>
                          <a:effectLst/>
                        </a:rPr>
                        <a:t>MALIMPIA</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dirty="0">
                          <a:effectLst/>
                        </a:rPr>
                        <a:t>1648</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a:effectLst/>
                        </a:rPr>
                        <a:t>1624</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3272</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9"/>
                  </a:ext>
                </a:extLst>
              </a:tr>
              <a:tr h="174235">
                <a:tc>
                  <a:txBody>
                    <a:bodyPr/>
                    <a:lstStyle/>
                    <a:p>
                      <a:pPr>
                        <a:lnSpc>
                          <a:spcPct val="107000"/>
                        </a:lnSpc>
                        <a:spcAft>
                          <a:spcPts val="0"/>
                        </a:spcAft>
                      </a:pPr>
                      <a:r>
                        <a:rPr lang="es-EC" sz="1050" dirty="0">
                          <a:solidFill>
                            <a:schemeClr val="tx1"/>
                          </a:solidFill>
                          <a:effectLst/>
                        </a:rPr>
                        <a:t>ZAPALLO</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dirty="0">
                          <a:effectLst/>
                        </a:rPr>
                        <a:t>3848</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a:effectLst/>
                        </a:rPr>
                        <a:t>3791</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7639</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0"/>
                  </a:ext>
                </a:extLst>
              </a:tr>
              <a:tr h="174235">
                <a:tc>
                  <a:txBody>
                    <a:bodyPr/>
                    <a:lstStyle/>
                    <a:p>
                      <a:pPr>
                        <a:lnSpc>
                          <a:spcPct val="107000"/>
                        </a:lnSpc>
                        <a:spcAft>
                          <a:spcPts val="0"/>
                        </a:spcAft>
                      </a:pPr>
                      <a:r>
                        <a:rPr lang="es-EC" sz="1050" dirty="0">
                          <a:solidFill>
                            <a:schemeClr val="tx1"/>
                          </a:solidFill>
                          <a:effectLst/>
                        </a:rPr>
                        <a:t>LA "T"</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dirty="0">
                          <a:effectLst/>
                        </a:rPr>
                        <a:t>1856</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a:effectLst/>
                        </a:rPr>
                        <a:t>1828</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3684</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1"/>
                  </a:ext>
                </a:extLst>
              </a:tr>
              <a:tr h="174235">
                <a:tc>
                  <a:txBody>
                    <a:bodyPr/>
                    <a:lstStyle/>
                    <a:p>
                      <a:pPr>
                        <a:lnSpc>
                          <a:spcPct val="107000"/>
                        </a:lnSpc>
                        <a:spcAft>
                          <a:spcPts val="0"/>
                        </a:spcAft>
                      </a:pPr>
                      <a:r>
                        <a:rPr lang="es-EC" sz="1050" dirty="0">
                          <a:solidFill>
                            <a:schemeClr val="tx1"/>
                          </a:solidFill>
                          <a:effectLst/>
                        </a:rPr>
                        <a:t>VICHE</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dirty="0">
                          <a:effectLst/>
                        </a:rPr>
                        <a:t>3254</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3205</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6459</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2"/>
                  </a:ext>
                </a:extLst>
              </a:tr>
              <a:tr h="174235">
                <a:tc>
                  <a:txBody>
                    <a:bodyPr/>
                    <a:lstStyle/>
                    <a:p>
                      <a:pPr>
                        <a:lnSpc>
                          <a:spcPct val="107000"/>
                        </a:lnSpc>
                        <a:spcAft>
                          <a:spcPts val="0"/>
                        </a:spcAft>
                      </a:pPr>
                      <a:r>
                        <a:rPr lang="es-EC" sz="1050" dirty="0">
                          <a:solidFill>
                            <a:schemeClr val="tx1"/>
                          </a:solidFill>
                          <a:effectLst/>
                        </a:rPr>
                        <a:t>UNION DE QUININDE</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9544</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9402</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18946</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3"/>
                  </a:ext>
                </a:extLst>
              </a:tr>
              <a:tr h="224427">
                <a:tc>
                  <a:txBody>
                    <a:bodyPr/>
                    <a:lstStyle/>
                    <a:p>
                      <a:pPr>
                        <a:lnSpc>
                          <a:spcPct val="107000"/>
                        </a:lnSpc>
                        <a:spcAft>
                          <a:spcPts val="0"/>
                        </a:spcAft>
                      </a:pPr>
                      <a:r>
                        <a:rPr lang="es-EC" sz="1050" dirty="0">
                          <a:solidFill>
                            <a:schemeClr val="tx1"/>
                          </a:solidFill>
                          <a:effectLst/>
                        </a:rPr>
                        <a:t>PLAYA DEL MUERTO</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2684</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2644</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5328</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4"/>
                  </a:ext>
                </a:extLst>
              </a:tr>
              <a:tr h="174235">
                <a:tc>
                  <a:txBody>
                    <a:bodyPr/>
                    <a:lstStyle/>
                    <a:p>
                      <a:pPr>
                        <a:lnSpc>
                          <a:spcPct val="107000"/>
                        </a:lnSpc>
                        <a:spcAft>
                          <a:spcPts val="0"/>
                        </a:spcAft>
                      </a:pPr>
                      <a:r>
                        <a:rPr lang="es-EC" sz="1050" dirty="0">
                          <a:solidFill>
                            <a:schemeClr val="tx1"/>
                          </a:solidFill>
                          <a:effectLst/>
                        </a:rPr>
                        <a:t>ACHICUBE ARRIBA</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451</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445</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896</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5"/>
                  </a:ext>
                </a:extLst>
              </a:tr>
              <a:tr h="217537">
                <a:tc>
                  <a:txBody>
                    <a:bodyPr/>
                    <a:lstStyle/>
                    <a:p>
                      <a:pPr>
                        <a:lnSpc>
                          <a:spcPct val="107000"/>
                        </a:lnSpc>
                        <a:spcAft>
                          <a:spcPts val="0"/>
                        </a:spcAft>
                      </a:pPr>
                      <a:r>
                        <a:rPr lang="es-EC" sz="1050" dirty="0">
                          <a:solidFill>
                            <a:schemeClr val="tx1"/>
                          </a:solidFill>
                          <a:effectLst/>
                        </a:rPr>
                        <a:t>NARANJAL DE CANANDE</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1068</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1052</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2120</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6"/>
                  </a:ext>
                </a:extLst>
              </a:tr>
              <a:tr h="174235">
                <a:tc>
                  <a:txBody>
                    <a:bodyPr/>
                    <a:lstStyle/>
                    <a:p>
                      <a:pPr>
                        <a:lnSpc>
                          <a:spcPct val="107000"/>
                        </a:lnSpc>
                        <a:spcAft>
                          <a:spcPts val="0"/>
                        </a:spcAft>
                      </a:pPr>
                      <a:r>
                        <a:rPr lang="es-EC" sz="1050" dirty="0">
                          <a:solidFill>
                            <a:schemeClr val="tx1"/>
                          </a:solidFill>
                          <a:effectLst/>
                        </a:rPr>
                        <a:t>VALLE DEL SADE</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1600</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1576</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3176</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7"/>
                  </a:ext>
                </a:extLst>
              </a:tr>
              <a:tr h="174235">
                <a:tc>
                  <a:txBody>
                    <a:bodyPr/>
                    <a:lstStyle/>
                    <a:p>
                      <a:pPr>
                        <a:lnSpc>
                          <a:spcPct val="107000"/>
                        </a:lnSpc>
                        <a:spcAft>
                          <a:spcPts val="0"/>
                        </a:spcAft>
                      </a:pPr>
                      <a:r>
                        <a:rPr lang="es-EC" sz="1050" dirty="0">
                          <a:solidFill>
                            <a:schemeClr val="tx1"/>
                          </a:solidFill>
                          <a:effectLst/>
                        </a:rPr>
                        <a:t>BOCANA DEL BUA</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3533</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3480</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7013</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8"/>
                  </a:ext>
                </a:extLst>
              </a:tr>
              <a:tr h="174235">
                <a:tc>
                  <a:txBody>
                    <a:bodyPr/>
                    <a:lstStyle/>
                    <a:p>
                      <a:pPr>
                        <a:lnSpc>
                          <a:spcPct val="107000"/>
                        </a:lnSpc>
                        <a:spcAft>
                          <a:spcPts val="0"/>
                        </a:spcAft>
                      </a:pPr>
                      <a:r>
                        <a:rPr lang="es-EC" sz="1050" dirty="0">
                          <a:solidFill>
                            <a:schemeClr val="tx1"/>
                          </a:solidFill>
                          <a:effectLst/>
                        </a:rPr>
                        <a:t>SAN ROQUE</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1138</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a:effectLst/>
                        </a:rPr>
                        <a:t>1121</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2259</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9"/>
                  </a:ext>
                </a:extLst>
              </a:tr>
              <a:tr h="174235">
                <a:tc>
                  <a:txBody>
                    <a:bodyPr/>
                    <a:lstStyle/>
                    <a:p>
                      <a:pPr>
                        <a:lnSpc>
                          <a:spcPct val="107000"/>
                        </a:lnSpc>
                        <a:spcAft>
                          <a:spcPts val="0"/>
                        </a:spcAft>
                      </a:pPr>
                      <a:r>
                        <a:rPr lang="es-EC" sz="1050" dirty="0">
                          <a:solidFill>
                            <a:schemeClr val="tx1"/>
                          </a:solidFill>
                          <a:effectLst/>
                        </a:rPr>
                        <a:t>CHURA</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1569</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a:effectLst/>
                        </a:rPr>
                        <a:t>1546</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3115</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20"/>
                  </a:ext>
                </a:extLst>
              </a:tr>
              <a:tr h="174235">
                <a:tc>
                  <a:txBody>
                    <a:bodyPr/>
                    <a:lstStyle/>
                    <a:p>
                      <a:pPr>
                        <a:lnSpc>
                          <a:spcPct val="107000"/>
                        </a:lnSpc>
                        <a:spcAft>
                          <a:spcPts val="0"/>
                        </a:spcAft>
                      </a:pPr>
                      <a:r>
                        <a:rPr lang="es-EC" sz="1050" dirty="0">
                          <a:solidFill>
                            <a:schemeClr val="tx1"/>
                          </a:solidFill>
                          <a:effectLst/>
                        </a:rPr>
                        <a:t>CRISTOBAL COLON</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906</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a:effectLst/>
                        </a:rPr>
                        <a:t>893</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1799</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21"/>
                  </a:ext>
                </a:extLst>
              </a:tr>
              <a:tr h="348470">
                <a:tc>
                  <a:txBody>
                    <a:bodyPr/>
                    <a:lstStyle/>
                    <a:p>
                      <a:pPr>
                        <a:lnSpc>
                          <a:spcPct val="107000"/>
                        </a:lnSpc>
                        <a:spcAft>
                          <a:spcPts val="0"/>
                        </a:spcAft>
                      </a:pPr>
                      <a:r>
                        <a:rPr lang="es-EC" sz="1050" dirty="0">
                          <a:solidFill>
                            <a:schemeClr val="tx1"/>
                          </a:solidFill>
                          <a:effectLst/>
                        </a:rPr>
                        <a:t>CENTRO DE SALUD NUEVO QUININDE</a:t>
                      </a:r>
                      <a:endParaRPr lang="es-EC"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7000"/>
                        </a:lnSpc>
                        <a:spcAft>
                          <a:spcPts val="0"/>
                        </a:spcAft>
                      </a:pPr>
                      <a:r>
                        <a:rPr lang="es-EC" sz="1050">
                          <a:effectLst/>
                        </a:rPr>
                        <a:t>20100</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a:effectLst/>
                        </a:rPr>
                        <a:t>19799</a:t>
                      </a:r>
                      <a:endParaRPr lang="es-EC" sz="105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s-EC" sz="1050" dirty="0">
                          <a:effectLst/>
                        </a:rPr>
                        <a:t>39899</a:t>
                      </a:r>
                      <a:endParaRPr lang="es-EC"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61612" marR="61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22"/>
                  </a:ext>
                </a:extLst>
              </a:tr>
            </a:tbl>
          </a:graphicData>
        </a:graphic>
      </p:graphicFrame>
    </p:spTree>
    <p:extLst>
      <p:ext uri="{BB962C8B-B14F-4D97-AF65-F5344CB8AC3E}">
        <p14:creationId xmlns:p14="http://schemas.microsoft.com/office/powerpoint/2010/main" val="1623830258"/>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16;p3"/>
          <p:cNvPicPr preferRelativeResize="0"/>
          <p:nvPr/>
        </p:nvPicPr>
        <p:blipFill rotWithShape="1">
          <a:blip r:embed="rId3">
            <a:alphaModFix/>
          </a:blip>
          <a:srcRect/>
          <a:stretch/>
        </p:blipFill>
        <p:spPr>
          <a:xfrm>
            <a:off x="0" y="1103"/>
            <a:ext cx="12193084" cy="6856897"/>
          </a:xfrm>
          <a:prstGeom prst="rect">
            <a:avLst/>
          </a:prstGeom>
          <a:noFill/>
          <a:ln>
            <a:noFill/>
          </a:ln>
        </p:spPr>
      </p:pic>
      <p:graphicFrame>
        <p:nvGraphicFramePr>
          <p:cNvPr id="8" name="7 Diagrama"/>
          <p:cNvGraphicFramePr/>
          <p:nvPr>
            <p:extLst>
              <p:ext uri="{D42A27DB-BD31-4B8C-83A1-F6EECF244321}">
                <p14:modId xmlns:p14="http://schemas.microsoft.com/office/powerpoint/2010/main" val="3407338439"/>
              </p:ext>
            </p:extLst>
          </p:nvPr>
        </p:nvGraphicFramePr>
        <p:xfrm>
          <a:off x="273733" y="1349830"/>
          <a:ext cx="11439296" cy="42236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8 Rectángulo"/>
          <p:cNvSpPr/>
          <p:nvPr/>
        </p:nvSpPr>
        <p:spPr>
          <a:xfrm>
            <a:off x="317350" y="398140"/>
            <a:ext cx="6521337" cy="477054"/>
          </a:xfrm>
          <a:prstGeom prst="rect">
            <a:avLst/>
          </a:prstGeom>
        </p:spPr>
        <p:txBody>
          <a:bodyPr wrap="none">
            <a:spAutoFit/>
          </a:bodyPr>
          <a:lstStyle/>
          <a:p>
            <a:pPr lvl="0" algn="ctr">
              <a:buSzPts val="5000"/>
            </a:pPr>
            <a:r>
              <a:rPr lang="es-EC" sz="2500" b="1" dirty="0">
                <a:solidFill>
                  <a:srgbClr val="252B58"/>
                </a:solidFill>
              </a:rPr>
              <a:t>PROMOCIÓN DE LA SALUD E IGUALDAD</a:t>
            </a:r>
          </a:p>
        </p:txBody>
      </p:sp>
      <p:sp>
        <p:nvSpPr>
          <p:cNvPr id="7" name="Google Shape;118;p3"/>
          <p:cNvSpPr txBox="1"/>
          <p:nvPr/>
        </p:nvSpPr>
        <p:spPr>
          <a:xfrm>
            <a:off x="317350" y="6355029"/>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Tree>
    <p:extLst>
      <p:ext uri="{BB962C8B-B14F-4D97-AF65-F5344CB8AC3E}">
        <p14:creationId xmlns:p14="http://schemas.microsoft.com/office/powerpoint/2010/main" val="40283839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0" y="1103"/>
            <a:ext cx="12193084" cy="6856897"/>
          </a:xfrm>
          <a:prstGeom prst="rect">
            <a:avLst/>
          </a:prstGeom>
          <a:noFill/>
          <a:ln>
            <a:noFill/>
          </a:ln>
        </p:spPr>
      </p:pic>
      <p:graphicFrame>
        <p:nvGraphicFramePr>
          <p:cNvPr id="2" name="Diagrama 1"/>
          <p:cNvGraphicFramePr/>
          <p:nvPr>
            <p:extLst>
              <p:ext uri="{D42A27DB-BD31-4B8C-83A1-F6EECF244321}">
                <p14:modId xmlns:p14="http://schemas.microsoft.com/office/powerpoint/2010/main" val="470086966"/>
              </p:ext>
            </p:extLst>
          </p:nvPr>
        </p:nvGraphicFramePr>
        <p:xfrm>
          <a:off x="731365" y="1329021"/>
          <a:ext cx="10210438" cy="43817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
        <p:nvSpPr>
          <p:cNvPr id="6" name="8 Rectángulo"/>
          <p:cNvSpPr/>
          <p:nvPr/>
        </p:nvSpPr>
        <p:spPr>
          <a:xfrm>
            <a:off x="292438" y="426536"/>
            <a:ext cx="6521337" cy="477054"/>
          </a:xfrm>
          <a:prstGeom prst="rect">
            <a:avLst/>
          </a:prstGeom>
        </p:spPr>
        <p:txBody>
          <a:bodyPr wrap="none">
            <a:spAutoFit/>
          </a:bodyPr>
          <a:lstStyle/>
          <a:p>
            <a:pPr lvl="0" algn="ctr">
              <a:buSzPts val="5000"/>
            </a:pPr>
            <a:r>
              <a:rPr lang="es-EC" sz="2500" b="1" dirty="0">
                <a:solidFill>
                  <a:srgbClr val="252B58"/>
                </a:solidFill>
              </a:rPr>
              <a:t>PROMOCIÓN DE LA SALUD E IGUALDAD</a:t>
            </a:r>
          </a:p>
        </p:txBody>
      </p:sp>
    </p:spTree>
    <p:extLst>
      <p:ext uri="{BB962C8B-B14F-4D97-AF65-F5344CB8AC3E}">
        <p14:creationId xmlns:p14="http://schemas.microsoft.com/office/powerpoint/2010/main" val="1931462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0" y="0"/>
            <a:ext cx="12193084" cy="6856897"/>
          </a:xfrm>
          <a:prstGeom prst="rect">
            <a:avLst/>
          </a:prstGeom>
          <a:noFill/>
          <a:ln>
            <a:noFill/>
          </a:ln>
        </p:spPr>
      </p:pic>
      <p:graphicFrame>
        <p:nvGraphicFramePr>
          <p:cNvPr id="2" name="Diagrama 1"/>
          <p:cNvGraphicFramePr/>
          <p:nvPr>
            <p:extLst>
              <p:ext uri="{D42A27DB-BD31-4B8C-83A1-F6EECF244321}">
                <p14:modId xmlns:p14="http://schemas.microsoft.com/office/powerpoint/2010/main" val="3265895465"/>
              </p:ext>
            </p:extLst>
          </p:nvPr>
        </p:nvGraphicFramePr>
        <p:xfrm>
          <a:off x="528165" y="1416107"/>
          <a:ext cx="8251616" cy="36692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
        <p:nvSpPr>
          <p:cNvPr id="6" name="8 Rectángulo"/>
          <p:cNvSpPr/>
          <p:nvPr/>
        </p:nvSpPr>
        <p:spPr>
          <a:xfrm>
            <a:off x="292438" y="420327"/>
            <a:ext cx="6521337" cy="477054"/>
          </a:xfrm>
          <a:prstGeom prst="rect">
            <a:avLst/>
          </a:prstGeom>
        </p:spPr>
        <p:txBody>
          <a:bodyPr wrap="none">
            <a:spAutoFit/>
          </a:bodyPr>
          <a:lstStyle/>
          <a:p>
            <a:pPr lvl="0" algn="ctr">
              <a:buSzPts val="5000"/>
            </a:pPr>
            <a:r>
              <a:rPr lang="es-EC" sz="2500" b="1" dirty="0">
                <a:solidFill>
                  <a:srgbClr val="252B58"/>
                </a:solidFill>
              </a:rPr>
              <a:t>PROMOCIÓN DE LA SALUD E IGUALDAD</a:t>
            </a:r>
          </a:p>
        </p:txBody>
      </p:sp>
    </p:spTree>
    <p:extLst>
      <p:ext uri="{BB962C8B-B14F-4D97-AF65-F5344CB8AC3E}">
        <p14:creationId xmlns:p14="http://schemas.microsoft.com/office/powerpoint/2010/main" val="38029328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Google Shape;107;p4"/>
          <p:cNvPicPr preferRelativeResize="0"/>
          <p:nvPr/>
        </p:nvPicPr>
        <p:blipFill rotWithShape="1">
          <a:blip r:embed="rId3">
            <a:alphaModFix/>
          </a:blip>
          <a:srcRect l="24450"/>
          <a:stretch/>
        </p:blipFill>
        <p:spPr>
          <a:xfrm>
            <a:off x="0" y="-1"/>
            <a:ext cx="7771198" cy="6857391"/>
          </a:xfrm>
          <a:prstGeom prst="rect">
            <a:avLst/>
          </a:prstGeom>
          <a:noFill/>
          <a:ln>
            <a:noFill/>
          </a:ln>
        </p:spPr>
      </p:pic>
      <p:pic>
        <p:nvPicPr>
          <p:cNvPr id="108" name="Google Shape;108;p4"/>
          <p:cNvPicPr preferRelativeResize="0"/>
          <p:nvPr/>
        </p:nvPicPr>
        <p:blipFill rotWithShape="1">
          <a:blip r:embed="rId4">
            <a:alphaModFix/>
          </a:blip>
          <a:srcRect/>
          <a:stretch/>
        </p:blipFill>
        <p:spPr>
          <a:xfrm>
            <a:off x="0" y="-1"/>
            <a:ext cx="12193084" cy="6856897"/>
          </a:xfrm>
          <a:prstGeom prst="rect">
            <a:avLst/>
          </a:prstGeom>
          <a:noFill/>
          <a:ln>
            <a:noFill/>
          </a:ln>
        </p:spPr>
      </p:pic>
      <p:sp>
        <p:nvSpPr>
          <p:cNvPr id="109" name="Google Shape;109;p4"/>
          <p:cNvSpPr txBox="1"/>
          <p:nvPr/>
        </p:nvSpPr>
        <p:spPr>
          <a:xfrm>
            <a:off x="292438" y="6122800"/>
            <a:ext cx="4361400"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C" sz="1500" b="1" dirty="0" smtClean="0">
                <a:solidFill>
                  <a:schemeClr val="lt1"/>
                </a:solidFill>
              </a:rPr>
              <a:t>Distrito 08D04 Quinindé - Salud</a:t>
            </a:r>
            <a:endParaRPr sz="1500" b="1" dirty="0">
              <a:solidFill>
                <a:schemeClr val="lt1"/>
              </a:solidFill>
            </a:endParaRPr>
          </a:p>
        </p:txBody>
      </p:sp>
      <p:sp>
        <p:nvSpPr>
          <p:cNvPr id="111" name="Google Shape;111;p4"/>
          <p:cNvSpPr txBox="1"/>
          <p:nvPr/>
        </p:nvSpPr>
        <p:spPr>
          <a:xfrm>
            <a:off x="7035724" y="2611742"/>
            <a:ext cx="5075806" cy="86173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000"/>
              <a:buFont typeface="Arial"/>
              <a:buNone/>
            </a:pPr>
            <a:r>
              <a:rPr lang="es-EC" sz="5000" b="1" i="0" u="none" strike="noStrike" cap="none" dirty="0" smtClean="0">
                <a:solidFill>
                  <a:schemeClr val="lt1"/>
                </a:solidFill>
                <a:latin typeface="Arial"/>
                <a:ea typeface="Arial"/>
                <a:cs typeface="Arial"/>
                <a:sym typeface="Arial"/>
              </a:rPr>
              <a:t>VIGILANCIA </a:t>
            </a:r>
            <a:endParaRPr dirty="0"/>
          </a:p>
        </p:txBody>
      </p:sp>
    </p:spTree>
    <p:extLst>
      <p:ext uri="{BB962C8B-B14F-4D97-AF65-F5344CB8AC3E}">
        <p14:creationId xmlns:p14="http://schemas.microsoft.com/office/powerpoint/2010/main" val="9071370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0" y="856"/>
            <a:ext cx="12193084" cy="6856897"/>
          </a:xfrm>
          <a:prstGeom prst="rect">
            <a:avLst/>
          </a:prstGeom>
          <a:noFill/>
          <a:ln>
            <a:noFill/>
          </a:ln>
        </p:spPr>
      </p:pic>
      <p:pic>
        <p:nvPicPr>
          <p:cNvPr id="3" name="Imagen 2"/>
          <p:cNvPicPr>
            <a:picLocks noChangeAspect="1"/>
          </p:cNvPicPr>
          <p:nvPr/>
        </p:nvPicPr>
        <p:blipFill>
          <a:blip r:embed="rId4"/>
          <a:stretch>
            <a:fillRect/>
          </a:stretch>
        </p:blipFill>
        <p:spPr>
          <a:xfrm>
            <a:off x="376187" y="1555299"/>
            <a:ext cx="5066021" cy="3627745"/>
          </a:xfrm>
          <a:prstGeom prst="rect">
            <a:avLst/>
          </a:prstGeom>
        </p:spPr>
      </p:pic>
      <p:sp>
        <p:nvSpPr>
          <p:cNvPr id="5" name="CuadroTexto 4"/>
          <p:cNvSpPr txBox="1"/>
          <p:nvPr/>
        </p:nvSpPr>
        <p:spPr>
          <a:xfrm>
            <a:off x="376187" y="5235568"/>
            <a:ext cx="3435927" cy="523220"/>
          </a:xfrm>
          <a:prstGeom prst="rect">
            <a:avLst/>
          </a:prstGeom>
          <a:noFill/>
        </p:spPr>
        <p:txBody>
          <a:bodyPr wrap="square" rtlCol="0">
            <a:spAutoFit/>
          </a:bodyPr>
          <a:lstStyle/>
          <a:p>
            <a:r>
              <a:rPr lang="es-ES" dirty="0" smtClean="0"/>
              <a:t>Tamizajes: 202 </a:t>
            </a:r>
          </a:p>
          <a:p>
            <a:r>
              <a:rPr lang="es-EC" dirty="0" smtClean="0"/>
              <a:t>Positivos: </a:t>
            </a:r>
            <a:r>
              <a:rPr lang="es-EC" dirty="0"/>
              <a:t>71 </a:t>
            </a:r>
            <a:r>
              <a:rPr lang="es-EC" dirty="0" smtClean="0"/>
              <a:t>CASOS</a:t>
            </a:r>
            <a:endParaRPr lang="es-EC" dirty="0"/>
          </a:p>
        </p:txBody>
      </p:sp>
      <p:pic>
        <p:nvPicPr>
          <p:cNvPr id="6" name="Imagen 5"/>
          <p:cNvPicPr>
            <a:picLocks noChangeAspect="1"/>
          </p:cNvPicPr>
          <p:nvPr/>
        </p:nvPicPr>
        <p:blipFill>
          <a:blip r:embed="rId5"/>
          <a:stretch>
            <a:fillRect/>
          </a:stretch>
        </p:blipFill>
        <p:spPr>
          <a:xfrm>
            <a:off x="5483303" y="1555299"/>
            <a:ext cx="6215211" cy="3627745"/>
          </a:xfrm>
          <a:prstGeom prst="rect">
            <a:avLst/>
          </a:prstGeom>
        </p:spPr>
      </p:pic>
      <p:sp>
        <p:nvSpPr>
          <p:cNvPr id="13" name="CuadroTexto 12"/>
          <p:cNvSpPr txBox="1"/>
          <p:nvPr/>
        </p:nvSpPr>
        <p:spPr>
          <a:xfrm>
            <a:off x="5442208" y="5183044"/>
            <a:ext cx="5101570" cy="523220"/>
          </a:xfrm>
          <a:prstGeom prst="rect">
            <a:avLst/>
          </a:prstGeom>
          <a:noFill/>
        </p:spPr>
        <p:txBody>
          <a:bodyPr wrap="square" rtlCol="0">
            <a:spAutoFit/>
          </a:bodyPr>
          <a:lstStyle/>
          <a:p>
            <a:r>
              <a:rPr lang="es-ES" dirty="0" smtClean="0"/>
              <a:t>82 casos de Malaria, predominantemente en sexo masculino en edades de 15 a 19 años y 20 a 49 años. </a:t>
            </a:r>
            <a:endParaRPr lang="es-EC" dirty="0"/>
          </a:p>
        </p:txBody>
      </p:sp>
      <p:sp>
        <p:nvSpPr>
          <p:cNvPr id="14" name="Google Shape;117;p3"/>
          <p:cNvSpPr txBox="1"/>
          <p:nvPr/>
        </p:nvSpPr>
        <p:spPr>
          <a:xfrm>
            <a:off x="376582" y="426671"/>
            <a:ext cx="8709361" cy="861734"/>
          </a:xfrm>
          <a:prstGeom prst="rect">
            <a:avLst/>
          </a:prstGeom>
          <a:noFill/>
          <a:ln>
            <a:noFill/>
          </a:ln>
        </p:spPr>
        <p:txBody>
          <a:bodyPr spcFirstLastPara="1" wrap="square" lIns="91425" tIns="45700" rIns="91425" bIns="45700" anchor="t" anchorCtr="0">
            <a:spAutoFit/>
          </a:bodyPr>
          <a:lstStyle/>
          <a:p>
            <a:pPr lvl="0">
              <a:buSzPts val="5000"/>
            </a:pPr>
            <a:r>
              <a:rPr lang="es-ES_tradnl" sz="2500" b="1" dirty="0">
                <a:solidFill>
                  <a:srgbClr val="252B58"/>
                </a:solidFill>
              </a:rPr>
              <a:t>EJE 3 : PREVENCION DE SALUD: PREVENCIÓN DE LA ENFERMEDADES </a:t>
            </a:r>
            <a:endParaRPr sz="2500" b="1" dirty="0">
              <a:solidFill>
                <a:srgbClr val="252B58"/>
              </a:solidFill>
            </a:endParaRPr>
          </a:p>
        </p:txBody>
      </p:sp>
      <p:sp>
        <p:nvSpPr>
          <p:cNvPr id="15"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Tree>
    <p:extLst>
      <p:ext uri="{BB962C8B-B14F-4D97-AF65-F5344CB8AC3E}">
        <p14:creationId xmlns:p14="http://schemas.microsoft.com/office/powerpoint/2010/main" val="27623737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1084" y="56045"/>
            <a:ext cx="12193084" cy="6856897"/>
          </a:xfrm>
          <a:prstGeom prst="rect">
            <a:avLst/>
          </a:prstGeom>
          <a:noFill/>
          <a:ln>
            <a:noFill/>
          </a:ln>
        </p:spPr>
      </p:pic>
      <p:sp>
        <p:nvSpPr>
          <p:cNvPr id="118"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C" sz="1500" dirty="0" smtClean="0">
                <a:solidFill>
                  <a:srgbClr val="252B58"/>
                </a:solidFill>
              </a:rPr>
              <a:t>Distrito 08D04 Quinindé - Salud</a:t>
            </a:r>
            <a:endParaRPr sz="1500" b="0" i="0" u="none" strike="noStrike" cap="none" dirty="0">
              <a:solidFill>
                <a:srgbClr val="252B58"/>
              </a:solidFill>
              <a:latin typeface="Arial"/>
              <a:ea typeface="Arial"/>
              <a:cs typeface="Arial"/>
              <a:sym typeface="Arial"/>
            </a:endParaRPr>
          </a:p>
        </p:txBody>
      </p:sp>
      <p:sp>
        <p:nvSpPr>
          <p:cNvPr id="5" name="CuadroTexto 4"/>
          <p:cNvSpPr txBox="1"/>
          <p:nvPr/>
        </p:nvSpPr>
        <p:spPr>
          <a:xfrm>
            <a:off x="2567496" y="1277158"/>
            <a:ext cx="6604984" cy="646331"/>
          </a:xfrm>
          <a:prstGeom prst="rect">
            <a:avLst/>
          </a:prstGeom>
          <a:noFill/>
        </p:spPr>
        <p:txBody>
          <a:bodyPr wrap="square" rtlCol="0">
            <a:spAutoFit/>
          </a:bodyPr>
          <a:lstStyle/>
          <a:p>
            <a:pPr algn="ctr"/>
            <a:r>
              <a:rPr lang="es-EC" sz="1800" dirty="0" smtClean="0">
                <a:solidFill>
                  <a:schemeClr val="tx1"/>
                </a:solidFill>
              </a:rPr>
              <a:t>INDICADORES EPIDEMIOLOGICOS DE ENFERMEDADES TRANSMITIDAS POR VECTORES</a:t>
            </a:r>
            <a:endParaRPr lang="es-EC" sz="1800" dirty="0">
              <a:solidFill>
                <a:schemeClr val="tx1"/>
              </a:solidFill>
            </a:endParaRPr>
          </a:p>
        </p:txBody>
      </p:sp>
      <p:sp>
        <p:nvSpPr>
          <p:cNvPr id="7" name="CuadroTexto 6"/>
          <p:cNvSpPr txBox="1"/>
          <p:nvPr/>
        </p:nvSpPr>
        <p:spPr>
          <a:xfrm>
            <a:off x="379687" y="5417402"/>
            <a:ext cx="4784126" cy="461665"/>
          </a:xfrm>
          <a:prstGeom prst="rect">
            <a:avLst/>
          </a:prstGeom>
          <a:noFill/>
        </p:spPr>
        <p:txBody>
          <a:bodyPr wrap="square" rtlCol="0">
            <a:spAutoFit/>
          </a:bodyPr>
          <a:lstStyle/>
          <a:p>
            <a:r>
              <a:rPr lang="es-ES" sz="1200" dirty="0"/>
              <a:t>En el </a:t>
            </a:r>
            <a:r>
              <a:rPr lang="es-ES" sz="1200" dirty="0" smtClean="0"/>
              <a:t>Distrito </a:t>
            </a:r>
            <a:r>
              <a:rPr lang="es-ES" sz="1200" dirty="0"/>
              <a:t>08D04 se </a:t>
            </a:r>
            <a:r>
              <a:rPr lang="es-ES" sz="1200" dirty="0" smtClean="0"/>
              <a:t>confirmaron 102 casos de DCSA, siendo el mes de abril el mes de mayor ocurrencia de este evento. </a:t>
            </a:r>
            <a:endParaRPr lang="es-EC" sz="1200" dirty="0"/>
          </a:p>
        </p:txBody>
      </p:sp>
      <p:pic>
        <p:nvPicPr>
          <p:cNvPr id="3" name="Imagen 2"/>
          <p:cNvPicPr>
            <a:picLocks noChangeAspect="1"/>
          </p:cNvPicPr>
          <p:nvPr/>
        </p:nvPicPr>
        <p:blipFill>
          <a:blip r:embed="rId4"/>
          <a:stretch>
            <a:fillRect/>
          </a:stretch>
        </p:blipFill>
        <p:spPr>
          <a:xfrm>
            <a:off x="379687" y="2289618"/>
            <a:ext cx="5633655" cy="3127784"/>
          </a:xfrm>
          <a:prstGeom prst="rect">
            <a:avLst/>
          </a:prstGeom>
        </p:spPr>
      </p:pic>
      <p:sp>
        <p:nvSpPr>
          <p:cNvPr id="4" name="CuadroTexto 3"/>
          <p:cNvSpPr txBox="1"/>
          <p:nvPr/>
        </p:nvSpPr>
        <p:spPr>
          <a:xfrm>
            <a:off x="1192929" y="1951064"/>
            <a:ext cx="3796146" cy="338554"/>
          </a:xfrm>
          <a:prstGeom prst="rect">
            <a:avLst/>
          </a:prstGeom>
          <a:noFill/>
        </p:spPr>
        <p:txBody>
          <a:bodyPr wrap="square" rtlCol="0">
            <a:spAutoFit/>
          </a:bodyPr>
          <a:lstStyle/>
          <a:p>
            <a:r>
              <a:rPr lang="es-EC" sz="1600" dirty="0" smtClean="0"/>
              <a:t>DENGUE CON SIGNOS DE ALARMA</a:t>
            </a:r>
            <a:endParaRPr lang="es-EC" sz="1600" dirty="0"/>
          </a:p>
        </p:txBody>
      </p:sp>
      <p:pic>
        <p:nvPicPr>
          <p:cNvPr id="2" name="Imagen 1"/>
          <p:cNvPicPr>
            <a:picLocks noChangeAspect="1"/>
          </p:cNvPicPr>
          <p:nvPr/>
        </p:nvPicPr>
        <p:blipFill>
          <a:blip r:embed="rId5"/>
          <a:stretch>
            <a:fillRect/>
          </a:stretch>
        </p:blipFill>
        <p:spPr>
          <a:xfrm>
            <a:off x="6183087" y="2053767"/>
            <a:ext cx="5617025" cy="37102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Google Shape;117;p3"/>
          <p:cNvSpPr txBox="1"/>
          <p:nvPr/>
        </p:nvSpPr>
        <p:spPr>
          <a:xfrm>
            <a:off x="299292" y="513868"/>
            <a:ext cx="8709361" cy="861734"/>
          </a:xfrm>
          <a:prstGeom prst="rect">
            <a:avLst/>
          </a:prstGeom>
          <a:noFill/>
          <a:ln>
            <a:noFill/>
          </a:ln>
        </p:spPr>
        <p:txBody>
          <a:bodyPr spcFirstLastPara="1" wrap="square" lIns="91425" tIns="45700" rIns="91425" bIns="45700" anchor="t" anchorCtr="0">
            <a:spAutoFit/>
          </a:bodyPr>
          <a:lstStyle/>
          <a:p>
            <a:pPr lvl="0">
              <a:buSzPts val="5000"/>
            </a:pPr>
            <a:r>
              <a:rPr lang="es-ES_tradnl" sz="2500" b="1" dirty="0">
                <a:solidFill>
                  <a:srgbClr val="252B58"/>
                </a:solidFill>
              </a:rPr>
              <a:t>EJE 3 : PREVENCION DE SALUD: PREVENCIÓN DE LA ENFERMEDADES </a:t>
            </a:r>
            <a:endParaRPr sz="2500" b="1" dirty="0">
              <a:solidFill>
                <a:srgbClr val="252B58"/>
              </a:solidFill>
            </a:endParaRPr>
          </a:p>
        </p:txBody>
      </p:sp>
    </p:spTree>
    <p:extLst>
      <p:ext uri="{BB962C8B-B14F-4D97-AF65-F5344CB8AC3E}">
        <p14:creationId xmlns:p14="http://schemas.microsoft.com/office/powerpoint/2010/main" val="16561891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11455" y="0"/>
            <a:ext cx="12193084" cy="6856897"/>
          </a:xfrm>
          <a:prstGeom prst="rect">
            <a:avLst/>
          </a:prstGeom>
          <a:noFill/>
          <a:ln>
            <a:noFill/>
          </a:ln>
        </p:spPr>
      </p:pic>
      <p:pic>
        <p:nvPicPr>
          <p:cNvPr id="5" name="Imagen 4"/>
          <p:cNvPicPr>
            <a:picLocks noChangeAspect="1"/>
          </p:cNvPicPr>
          <p:nvPr/>
        </p:nvPicPr>
        <p:blipFill>
          <a:blip r:embed="rId4"/>
          <a:stretch>
            <a:fillRect/>
          </a:stretch>
        </p:blipFill>
        <p:spPr>
          <a:xfrm>
            <a:off x="504406" y="1221777"/>
            <a:ext cx="5650085" cy="3863673"/>
          </a:xfrm>
          <a:prstGeom prst="rect">
            <a:avLst/>
          </a:prstGeom>
        </p:spPr>
      </p:pic>
      <p:sp>
        <p:nvSpPr>
          <p:cNvPr id="6" name="Rectángulo 5"/>
          <p:cNvSpPr/>
          <p:nvPr/>
        </p:nvSpPr>
        <p:spPr>
          <a:xfrm>
            <a:off x="420451" y="5085450"/>
            <a:ext cx="5544920" cy="523220"/>
          </a:xfrm>
          <a:prstGeom prst="rect">
            <a:avLst/>
          </a:prstGeom>
        </p:spPr>
        <p:txBody>
          <a:bodyPr wrap="square">
            <a:spAutoFit/>
          </a:bodyPr>
          <a:lstStyle/>
          <a:p>
            <a:r>
              <a:rPr lang="es-ES" dirty="0"/>
              <a:t>Se ha registrado 14 casos de </a:t>
            </a:r>
            <a:r>
              <a:rPr lang="es-ES" dirty="0" err="1"/>
              <a:t>leishmaniasis</a:t>
            </a:r>
            <a:r>
              <a:rPr lang="es-ES" dirty="0"/>
              <a:t> </a:t>
            </a:r>
            <a:r>
              <a:rPr lang="es-EC" dirty="0" smtClean="0"/>
              <a:t>siendo las parroquias Viche y la Unión las mas afectadas.</a:t>
            </a:r>
            <a:endParaRPr lang="es-EC" dirty="0"/>
          </a:p>
        </p:txBody>
      </p:sp>
      <p:sp>
        <p:nvSpPr>
          <p:cNvPr id="14" name="CuadroTexto 13"/>
          <p:cNvSpPr txBox="1"/>
          <p:nvPr/>
        </p:nvSpPr>
        <p:spPr>
          <a:xfrm>
            <a:off x="6980287" y="1282003"/>
            <a:ext cx="4080681" cy="400110"/>
          </a:xfrm>
          <a:prstGeom prst="rect">
            <a:avLst/>
          </a:prstGeom>
          <a:noFill/>
        </p:spPr>
        <p:txBody>
          <a:bodyPr wrap="square" rtlCol="0">
            <a:spAutoFit/>
          </a:bodyPr>
          <a:lstStyle/>
          <a:p>
            <a:pPr algn="ctr"/>
            <a:r>
              <a:rPr lang="es-EC" sz="2000" b="1" dirty="0" smtClean="0">
                <a:solidFill>
                  <a:schemeClr val="tx1"/>
                </a:solidFill>
              </a:rPr>
              <a:t>ACCIDENTES OFIDICOS</a:t>
            </a:r>
            <a:endParaRPr lang="es-EC" sz="2000" b="1" dirty="0">
              <a:solidFill>
                <a:schemeClr val="tx1"/>
              </a:solidFill>
            </a:endParaRPr>
          </a:p>
        </p:txBody>
      </p:sp>
      <p:sp>
        <p:nvSpPr>
          <p:cNvPr id="11" name="Rectángulo 10"/>
          <p:cNvSpPr/>
          <p:nvPr/>
        </p:nvSpPr>
        <p:spPr>
          <a:xfrm>
            <a:off x="6502835" y="5085450"/>
            <a:ext cx="4708272" cy="523220"/>
          </a:xfrm>
          <a:prstGeom prst="rect">
            <a:avLst/>
          </a:prstGeom>
        </p:spPr>
        <p:txBody>
          <a:bodyPr wrap="square">
            <a:spAutoFit/>
          </a:bodyPr>
          <a:lstStyle/>
          <a:p>
            <a:pPr algn="just"/>
            <a:r>
              <a:rPr lang="es-EC" dirty="0" smtClean="0"/>
              <a:t>Se notificaron 47 accidentes ofídicos, siendo los meses de mayor incidencia Marzo y Diciembre</a:t>
            </a:r>
            <a:endParaRPr lang="es-EC" dirty="0"/>
          </a:p>
        </p:txBody>
      </p:sp>
      <p:pic>
        <p:nvPicPr>
          <p:cNvPr id="2" name="Imagen 1"/>
          <p:cNvPicPr>
            <a:picLocks noChangeAspect="1"/>
          </p:cNvPicPr>
          <p:nvPr/>
        </p:nvPicPr>
        <p:blipFill>
          <a:blip r:embed="rId5"/>
          <a:stretch>
            <a:fillRect/>
          </a:stretch>
        </p:blipFill>
        <p:spPr>
          <a:xfrm>
            <a:off x="6313714" y="1682113"/>
            <a:ext cx="5413829" cy="3403337"/>
          </a:xfrm>
          <a:prstGeom prst="rect">
            <a:avLst/>
          </a:prstGeom>
        </p:spPr>
      </p:pic>
      <p:sp>
        <p:nvSpPr>
          <p:cNvPr id="12" name="Google Shape;117;p3"/>
          <p:cNvSpPr txBox="1"/>
          <p:nvPr/>
        </p:nvSpPr>
        <p:spPr>
          <a:xfrm>
            <a:off x="376582" y="426671"/>
            <a:ext cx="8709361" cy="861734"/>
          </a:xfrm>
          <a:prstGeom prst="rect">
            <a:avLst/>
          </a:prstGeom>
          <a:noFill/>
          <a:ln>
            <a:noFill/>
          </a:ln>
        </p:spPr>
        <p:txBody>
          <a:bodyPr spcFirstLastPara="1" wrap="square" lIns="91425" tIns="45700" rIns="91425" bIns="45700" anchor="t" anchorCtr="0">
            <a:spAutoFit/>
          </a:bodyPr>
          <a:lstStyle/>
          <a:p>
            <a:pPr lvl="0">
              <a:buSzPts val="5000"/>
            </a:pPr>
            <a:r>
              <a:rPr lang="es-ES_tradnl" sz="2500" b="1" dirty="0">
                <a:solidFill>
                  <a:srgbClr val="252B58"/>
                </a:solidFill>
              </a:rPr>
              <a:t>EJE 3 : PREVENCION DE SALUD: PREVENCIÓN DE LA ENFERMEDADES </a:t>
            </a:r>
            <a:endParaRPr sz="2500" b="1" dirty="0">
              <a:solidFill>
                <a:srgbClr val="252B58"/>
              </a:solidFill>
            </a:endParaRPr>
          </a:p>
        </p:txBody>
      </p:sp>
      <p:sp>
        <p:nvSpPr>
          <p:cNvPr id="13"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Tree>
    <p:extLst>
      <p:ext uri="{BB962C8B-B14F-4D97-AF65-F5344CB8AC3E}">
        <p14:creationId xmlns:p14="http://schemas.microsoft.com/office/powerpoint/2010/main" val="34107288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0" y="856"/>
            <a:ext cx="12193084" cy="6856897"/>
          </a:xfrm>
          <a:prstGeom prst="rect">
            <a:avLst/>
          </a:prstGeom>
          <a:noFill/>
          <a:ln>
            <a:noFill/>
          </a:ln>
        </p:spPr>
      </p:pic>
      <p:sp>
        <p:nvSpPr>
          <p:cNvPr id="5" name="Rectangle 1"/>
          <p:cNvSpPr>
            <a:spLocks noChangeArrowheads="1"/>
          </p:cNvSpPr>
          <p:nvPr/>
        </p:nvSpPr>
        <p:spPr bwMode="auto">
          <a:xfrm>
            <a:off x="2133692" y="1207995"/>
            <a:ext cx="6702731" cy="6485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3465A4"/>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90000" tIns="46800" rIns="90000" bIns="46800">
            <a:spAutoFit/>
          </a:bodyPr>
          <a:lstStyle>
            <a:lvl1pPr>
              <a:lnSpc>
                <a:spcPct val="90000"/>
              </a:lnSpc>
              <a:spcBef>
                <a:spcPts val="1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anose="020F0502020204030204" pitchFamily="34" charset="0"/>
                <a:ea typeface="Microsoft YaHei" panose="020B0503020204020204" pitchFamily="34" charset="-122"/>
              </a:defRPr>
            </a:lvl1pPr>
            <a:lvl2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anose="020F0502020204030204" pitchFamily="34" charset="0"/>
                <a:ea typeface="Microsoft YaHei" panose="020B0503020204020204" pitchFamily="34" charset="-122"/>
              </a:defRPr>
            </a:lvl2pPr>
            <a:lvl3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3pPr>
            <a:lvl4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4pPr>
            <a:lvl5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9pPr>
          </a:lstStyle>
          <a:p>
            <a:pPr algn="ctr" defTabSz="449263">
              <a:lnSpc>
                <a:spcPct val="100000"/>
              </a:lnSpc>
              <a:spcBef>
                <a:spcPct val="0"/>
              </a:spcBef>
              <a:buClrTx/>
            </a:pPr>
            <a:r>
              <a:rPr lang="es-ES_tradnl" altLang="es-EC" sz="1800" b="1" dirty="0" smtClean="0">
                <a:solidFill>
                  <a:schemeClr val="tx2">
                    <a:lumMod val="10000"/>
                  </a:schemeClr>
                </a:solidFill>
                <a:latin typeface="Cambria" panose="02040503050406030204" pitchFamily="18" charset="0"/>
                <a:cs typeface="Arial" panose="020B0604020202020204" pitchFamily="34" charset="0"/>
              </a:rPr>
              <a:t>INCIDENCIA DE CASOS DE VIH PERIODO ENERO – DICIEMBRE DE 2022</a:t>
            </a:r>
            <a:endParaRPr lang="es-ES_tradnl" altLang="es-EC" sz="1800" b="1" dirty="0">
              <a:solidFill>
                <a:schemeClr val="tx2">
                  <a:lumMod val="10000"/>
                </a:schemeClr>
              </a:solidFill>
              <a:latin typeface="Cambria" panose="02040503050406030204" pitchFamily="18" charset="0"/>
              <a:cs typeface="Arial" panose="020B0604020202020204" pitchFamily="34" charset="0"/>
            </a:endParaRPr>
          </a:p>
        </p:txBody>
      </p:sp>
      <p:graphicFrame>
        <p:nvGraphicFramePr>
          <p:cNvPr id="12" name="Gráfico 11"/>
          <p:cNvGraphicFramePr>
            <a:graphicFrameLocks/>
          </p:cNvGraphicFramePr>
          <p:nvPr>
            <p:extLst>
              <p:ext uri="{D42A27DB-BD31-4B8C-83A1-F6EECF244321}">
                <p14:modId xmlns:p14="http://schemas.microsoft.com/office/powerpoint/2010/main" val="3323832152"/>
              </p:ext>
            </p:extLst>
          </p:nvPr>
        </p:nvGraphicFramePr>
        <p:xfrm>
          <a:off x="292437" y="1761614"/>
          <a:ext cx="5083127" cy="347025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Gráfico 13"/>
          <p:cNvGraphicFramePr>
            <a:graphicFrameLocks/>
          </p:cNvGraphicFramePr>
          <p:nvPr>
            <p:extLst>
              <p:ext uri="{D42A27DB-BD31-4B8C-83A1-F6EECF244321}">
                <p14:modId xmlns:p14="http://schemas.microsoft.com/office/powerpoint/2010/main" val="2217489237"/>
              </p:ext>
            </p:extLst>
          </p:nvPr>
        </p:nvGraphicFramePr>
        <p:xfrm>
          <a:off x="6096542" y="1761615"/>
          <a:ext cx="5479762" cy="3470254"/>
        </p:xfrm>
        <a:graphic>
          <a:graphicData uri="http://schemas.openxmlformats.org/drawingml/2006/chart">
            <c:chart xmlns:c="http://schemas.openxmlformats.org/drawingml/2006/chart" xmlns:r="http://schemas.openxmlformats.org/officeDocument/2006/relationships" r:id="rId5"/>
          </a:graphicData>
        </a:graphic>
      </p:graphicFrame>
      <p:sp>
        <p:nvSpPr>
          <p:cNvPr id="10" name="Google Shape;117;p3"/>
          <p:cNvSpPr txBox="1"/>
          <p:nvPr/>
        </p:nvSpPr>
        <p:spPr>
          <a:xfrm>
            <a:off x="376582" y="426671"/>
            <a:ext cx="8709361" cy="861734"/>
          </a:xfrm>
          <a:prstGeom prst="rect">
            <a:avLst/>
          </a:prstGeom>
          <a:noFill/>
          <a:ln>
            <a:noFill/>
          </a:ln>
        </p:spPr>
        <p:txBody>
          <a:bodyPr spcFirstLastPara="1" wrap="square" lIns="91425" tIns="45700" rIns="91425" bIns="45700" anchor="t" anchorCtr="0">
            <a:spAutoFit/>
          </a:bodyPr>
          <a:lstStyle/>
          <a:p>
            <a:pPr lvl="0">
              <a:buSzPts val="5000"/>
            </a:pPr>
            <a:r>
              <a:rPr lang="es-ES_tradnl" sz="2500" b="1" dirty="0">
                <a:solidFill>
                  <a:srgbClr val="252B58"/>
                </a:solidFill>
              </a:rPr>
              <a:t>EJE 3 : PREVENCION DE SALUD: PREVENCIÓN DE LA ENFERMEDADES </a:t>
            </a:r>
            <a:endParaRPr lang="es-ES" sz="2500" b="1" dirty="0">
              <a:solidFill>
                <a:srgbClr val="252B58"/>
              </a:solidFill>
            </a:endParaRPr>
          </a:p>
        </p:txBody>
      </p:sp>
      <p:sp>
        <p:nvSpPr>
          <p:cNvPr id="11"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Tree>
    <p:extLst>
      <p:ext uri="{BB962C8B-B14F-4D97-AF65-F5344CB8AC3E}">
        <p14:creationId xmlns:p14="http://schemas.microsoft.com/office/powerpoint/2010/main" val="22045185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0" y="856"/>
            <a:ext cx="12193084" cy="6856897"/>
          </a:xfrm>
          <a:prstGeom prst="rect">
            <a:avLst/>
          </a:prstGeom>
          <a:noFill/>
          <a:ln>
            <a:noFill/>
          </a:ln>
        </p:spPr>
      </p:pic>
      <p:sp>
        <p:nvSpPr>
          <p:cNvPr id="10" name="Rectangle 1"/>
          <p:cNvSpPr>
            <a:spLocks noChangeArrowheads="1"/>
          </p:cNvSpPr>
          <p:nvPr/>
        </p:nvSpPr>
        <p:spPr bwMode="auto">
          <a:xfrm>
            <a:off x="2645717" y="1077509"/>
            <a:ext cx="6702731" cy="40229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3465A4"/>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90000" tIns="46800" rIns="90000" bIns="46800">
            <a:spAutoFit/>
          </a:bodyPr>
          <a:lstStyle>
            <a:lvl1pPr>
              <a:lnSpc>
                <a:spcPct val="90000"/>
              </a:lnSpc>
              <a:spcBef>
                <a:spcPts val="1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anose="020F0502020204030204" pitchFamily="34" charset="0"/>
                <a:ea typeface="Microsoft YaHei" panose="020B0503020204020204" pitchFamily="34" charset="-122"/>
              </a:defRPr>
            </a:lvl1pPr>
            <a:lvl2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anose="020F0502020204030204" pitchFamily="34" charset="0"/>
                <a:ea typeface="Microsoft YaHei" panose="020B0503020204020204" pitchFamily="34" charset="-122"/>
              </a:defRPr>
            </a:lvl2pPr>
            <a:lvl3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3pPr>
            <a:lvl4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4pPr>
            <a:lvl5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Microsoft YaHei" panose="020B0503020204020204" pitchFamily="34" charset="-122"/>
              </a:defRPr>
            </a:lvl9pPr>
          </a:lstStyle>
          <a:p>
            <a:pPr algn="ctr" defTabSz="449263">
              <a:lnSpc>
                <a:spcPct val="100000"/>
              </a:lnSpc>
              <a:spcBef>
                <a:spcPct val="0"/>
              </a:spcBef>
              <a:buClrTx/>
            </a:pPr>
            <a:r>
              <a:rPr lang="es-ES_tradnl" altLang="es-EC" sz="2000" b="1" dirty="0" smtClean="0">
                <a:solidFill>
                  <a:schemeClr val="tx2">
                    <a:lumMod val="10000"/>
                  </a:schemeClr>
                </a:solidFill>
                <a:latin typeface="Cambria" panose="02040503050406030204" pitchFamily="18" charset="0"/>
                <a:cs typeface="Arial" panose="020B0604020202020204" pitchFamily="34" charset="0"/>
              </a:rPr>
              <a:t>INCIDENCIA DE CASOS DE VIH</a:t>
            </a:r>
            <a:endParaRPr lang="es-ES_tradnl" altLang="es-EC" sz="2000" b="1" dirty="0">
              <a:solidFill>
                <a:schemeClr val="tx2">
                  <a:lumMod val="10000"/>
                </a:schemeClr>
              </a:solidFill>
              <a:latin typeface="Cambria" panose="02040503050406030204" pitchFamily="18" charset="0"/>
              <a:cs typeface="Arial" panose="020B0604020202020204" pitchFamily="34" charset="0"/>
            </a:endParaRPr>
          </a:p>
        </p:txBody>
      </p:sp>
      <p:graphicFrame>
        <p:nvGraphicFramePr>
          <p:cNvPr id="13" name="Gráfico 12"/>
          <p:cNvGraphicFramePr>
            <a:graphicFrameLocks/>
          </p:cNvGraphicFramePr>
          <p:nvPr>
            <p:extLst>
              <p:ext uri="{D42A27DB-BD31-4B8C-83A1-F6EECF244321}">
                <p14:modId xmlns:p14="http://schemas.microsoft.com/office/powerpoint/2010/main" val="1945235417"/>
              </p:ext>
            </p:extLst>
          </p:nvPr>
        </p:nvGraphicFramePr>
        <p:xfrm>
          <a:off x="1459832" y="1698331"/>
          <a:ext cx="8277727" cy="3441895"/>
        </p:xfrm>
        <a:graphic>
          <a:graphicData uri="http://schemas.openxmlformats.org/drawingml/2006/chart">
            <c:chart xmlns:c="http://schemas.openxmlformats.org/drawingml/2006/chart" xmlns:r="http://schemas.openxmlformats.org/officeDocument/2006/relationships" r:id="rId4"/>
          </a:graphicData>
        </a:graphic>
      </p:graphicFrame>
      <p:sp>
        <p:nvSpPr>
          <p:cNvPr id="8" name="Google Shape;117;p3"/>
          <p:cNvSpPr txBox="1"/>
          <p:nvPr/>
        </p:nvSpPr>
        <p:spPr>
          <a:xfrm>
            <a:off x="376582" y="426671"/>
            <a:ext cx="8709361" cy="861734"/>
          </a:xfrm>
          <a:prstGeom prst="rect">
            <a:avLst/>
          </a:prstGeom>
          <a:noFill/>
          <a:ln>
            <a:noFill/>
          </a:ln>
        </p:spPr>
        <p:txBody>
          <a:bodyPr spcFirstLastPara="1" wrap="square" lIns="91425" tIns="45700" rIns="91425" bIns="45700" anchor="t" anchorCtr="0">
            <a:spAutoFit/>
          </a:bodyPr>
          <a:lstStyle/>
          <a:p>
            <a:pPr lvl="0">
              <a:buSzPts val="5000"/>
            </a:pPr>
            <a:r>
              <a:rPr lang="es-ES_tradnl" sz="2500" b="1" dirty="0">
                <a:solidFill>
                  <a:srgbClr val="252B58"/>
                </a:solidFill>
              </a:rPr>
              <a:t>EJE 3 : PREVENCION DE SALUD: PREVENCIÓN DE LA ENFERMEDADES </a:t>
            </a:r>
            <a:endParaRPr sz="2500" b="1" dirty="0">
              <a:solidFill>
                <a:srgbClr val="252B58"/>
              </a:solidFill>
            </a:endParaRPr>
          </a:p>
        </p:txBody>
      </p:sp>
      <p:sp>
        <p:nvSpPr>
          <p:cNvPr id="11"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Tree>
    <p:extLst>
      <p:ext uri="{BB962C8B-B14F-4D97-AF65-F5344CB8AC3E}">
        <p14:creationId xmlns:p14="http://schemas.microsoft.com/office/powerpoint/2010/main" val="39486206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0" y="-207692"/>
            <a:ext cx="12193084" cy="6856897"/>
          </a:xfrm>
          <a:prstGeom prst="rect">
            <a:avLst/>
          </a:prstGeom>
          <a:noFill/>
          <a:ln>
            <a:noFill/>
          </a:ln>
        </p:spPr>
      </p:pic>
      <p:sp>
        <p:nvSpPr>
          <p:cNvPr id="117" name="Google Shape;117;p3"/>
          <p:cNvSpPr txBox="1"/>
          <p:nvPr/>
        </p:nvSpPr>
        <p:spPr>
          <a:xfrm>
            <a:off x="376582" y="426671"/>
            <a:ext cx="8709361" cy="861734"/>
          </a:xfrm>
          <a:prstGeom prst="rect">
            <a:avLst/>
          </a:prstGeom>
          <a:noFill/>
          <a:ln>
            <a:noFill/>
          </a:ln>
        </p:spPr>
        <p:txBody>
          <a:bodyPr spcFirstLastPara="1" wrap="square" lIns="91425" tIns="45700" rIns="91425" bIns="45700" anchor="t" anchorCtr="0">
            <a:spAutoFit/>
          </a:bodyPr>
          <a:lstStyle/>
          <a:p>
            <a:pPr lvl="0">
              <a:buSzPts val="5000"/>
            </a:pPr>
            <a:r>
              <a:rPr lang="es-ES_tradnl" sz="2500" b="1" dirty="0">
                <a:solidFill>
                  <a:srgbClr val="252B58"/>
                </a:solidFill>
              </a:rPr>
              <a:t>EJE 3 : PREVENCION DE SALUD: PREVENCIÓN DE LA </a:t>
            </a:r>
            <a:r>
              <a:rPr lang="es-ES_tradnl" sz="2500" b="1" dirty="0" smtClean="0">
                <a:solidFill>
                  <a:srgbClr val="252B58"/>
                </a:solidFill>
              </a:rPr>
              <a:t>ENFERMEDADES</a:t>
            </a:r>
            <a:endParaRPr sz="2500" b="1" dirty="0">
              <a:solidFill>
                <a:srgbClr val="252B58"/>
              </a:solidFill>
            </a:endParaRPr>
          </a:p>
        </p:txBody>
      </p:sp>
      <p:graphicFrame>
        <p:nvGraphicFramePr>
          <p:cNvPr id="9" name="Gráfico 8"/>
          <p:cNvGraphicFramePr>
            <a:graphicFrameLocks/>
          </p:cNvGraphicFramePr>
          <p:nvPr>
            <p:extLst>
              <p:ext uri="{D42A27DB-BD31-4B8C-83A1-F6EECF244321}">
                <p14:modId xmlns:p14="http://schemas.microsoft.com/office/powerpoint/2010/main" val="2411781331"/>
              </p:ext>
            </p:extLst>
          </p:nvPr>
        </p:nvGraphicFramePr>
        <p:xfrm>
          <a:off x="292438" y="1410346"/>
          <a:ext cx="5689908" cy="367634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Gráfico 9"/>
          <p:cNvGraphicFramePr>
            <a:graphicFrameLocks/>
          </p:cNvGraphicFramePr>
          <p:nvPr>
            <p:extLst>
              <p:ext uri="{D42A27DB-BD31-4B8C-83A1-F6EECF244321}">
                <p14:modId xmlns:p14="http://schemas.microsoft.com/office/powerpoint/2010/main" val="551366295"/>
              </p:ext>
            </p:extLst>
          </p:nvPr>
        </p:nvGraphicFramePr>
        <p:xfrm>
          <a:off x="6189829" y="1288406"/>
          <a:ext cx="5411276" cy="3798290"/>
        </p:xfrm>
        <a:graphic>
          <a:graphicData uri="http://schemas.openxmlformats.org/drawingml/2006/chart">
            <c:chart xmlns:c="http://schemas.openxmlformats.org/drawingml/2006/chart" xmlns:r="http://schemas.openxmlformats.org/officeDocument/2006/relationships" r:id="rId5"/>
          </a:graphicData>
        </a:graphic>
      </p:graphicFrame>
      <p:sp>
        <p:nvSpPr>
          <p:cNvPr id="12"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Tree>
    <p:extLst>
      <p:ext uri="{BB962C8B-B14F-4D97-AF65-F5344CB8AC3E}">
        <p14:creationId xmlns:p14="http://schemas.microsoft.com/office/powerpoint/2010/main" val="16796312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4"/>
          <p:cNvPicPr>
            <a:picLocks noChangeAspect="1" noChangeArrowheads="1"/>
          </p:cNvPicPr>
          <p:nvPr/>
        </p:nvPicPr>
        <p:blipFill>
          <a:blip r:embed="rId3">
            <a:extLst>
              <a:ext uri="{28A0092B-C50C-407E-A947-70E740481C1C}">
                <a14:useLocalDpi xmlns:a14="http://schemas.microsoft.com/office/drawing/2010/main" val="0"/>
              </a:ext>
            </a:extLst>
          </a:blip>
          <a:srcRect l="18932" t="6169" r="14369" b="1134"/>
          <a:stretch>
            <a:fillRect/>
          </a:stretch>
        </p:blipFill>
        <p:spPr bwMode="auto">
          <a:xfrm>
            <a:off x="4005942" y="870857"/>
            <a:ext cx="7452717" cy="501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oogle Shape;116;p3"/>
          <p:cNvPicPr preferRelativeResize="0"/>
          <p:nvPr/>
        </p:nvPicPr>
        <p:blipFill rotWithShape="1">
          <a:blip r:embed="rId4">
            <a:alphaModFix/>
          </a:blip>
          <a:srcRect/>
          <a:stretch/>
        </p:blipFill>
        <p:spPr>
          <a:xfrm>
            <a:off x="-1084" y="0"/>
            <a:ext cx="12193084" cy="6858000"/>
          </a:xfrm>
          <a:prstGeom prst="rect">
            <a:avLst/>
          </a:prstGeom>
          <a:noFill/>
          <a:ln>
            <a:noFill/>
          </a:ln>
        </p:spPr>
      </p:pic>
      <p:graphicFrame>
        <p:nvGraphicFramePr>
          <p:cNvPr id="2" name="Diagrama 1"/>
          <p:cNvGraphicFramePr/>
          <p:nvPr>
            <p:extLst>
              <p:ext uri="{D42A27DB-BD31-4B8C-83A1-F6EECF244321}">
                <p14:modId xmlns:p14="http://schemas.microsoft.com/office/powerpoint/2010/main" val="2929486521"/>
              </p:ext>
            </p:extLst>
          </p:nvPr>
        </p:nvGraphicFramePr>
        <p:xfrm>
          <a:off x="406307" y="1514959"/>
          <a:ext cx="3359781" cy="382808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Google Shape;118;p3"/>
          <p:cNvSpPr txBox="1"/>
          <p:nvPr/>
        </p:nvSpPr>
        <p:spPr>
          <a:xfrm>
            <a:off x="406307" y="393844"/>
            <a:ext cx="6784907" cy="4770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2500" b="1" i="0" u="none" strike="noStrike" cap="none" dirty="0" smtClean="0">
                <a:solidFill>
                  <a:srgbClr val="252B58"/>
                </a:solidFill>
                <a:latin typeface="Arial"/>
                <a:ea typeface="Arial"/>
                <a:cs typeface="Arial"/>
                <a:sym typeface="Arial"/>
              </a:rPr>
              <a:t>DISTRITO 08D04 QUININDÉ - SALUD</a:t>
            </a:r>
            <a:endParaRPr lang="es-ES" sz="2500" b="1" i="0" u="none" strike="noStrike" cap="none" dirty="0">
              <a:solidFill>
                <a:srgbClr val="252B58"/>
              </a:solidFill>
              <a:latin typeface="Arial"/>
              <a:ea typeface="Arial"/>
              <a:cs typeface="Arial"/>
              <a:sym typeface="Arial"/>
            </a:endParaRPr>
          </a:p>
        </p:txBody>
      </p:sp>
    </p:spTree>
    <p:extLst>
      <p:ext uri="{BB962C8B-B14F-4D97-AF65-F5344CB8AC3E}">
        <p14:creationId xmlns:p14="http://schemas.microsoft.com/office/powerpoint/2010/main" val="32379774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0" y="856"/>
            <a:ext cx="12193084" cy="6856897"/>
          </a:xfrm>
          <a:prstGeom prst="rect">
            <a:avLst/>
          </a:prstGeom>
          <a:noFill/>
          <a:ln>
            <a:noFill/>
          </a:ln>
        </p:spPr>
      </p:pic>
      <p:pic>
        <p:nvPicPr>
          <p:cNvPr id="3" name="Imagen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1941" y="1555594"/>
            <a:ext cx="4252687" cy="37474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10" name="Gráfico 9">
            <a:extLst>
              <a:ext uri="{FF2B5EF4-FFF2-40B4-BE49-F238E27FC236}">
                <a16:creationId xmlns:a16="http://schemas.microsoft.com/office/drawing/2014/main" xmlns="" id="{00000000-0008-0000-0000-000002000000}"/>
              </a:ext>
            </a:extLst>
          </p:cNvPr>
          <p:cNvGraphicFramePr>
            <a:graphicFrameLocks/>
          </p:cNvGraphicFramePr>
          <p:nvPr>
            <p:extLst>
              <p:ext uri="{D42A27DB-BD31-4B8C-83A1-F6EECF244321}">
                <p14:modId xmlns:p14="http://schemas.microsoft.com/office/powerpoint/2010/main" val="1053557152"/>
              </p:ext>
            </p:extLst>
          </p:nvPr>
        </p:nvGraphicFramePr>
        <p:xfrm>
          <a:off x="531521" y="1221777"/>
          <a:ext cx="6701918" cy="4485503"/>
        </p:xfrm>
        <a:graphic>
          <a:graphicData uri="http://schemas.openxmlformats.org/drawingml/2006/chart">
            <c:chart xmlns:c="http://schemas.openxmlformats.org/drawingml/2006/chart" xmlns:r="http://schemas.openxmlformats.org/officeDocument/2006/relationships" r:id="rId5"/>
          </a:graphicData>
        </a:graphic>
      </p:graphicFrame>
      <p:sp>
        <p:nvSpPr>
          <p:cNvPr id="8" name="Google Shape;117;p3"/>
          <p:cNvSpPr txBox="1"/>
          <p:nvPr/>
        </p:nvSpPr>
        <p:spPr>
          <a:xfrm>
            <a:off x="376582" y="426671"/>
            <a:ext cx="8680332" cy="1138733"/>
          </a:xfrm>
          <a:prstGeom prst="rect">
            <a:avLst/>
          </a:prstGeom>
          <a:noFill/>
          <a:ln>
            <a:noFill/>
          </a:ln>
        </p:spPr>
        <p:txBody>
          <a:bodyPr spcFirstLastPara="1" wrap="square" lIns="91425" tIns="45700" rIns="91425" bIns="45700" anchor="t" anchorCtr="0">
            <a:spAutoFit/>
          </a:bodyPr>
          <a:lstStyle/>
          <a:p>
            <a:pPr algn="ctr"/>
            <a:r>
              <a:rPr lang="es-ES_tradnl" sz="2500" b="1" dirty="0">
                <a:solidFill>
                  <a:srgbClr val="252B58"/>
                </a:solidFill>
              </a:rPr>
              <a:t>EJE 3 : PREVENCION DE SALUD: PREVENCIÓN DE LA ENFERMEDADES </a:t>
            </a:r>
            <a:r>
              <a:rPr lang="es-ES" sz="2500" b="1" dirty="0">
                <a:solidFill>
                  <a:srgbClr val="252B58"/>
                </a:solidFill>
              </a:rPr>
              <a:t>INMUNIZACIONES</a:t>
            </a:r>
          </a:p>
          <a:p>
            <a:pPr lvl="0" algn="ctr"/>
            <a:r>
              <a:rPr lang="es-ES_tradnl" sz="1800" b="1" dirty="0" smtClean="0">
                <a:solidFill>
                  <a:schemeClr val="accent1">
                    <a:lumMod val="75000"/>
                  </a:schemeClr>
                </a:solidFill>
              </a:rPr>
              <a:t> </a:t>
            </a:r>
            <a:r>
              <a:rPr lang="es-ES_tradnl" sz="1800" b="1" dirty="0"/>
              <a:t>	</a:t>
            </a:r>
            <a:endParaRPr lang="es-EC" sz="1800" dirty="0"/>
          </a:p>
        </p:txBody>
      </p:sp>
      <p:sp>
        <p:nvSpPr>
          <p:cNvPr id="11"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Tree>
    <p:extLst>
      <p:ext uri="{BB962C8B-B14F-4D97-AF65-F5344CB8AC3E}">
        <p14:creationId xmlns:p14="http://schemas.microsoft.com/office/powerpoint/2010/main" val="25202270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0" y="856"/>
            <a:ext cx="12193084" cy="6856897"/>
          </a:xfrm>
          <a:prstGeom prst="rect">
            <a:avLst/>
          </a:prstGeom>
          <a:noFill/>
          <a:ln>
            <a:noFill/>
          </a:ln>
        </p:spPr>
      </p:pic>
      <p:sp>
        <p:nvSpPr>
          <p:cNvPr id="118"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a:buSzPts val="1200"/>
            </a:pPr>
            <a:r>
              <a:rPr lang="es-ES" sz="1500" dirty="0">
                <a:solidFill>
                  <a:srgbClr val="252B58"/>
                </a:solidFill>
              </a:rPr>
              <a:t>Distrito 08D04 </a:t>
            </a:r>
            <a:r>
              <a:rPr lang="es-ES" sz="1500" dirty="0" err="1">
                <a:solidFill>
                  <a:srgbClr val="252B58"/>
                </a:solidFill>
              </a:rPr>
              <a:t>Quinindé</a:t>
            </a:r>
            <a:r>
              <a:rPr lang="es-ES" sz="1500" dirty="0">
                <a:solidFill>
                  <a:srgbClr val="252B58"/>
                </a:solidFill>
              </a:rPr>
              <a:t> - Salud</a:t>
            </a:r>
            <a:endParaRPr sz="1500" dirty="0">
              <a:solidFill>
                <a:srgbClr val="252B58"/>
              </a:solidFill>
            </a:endParaRPr>
          </a:p>
        </p:txBody>
      </p:sp>
      <p:pic>
        <p:nvPicPr>
          <p:cNvPr id="3" name="Imagen 2"/>
          <p:cNvPicPr>
            <a:picLocks noChangeAspect="1"/>
          </p:cNvPicPr>
          <p:nvPr/>
        </p:nvPicPr>
        <p:blipFill rotWithShape="1">
          <a:blip r:embed="rId4">
            <a:extLst>
              <a:ext uri="{28A0092B-C50C-407E-A947-70E740481C1C}">
                <a14:useLocalDpi xmlns:a14="http://schemas.microsoft.com/office/drawing/2010/main" val="0"/>
              </a:ext>
            </a:extLst>
          </a:blip>
          <a:srcRect l="8856"/>
          <a:stretch/>
        </p:blipFill>
        <p:spPr>
          <a:xfrm>
            <a:off x="8354666" y="1389561"/>
            <a:ext cx="3209149" cy="202506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Imagen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4666" y="3647337"/>
            <a:ext cx="3209150" cy="18521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11" name="Gráfico 10">
            <a:extLst>
              <a:ext uri="{FF2B5EF4-FFF2-40B4-BE49-F238E27FC236}">
                <a16:creationId xmlns:a16="http://schemas.microsoft.com/office/drawing/2014/main" xmlns="" id="{00000000-0008-0000-0100-000006000000}"/>
              </a:ext>
            </a:extLst>
          </p:cNvPr>
          <p:cNvGraphicFramePr>
            <a:graphicFrameLocks/>
          </p:cNvGraphicFramePr>
          <p:nvPr>
            <p:extLst>
              <p:ext uri="{D42A27DB-BD31-4B8C-83A1-F6EECF244321}">
                <p14:modId xmlns:p14="http://schemas.microsoft.com/office/powerpoint/2010/main" val="4121572577"/>
              </p:ext>
            </p:extLst>
          </p:nvPr>
        </p:nvGraphicFramePr>
        <p:xfrm>
          <a:off x="449943" y="1254272"/>
          <a:ext cx="7503886" cy="4414342"/>
        </p:xfrm>
        <a:graphic>
          <a:graphicData uri="http://schemas.openxmlformats.org/drawingml/2006/chart">
            <c:chart xmlns:c="http://schemas.openxmlformats.org/drawingml/2006/chart" xmlns:r="http://schemas.openxmlformats.org/officeDocument/2006/relationships" r:id="rId6"/>
          </a:graphicData>
        </a:graphic>
      </p:graphicFrame>
      <p:sp>
        <p:nvSpPr>
          <p:cNvPr id="13" name="Google Shape;117;p3"/>
          <p:cNvSpPr txBox="1"/>
          <p:nvPr/>
        </p:nvSpPr>
        <p:spPr>
          <a:xfrm>
            <a:off x="292438" y="327137"/>
            <a:ext cx="8680332" cy="1138733"/>
          </a:xfrm>
          <a:prstGeom prst="rect">
            <a:avLst/>
          </a:prstGeom>
          <a:noFill/>
          <a:ln>
            <a:noFill/>
          </a:ln>
        </p:spPr>
        <p:txBody>
          <a:bodyPr spcFirstLastPara="1" wrap="square" lIns="91425" tIns="45700" rIns="91425" bIns="45700" anchor="t" anchorCtr="0">
            <a:spAutoFit/>
          </a:bodyPr>
          <a:lstStyle/>
          <a:p>
            <a:pPr algn="ctr"/>
            <a:r>
              <a:rPr lang="es-ES_tradnl" sz="2500" b="1" dirty="0">
                <a:solidFill>
                  <a:srgbClr val="252B58"/>
                </a:solidFill>
              </a:rPr>
              <a:t>EJE 3 : PREVENCION DE SALUD: PREVENCIÓN DE LA ENFERMEDADES </a:t>
            </a:r>
            <a:r>
              <a:rPr lang="es-ES" sz="2500" b="1" dirty="0">
                <a:solidFill>
                  <a:srgbClr val="252B58"/>
                </a:solidFill>
              </a:rPr>
              <a:t>INMUNIZACIONES</a:t>
            </a:r>
          </a:p>
          <a:p>
            <a:pPr lvl="0" algn="ctr"/>
            <a:r>
              <a:rPr lang="es-ES_tradnl" sz="1800" b="1" dirty="0" smtClean="0">
                <a:solidFill>
                  <a:schemeClr val="accent1">
                    <a:lumMod val="75000"/>
                  </a:schemeClr>
                </a:solidFill>
              </a:rPr>
              <a:t> </a:t>
            </a:r>
            <a:r>
              <a:rPr lang="es-ES_tradnl" sz="1800" b="1" dirty="0"/>
              <a:t>	</a:t>
            </a:r>
            <a:endParaRPr lang="es-EC" sz="1800" dirty="0"/>
          </a:p>
        </p:txBody>
      </p:sp>
    </p:spTree>
    <p:extLst>
      <p:ext uri="{BB962C8B-B14F-4D97-AF65-F5344CB8AC3E}">
        <p14:creationId xmlns:p14="http://schemas.microsoft.com/office/powerpoint/2010/main" val="14957089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p:nvPr/>
        </p:nvSpPr>
        <p:spPr>
          <a:xfrm>
            <a:off x="2137893" y="2194211"/>
            <a:ext cx="6310648"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0"/>
              <a:buFont typeface="Arial"/>
              <a:buNone/>
            </a:pPr>
            <a:r>
              <a:rPr lang="es-EC" sz="8000" b="0" i="0" u="none" strike="noStrike" cap="none">
                <a:solidFill>
                  <a:schemeClr val="lt1"/>
                </a:solidFill>
                <a:latin typeface="Arial"/>
                <a:ea typeface="Arial"/>
                <a:cs typeface="Arial"/>
                <a:sym typeface="Arial"/>
              </a:rPr>
              <a:t>Título de la</a:t>
            </a:r>
            <a:endParaRPr sz="1400" b="0" i="0" u="none" strike="noStrike" cap="none">
              <a:solidFill>
                <a:srgbClr val="000000"/>
              </a:solidFill>
              <a:latin typeface="Arial"/>
              <a:ea typeface="Arial"/>
              <a:cs typeface="Arial"/>
              <a:sym typeface="Arial"/>
            </a:endParaRPr>
          </a:p>
        </p:txBody>
      </p:sp>
      <p:sp>
        <p:nvSpPr>
          <p:cNvPr id="90" name="Google Shape;90;p1"/>
          <p:cNvSpPr txBox="1"/>
          <p:nvPr/>
        </p:nvSpPr>
        <p:spPr>
          <a:xfrm>
            <a:off x="2137893" y="3147246"/>
            <a:ext cx="6310648"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0"/>
              <a:buFont typeface="Arial"/>
              <a:buNone/>
            </a:pPr>
            <a:r>
              <a:rPr lang="es-EC" sz="8000" b="0" i="0" u="none" strike="noStrike" cap="none">
                <a:solidFill>
                  <a:schemeClr val="lt1"/>
                </a:solidFill>
                <a:latin typeface="Arial"/>
                <a:ea typeface="Arial"/>
                <a:cs typeface="Arial"/>
                <a:sym typeface="Arial"/>
              </a:rPr>
              <a:t>presentación</a:t>
            </a:r>
            <a:endParaRPr sz="1400" b="0" i="0" u="none" strike="noStrike" cap="none">
              <a:solidFill>
                <a:srgbClr val="000000"/>
              </a:solidFill>
              <a:latin typeface="Arial"/>
              <a:ea typeface="Arial"/>
              <a:cs typeface="Arial"/>
              <a:sym typeface="Arial"/>
            </a:endParaRPr>
          </a:p>
        </p:txBody>
      </p:sp>
      <p:sp>
        <p:nvSpPr>
          <p:cNvPr id="91" name="Google Shape;91;p1"/>
          <p:cNvSpPr txBox="1"/>
          <p:nvPr/>
        </p:nvSpPr>
        <p:spPr>
          <a:xfrm>
            <a:off x="235925" y="339031"/>
            <a:ext cx="5733348"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C" sz="1400" b="0" i="0" u="none" strike="noStrike" cap="none">
                <a:solidFill>
                  <a:schemeClr val="lt1"/>
                </a:solidFill>
                <a:latin typeface="Arial"/>
                <a:ea typeface="Arial"/>
                <a:cs typeface="Arial"/>
                <a:sym typeface="Arial"/>
              </a:rPr>
              <a:t>Secretaría General de Comunicación de la Presidencia</a:t>
            </a:r>
            <a:endParaRPr sz="1400" b="0" i="0" u="none" strike="noStrike" cap="none">
              <a:solidFill>
                <a:srgbClr val="000000"/>
              </a:solidFill>
              <a:latin typeface="Arial"/>
              <a:ea typeface="Arial"/>
              <a:cs typeface="Arial"/>
              <a:sym typeface="Arial"/>
            </a:endParaRPr>
          </a:p>
        </p:txBody>
      </p:sp>
      <p:pic>
        <p:nvPicPr>
          <p:cNvPr id="92" name="Google Shape;92;p1"/>
          <p:cNvPicPr preferRelativeResize="0"/>
          <p:nvPr/>
        </p:nvPicPr>
        <p:blipFill rotWithShape="1">
          <a:blip r:embed="rId3">
            <a:alphaModFix/>
          </a:blip>
          <a:srcRect/>
          <a:stretch/>
        </p:blipFill>
        <p:spPr>
          <a:xfrm>
            <a:off x="0" y="89260"/>
            <a:ext cx="12189831" cy="6856780"/>
          </a:xfrm>
          <a:prstGeom prst="rect">
            <a:avLst/>
          </a:prstGeom>
          <a:noFill/>
          <a:ln>
            <a:noFill/>
          </a:ln>
        </p:spPr>
      </p:pic>
      <p:sp>
        <p:nvSpPr>
          <p:cNvPr id="7" name="Google Shape;118;p3"/>
          <p:cNvSpPr txBox="1"/>
          <p:nvPr/>
        </p:nvSpPr>
        <p:spPr>
          <a:xfrm>
            <a:off x="235925" y="6534875"/>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Tree>
    <p:extLst>
      <p:ext uri="{BB962C8B-B14F-4D97-AF65-F5344CB8AC3E}">
        <p14:creationId xmlns:p14="http://schemas.microsoft.com/office/powerpoint/2010/main" val="20573297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3" name="Google Shape;123;p5"/>
          <p:cNvPicPr preferRelativeResize="0"/>
          <p:nvPr/>
        </p:nvPicPr>
        <p:blipFill rotWithShape="1">
          <a:blip r:embed="rId3">
            <a:alphaModFix/>
          </a:blip>
          <a:srcRect/>
          <a:stretch/>
        </p:blipFill>
        <p:spPr>
          <a:xfrm>
            <a:off x="3792" y="609"/>
            <a:ext cx="12185501" cy="6857391"/>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116;p3"/>
          <p:cNvPicPr preferRelativeResize="0"/>
          <p:nvPr/>
        </p:nvPicPr>
        <p:blipFill rotWithShape="1">
          <a:blip r:embed="rId3">
            <a:alphaModFix/>
          </a:blip>
          <a:srcRect/>
          <a:stretch/>
        </p:blipFill>
        <p:spPr>
          <a:xfrm>
            <a:off x="6281" y="0"/>
            <a:ext cx="12193084" cy="6856897"/>
          </a:xfrm>
          <a:prstGeom prst="rect">
            <a:avLst/>
          </a:prstGeom>
          <a:noFill/>
          <a:ln>
            <a:noFill/>
          </a:ln>
        </p:spPr>
      </p:pic>
      <p:sp>
        <p:nvSpPr>
          <p:cNvPr id="5124" name="Rectangle 3"/>
          <p:cNvSpPr>
            <a:spLocks noChangeArrowheads="1"/>
          </p:cNvSpPr>
          <p:nvPr/>
        </p:nvSpPr>
        <p:spPr bwMode="auto">
          <a:xfrm>
            <a:off x="375567" y="475808"/>
            <a:ext cx="5711198" cy="438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Lst>
              <a:defRPr>
                <a:solidFill>
                  <a:schemeClr val="tx1"/>
                </a:solidFill>
                <a:latin typeface="Arial" panose="020B0604020202020204" pitchFamily="34" charset="0"/>
                <a:cs typeface="Arial" panose="020B0604020202020204" pitchFamily="34" charset="0"/>
              </a:defRPr>
            </a:lvl9pPr>
          </a:lstStyle>
          <a:p>
            <a:pPr>
              <a:lnSpc>
                <a:spcPct val="90000"/>
              </a:lnSpc>
              <a:spcBef>
                <a:spcPts val="13"/>
              </a:spcBef>
              <a:spcAft>
                <a:spcPts val="13"/>
              </a:spcAft>
              <a:buSzPct val="100000"/>
            </a:pPr>
            <a:r>
              <a:rPr lang="es-EC" sz="2500" b="1" dirty="0" smtClean="0">
                <a:solidFill>
                  <a:srgbClr val="252B58"/>
                </a:solidFill>
                <a:latin typeface="Arial"/>
                <a:cs typeface="Arial"/>
              </a:rPr>
              <a:t>CARTERA </a:t>
            </a:r>
            <a:r>
              <a:rPr lang="es-EC" sz="2500" b="1" dirty="0">
                <a:solidFill>
                  <a:srgbClr val="252B58"/>
                </a:solidFill>
                <a:latin typeface="Arial"/>
                <a:cs typeface="Arial"/>
              </a:rPr>
              <a:t>DE </a:t>
            </a:r>
            <a:r>
              <a:rPr lang="es-EC" sz="2500" b="1" dirty="0" smtClean="0">
                <a:solidFill>
                  <a:srgbClr val="252B58"/>
                </a:solidFill>
                <a:latin typeface="Arial"/>
                <a:cs typeface="Arial"/>
              </a:rPr>
              <a:t>SERVICIOS</a:t>
            </a:r>
            <a:endParaRPr lang="es-EC" sz="2500" b="1" dirty="0">
              <a:solidFill>
                <a:srgbClr val="252B58"/>
              </a:solidFill>
              <a:latin typeface="Arial"/>
              <a:cs typeface="Arial"/>
            </a:endParaRPr>
          </a:p>
        </p:txBody>
      </p:sp>
      <p:sp>
        <p:nvSpPr>
          <p:cNvPr id="5128" name="CuadroTexto 20"/>
          <p:cNvSpPr txBox="1">
            <a:spLocks noChangeArrowheads="1"/>
          </p:cNvSpPr>
          <p:nvPr/>
        </p:nvSpPr>
        <p:spPr bwMode="auto">
          <a:xfrm>
            <a:off x="533480" y="6402390"/>
            <a:ext cx="1847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s-EC" sz="1200"/>
          </a:p>
        </p:txBody>
      </p:sp>
      <p:sp>
        <p:nvSpPr>
          <p:cNvPr id="10"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graphicFrame>
        <p:nvGraphicFramePr>
          <p:cNvPr id="6" name="Diagrama 5"/>
          <p:cNvGraphicFramePr/>
          <p:nvPr>
            <p:extLst>
              <p:ext uri="{D42A27DB-BD31-4B8C-83A1-F6EECF244321}">
                <p14:modId xmlns:p14="http://schemas.microsoft.com/office/powerpoint/2010/main" val="1056027622"/>
              </p:ext>
            </p:extLst>
          </p:nvPr>
        </p:nvGraphicFramePr>
        <p:xfrm>
          <a:off x="1100009" y="1209368"/>
          <a:ext cx="9316679" cy="49134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457802953"/>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Google Shape;107;p4"/>
          <p:cNvPicPr preferRelativeResize="0"/>
          <p:nvPr/>
        </p:nvPicPr>
        <p:blipFill rotWithShape="1">
          <a:blip r:embed="rId3">
            <a:alphaModFix/>
          </a:blip>
          <a:srcRect l="24450"/>
          <a:stretch/>
        </p:blipFill>
        <p:spPr>
          <a:xfrm>
            <a:off x="0" y="-1"/>
            <a:ext cx="7771198" cy="6857391"/>
          </a:xfrm>
          <a:prstGeom prst="rect">
            <a:avLst/>
          </a:prstGeom>
          <a:noFill/>
          <a:ln>
            <a:noFill/>
          </a:ln>
        </p:spPr>
      </p:pic>
      <p:pic>
        <p:nvPicPr>
          <p:cNvPr id="108" name="Google Shape;108;p4"/>
          <p:cNvPicPr preferRelativeResize="0"/>
          <p:nvPr/>
        </p:nvPicPr>
        <p:blipFill rotWithShape="1">
          <a:blip r:embed="rId4">
            <a:alphaModFix/>
          </a:blip>
          <a:srcRect/>
          <a:stretch/>
        </p:blipFill>
        <p:spPr>
          <a:xfrm>
            <a:off x="-1086" y="1103"/>
            <a:ext cx="12193084" cy="6856897"/>
          </a:xfrm>
          <a:prstGeom prst="rect">
            <a:avLst/>
          </a:prstGeom>
          <a:noFill/>
          <a:ln>
            <a:noFill/>
          </a:ln>
        </p:spPr>
      </p:pic>
      <p:sp>
        <p:nvSpPr>
          <p:cNvPr id="109" name="Google Shape;109;p4"/>
          <p:cNvSpPr txBox="1"/>
          <p:nvPr/>
        </p:nvSpPr>
        <p:spPr>
          <a:xfrm>
            <a:off x="292438" y="6122800"/>
            <a:ext cx="4361400"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1" dirty="0" smtClean="0">
                <a:solidFill>
                  <a:schemeClr val="lt1"/>
                </a:solidFill>
              </a:rPr>
              <a:t>Distrito 08D04 Quinindé - Salud</a:t>
            </a:r>
            <a:endParaRPr sz="1500" b="1" i="0" u="none" strike="noStrike" cap="none" dirty="0">
              <a:solidFill>
                <a:schemeClr val="lt1"/>
              </a:solidFill>
              <a:latin typeface="Arial"/>
              <a:ea typeface="Arial"/>
              <a:cs typeface="Arial"/>
              <a:sym typeface="Arial"/>
            </a:endParaRPr>
          </a:p>
        </p:txBody>
      </p:sp>
      <p:sp>
        <p:nvSpPr>
          <p:cNvPr id="111" name="Google Shape;111;p4"/>
          <p:cNvSpPr txBox="1"/>
          <p:nvPr/>
        </p:nvSpPr>
        <p:spPr>
          <a:xfrm>
            <a:off x="6458858" y="2484616"/>
            <a:ext cx="5733140" cy="16311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5000"/>
              <a:buFont typeface="Arial"/>
              <a:buNone/>
            </a:pPr>
            <a:r>
              <a:rPr lang="es-EC" sz="4900" b="1" i="0" u="none" strike="noStrike" cap="none" dirty="0" smtClean="0">
                <a:solidFill>
                  <a:schemeClr val="lt1"/>
                </a:solidFill>
                <a:latin typeface="Arial"/>
                <a:ea typeface="Arial"/>
                <a:cs typeface="Arial"/>
                <a:sym typeface="Arial"/>
              </a:rPr>
              <a:t>ADMINISTRATIVOFINANCIERO </a:t>
            </a:r>
            <a:r>
              <a:rPr lang="es-EC" sz="5000" b="1" i="0" u="none" strike="noStrike" cap="none" dirty="0" smtClean="0">
                <a:solidFill>
                  <a:schemeClr val="lt1"/>
                </a:solidFill>
                <a:latin typeface="Arial"/>
                <a:ea typeface="Arial"/>
                <a:cs typeface="Arial"/>
                <a:sym typeface="Arial"/>
              </a:rPr>
              <a:t> </a:t>
            </a:r>
            <a:endParaRPr dirty="0"/>
          </a:p>
        </p:txBody>
      </p:sp>
    </p:spTree>
    <p:extLst>
      <p:ext uri="{BB962C8B-B14F-4D97-AF65-F5344CB8AC3E}">
        <p14:creationId xmlns:p14="http://schemas.microsoft.com/office/powerpoint/2010/main" val="33194118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116;p3"/>
          <p:cNvPicPr preferRelativeResize="0"/>
          <p:nvPr/>
        </p:nvPicPr>
        <p:blipFill rotWithShape="1">
          <a:blip r:embed="rId3">
            <a:alphaModFix/>
          </a:blip>
          <a:srcRect/>
          <a:stretch/>
        </p:blipFill>
        <p:spPr>
          <a:xfrm>
            <a:off x="0" y="0"/>
            <a:ext cx="12193084" cy="6856897"/>
          </a:xfrm>
          <a:prstGeom prst="rect">
            <a:avLst/>
          </a:prstGeom>
          <a:noFill/>
          <a:ln>
            <a:noFill/>
          </a:ln>
        </p:spPr>
      </p:pic>
      <p:sp>
        <p:nvSpPr>
          <p:cNvPr id="7" name="CuadroTexto 1"/>
          <p:cNvSpPr txBox="1">
            <a:spLocks noChangeArrowheads="1"/>
          </p:cNvSpPr>
          <p:nvPr/>
        </p:nvSpPr>
        <p:spPr bwMode="auto">
          <a:xfrm>
            <a:off x="451405" y="407049"/>
            <a:ext cx="5753625" cy="477013"/>
          </a:xfrm>
          <a:prstGeom prst="rect">
            <a:avLst/>
          </a:prstGeom>
          <a:noFill/>
          <a:ln>
            <a:noFill/>
          </a:ln>
          <a:extLst/>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0" indent="0">
              <a:buSzPts val="1200"/>
              <a:buNone/>
              <a:defRPr sz="2500" b="1">
                <a:solidFill>
                  <a:srgbClr val="252B58"/>
                </a:solidFill>
              </a:defRPr>
            </a:lvl1pPr>
          </a:lstStyle>
          <a:p>
            <a:r>
              <a:rPr lang="es-ES" altLang="es-ES" dirty="0"/>
              <a:t>INVERSIÓN EN SALUD PÚBLICA</a:t>
            </a:r>
          </a:p>
        </p:txBody>
      </p:sp>
      <p:graphicFrame>
        <p:nvGraphicFramePr>
          <p:cNvPr id="6" name="Gráfico 5"/>
          <p:cNvGraphicFramePr>
            <a:graphicFrameLocks/>
          </p:cNvGraphicFramePr>
          <p:nvPr>
            <p:extLst>
              <p:ext uri="{D42A27DB-BD31-4B8C-83A1-F6EECF244321}">
                <p14:modId xmlns:p14="http://schemas.microsoft.com/office/powerpoint/2010/main" val="3570401436"/>
              </p:ext>
            </p:extLst>
          </p:nvPr>
        </p:nvGraphicFramePr>
        <p:xfrm>
          <a:off x="261257" y="1400175"/>
          <a:ext cx="11074399" cy="4311653"/>
        </p:xfrm>
        <a:graphic>
          <a:graphicData uri="http://schemas.openxmlformats.org/drawingml/2006/chart">
            <c:chart xmlns:c="http://schemas.openxmlformats.org/drawingml/2006/chart" xmlns:r="http://schemas.openxmlformats.org/officeDocument/2006/relationships" r:id="rId4"/>
          </a:graphicData>
        </a:graphic>
      </p:graphicFrame>
      <p:sp>
        <p:nvSpPr>
          <p:cNvPr id="8"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smtClean="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spTree>
    <p:extLst>
      <p:ext uri="{BB962C8B-B14F-4D97-AF65-F5344CB8AC3E}">
        <p14:creationId xmlns:p14="http://schemas.microsoft.com/office/powerpoint/2010/main" val="6885630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1084" y="130628"/>
            <a:ext cx="12193084" cy="6856897"/>
          </a:xfrm>
          <a:prstGeom prst="rect">
            <a:avLst/>
          </a:prstGeom>
          <a:noFill/>
          <a:ln>
            <a:noFill/>
          </a:ln>
        </p:spPr>
      </p:pic>
      <p:sp>
        <p:nvSpPr>
          <p:cNvPr id="117" name="Google Shape;117;p3"/>
          <p:cNvSpPr txBox="1"/>
          <p:nvPr/>
        </p:nvSpPr>
        <p:spPr>
          <a:xfrm>
            <a:off x="374410" y="555228"/>
            <a:ext cx="7461132" cy="477013"/>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RPr/>
            </a:defPPr>
            <a:lvl1pPr marL="0" indent="0">
              <a:buSzPts val="1200"/>
              <a:buNone/>
              <a:defRPr sz="2500" b="1">
                <a:solidFill>
                  <a:srgbClr val="252B58"/>
                </a:solidFill>
              </a:defRPr>
            </a:lvl1pPr>
          </a:lstStyle>
          <a:p>
            <a:pPr lvl="1"/>
            <a:r>
              <a:rPr lang="es-EC" sz="2500" b="1" dirty="0">
                <a:solidFill>
                  <a:srgbClr val="252B58"/>
                </a:solidFill>
              </a:rPr>
              <a:t>EJECUCIÓN DEL PRESUPUESTO DISTRITAL</a:t>
            </a:r>
          </a:p>
        </p:txBody>
      </p:sp>
      <p:sp>
        <p:nvSpPr>
          <p:cNvPr id="6"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graphicFrame>
        <p:nvGraphicFramePr>
          <p:cNvPr id="2" name="Diagrama 1">
            <a:extLst>
              <a:ext uri="{FF2B5EF4-FFF2-40B4-BE49-F238E27FC236}">
                <a16:creationId xmlns:a16="http://schemas.microsoft.com/office/drawing/2014/main" xmlns="" id="{ECDCE611-3AB2-9DC4-3CA7-3CF06BA760ED}"/>
              </a:ext>
            </a:extLst>
          </p:cNvPr>
          <p:cNvGraphicFramePr/>
          <p:nvPr>
            <p:extLst>
              <p:ext uri="{D42A27DB-BD31-4B8C-83A1-F6EECF244321}">
                <p14:modId xmlns:p14="http://schemas.microsoft.com/office/powerpoint/2010/main" val="4115116798"/>
              </p:ext>
            </p:extLst>
          </p:nvPr>
        </p:nvGraphicFramePr>
        <p:xfrm>
          <a:off x="550753" y="1456840"/>
          <a:ext cx="11191304" cy="4298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5114644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0" y="0"/>
            <a:ext cx="12193084" cy="6856897"/>
          </a:xfrm>
          <a:prstGeom prst="rect">
            <a:avLst/>
          </a:prstGeom>
          <a:noFill/>
          <a:ln>
            <a:noFill/>
          </a:ln>
        </p:spPr>
      </p:pic>
      <p:sp>
        <p:nvSpPr>
          <p:cNvPr id="117" name="Google Shape;117;p3"/>
          <p:cNvSpPr txBox="1"/>
          <p:nvPr/>
        </p:nvSpPr>
        <p:spPr>
          <a:xfrm>
            <a:off x="-141515" y="418709"/>
            <a:ext cx="7642694" cy="606536"/>
          </a:xfrm>
          <a:prstGeom prst="rect">
            <a:avLst/>
          </a:prstGeom>
          <a:noFill/>
          <a:ln>
            <a:noFill/>
          </a:ln>
        </p:spPr>
        <p:txBody>
          <a:bodyPr spcFirstLastPara="1" wrap="square" lIns="91425" tIns="45700" rIns="91425" bIns="45700" anchor="t" anchorCtr="0">
            <a:spAutoFit/>
          </a:bodyPr>
          <a:lstStyle/>
          <a:p>
            <a:pPr marL="457200" lvl="1">
              <a:lnSpc>
                <a:spcPct val="107000"/>
              </a:lnSpc>
              <a:spcAft>
                <a:spcPts val="800"/>
              </a:spcAft>
            </a:pPr>
            <a:r>
              <a:rPr lang="es-EC" sz="2500" b="1" dirty="0">
                <a:solidFill>
                  <a:srgbClr val="252B58"/>
                </a:solidFill>
              </a:rPr>
              <a:t>EJECUCIÓN DEL PRESUPUESTO DISTRITAL</a:t>
            </a:r>
          </a:p>
        </p:txBody>
      </p:sp>
      <p:sp>
        <p:nvSpPr>
          <p:cNvPr id="6"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graphicFrame>
        <p:nvGraphicFramePr>
          <p:cNvPr id="3" name="Diagrama 2">
            <a:extLst>
              <a:ext uri="{FF2B5EF4-FFF2-40B4-BE49-F238E27FC236}">
                <a16:creationId xmlns:a16="http://schemas.microsoft.com/office/drawing/2014/main" xmlns="" id="{83D136D2-C08B-4B1D-8524-89B053328793}"/>
              </a:ext>
            </a:extLst>
          </p:cNvPr>
          <p:cNvGraphicFramePr/>
          <p:nvPr>
            <p:extLst>
              <p:ext uri="{D42A27DB-BD31-4B8C-83A1-F6EECF244321}">
                <p14:modId xmlns:p14="http://schemas.microsoft.com/office/powerpoint/2010/main" val="3837698276"/>
              </p:ext>
            </p:extLst>
          </p:nvPr>
        </p:nvGraphicFramePr>
        <p:xfrm>
          <a:off x="145143" y="1332853"/>
          <a:ext cx="11582400" cy="439806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8903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3"/>
          <p:cNvPicPr preferRelativeResize="0"/>
          <p:nvPr/>
        </p:nvPicPr>
        <p:blipFill rotWithShape="1">
          <a:blip r:embed="rId3">
            <a:alphaModFix/>
          </a:blip>
          <a:srcRect/>
          <a:stretch/>
        </p:blipFill>
        <p:spPr>
          <a:xfrm>
            <a:off x="-1084" y="8218"/>
            <a:ext cx="12193084" cy="6856897"/>
          </a:xfrm>
          <a:prstGeom prst="rect">
            <a:avLst/>
          </a:prstGeom>
          <a:noFill/>
          <a:ln>
            <a:noFill/>
          </a:ln>
        </p:spPr>
      </p:pic>
      <p:sp>
        <p:nvSpPr>
          <p:cNvPr id="117" name="Google Shape;117;p3"/>
          <p:cNvSpPr txBox="1"/>
          <p:nvPr/>
        </p:nvSpPr>
        <p:spPr>
          <a:xfrm>
            <a:off x="-1084" y="442011"/>
            <a:ext cx="7562732" cy="606536"/>
          </a:xfrm>
          <a:prstGeom prst="rect">
            <a:avLst/>
          </a:prstGeom>
          <a:noFill/>
          <a:ln>
            <a:noFill/>
          </a:ln>
        </p:spPr>
        <p:txBody>
          <a:bodyPr spcFirstLastPara="1" wrap="square" lIns="91425" tIns="45700" rIns="91425" bIns="45700" anchor="t" anchorCtr="0">
            <a:spAutoFit/>
          </a:bodyPr>
          <a:lstStyle/>
          <a:p>
            <a:pPr lvl="0">
              <a:lnSpc>
                <a:spcPct val="107000"/>
              </a:lnSpc>
              <a:spcAft>
                <a:spcPts val="800"/>
              </a:spcAft>
            </a:pPr>
            <a:r>
              <a:rPr lang="es-EC" sz="1800" b="1" dirty="0">
                <a:solidFill>
                  <a:srgbClr val="000000"/>
                </a:solidFill>
                <a:effectLst/>
                <a:latin typeface="Arial" panose="020B0604020202020204" pitchFamily="34" charset="0"/>
                <a:ea typeface="Cambria" panose="02040503050406030204" pitchFamily="18" charset="0"/>
                <a:cs typeface="SimSun" panose="02010600030101010101" pitchFamily="2" charset="-122"/>
              </a:rPr>
              <a:t>     </a:t>
            </a:r>
            <a:r>
              <a:rPr lang="es-EC" sz="2500" b="1" dirty="0">
                <a:solidFill>
                  <a:srgbClr val="252B58"/>
                </a:solidFill>
              </a:rPr>
              <a:t>ADMINISTRACIÓN DEL TALENTO HUMANO</a:t>
            </a:r>
          </a:p>
        </p:txBody>
      </p:sp>
      <p:sp>
        <p:nvSpPr>
          <p:cNvPr id="6" name="Google Shape;118;p3"/>
          <p:cNvSpPr txBox="1"/>
          <p:nvPr/>
        </p:nvSpPr>
        <p:spPr>
          <a:xfrm>
            <a:off x="292438" y="6122800"/>
            <a:ext cx="4361535" cy="3231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500" b="0" i="0" u="none" strike="noStrike" cap="none" dirty="0">
                <a:solidFill>
                  <a:srgbClr val="252B58"/>
                </a:solidFill>
                <a:latin typeface="Arial"/>
                <a:ea typeface="Arial"/>
                <a:cs typeface="Arial"/>
                <a:sym typeface="Arial"/>
              </a:rPr>
              <a:t>Distrito 08D04 Quinindé - Salud</a:t>
            </a:r>
            <a:endParaRPr sz="1500" b="0" i="0" u="none" strike="noStrike" cap="none" dirty="0">
              <a:solidFill>
                <a:srgbClr val="252B58"/>
              </a:solidFill>
              <a:latin typeface="Arial"/>
              <a:ea typeface="Arial"/>
              <a:cs typeface="Arial"/>
              <a:sym typeface="Arial"/>
            </a:endParaRPr>
          </a:p>
        </p:txBody>
      </p:sp>
      <p:graphicFrame>
        <p:nvGraphicFramePr>
          <p:cNvPr id="8" name="Gráfico 7"/>
          <p:cNvGraphicFramePr>
            <a:graphicFrameLocks/>
          </p:cNvGraphicFramePr>
          <p:nvPr>
            <p:extLst>
              <p:ext uri="{D42A27DB-BD31-4B8C-83A1-F6EECF244321}">
                <p14:modId xmlns:p14="http://schemas.microsoft.com/office/powerpoint/2010/main" val="4060888881"/>
              </p:ext>
            </p:extLst>
          </p:nvPr>
        </p:nvGraphicFramePr>
        <p:xfrm>
          <a:off x="5157215" y="1291771"/>
          <a:ext cx="6671928" cy="4426858"/>
        </p:xfrm>
        <a:graphic>
          <a:graphicData uri="http://schemas.openxmlformats.org/drawingml/2006/chart">
            <c:chart xmlns:c="http://schemas.openxmlformats.org/drawingml/2006/chart" xmlns:r="http://schemas.openxmlformats.org/officeDocument/2006/relationships" r:id="rId4"/>
          </a:graphicData>
        </a:graphic>
      </p:graphicFrame>
      <p:pic>
        <p:nvPicPr>
          <p:cNvPr id="9" name="Imagen 3"/>
          <p:cNvPicPr>
            <a:picLocks noChangeAspect="1"/>
          </p:cNvPicPr>
          <p:nvPr/>
        </p:nvPicPr>
        <p:blipFill>
          <a:blip r:embed="rId5">
            <a:extLst>
              <a:ext uri="{28A0092B-C50C-407E-A947-70E740481C1C}">
                <a14:useLocalDpi xmlns:a14="http://schemas.microsoft.com/office/drawing/2010/main" val="0"/>
              </a:ext>
            </a:extLst>
          </a:blip>
          <a:srcRect l="15588" t="11250" r="16882" b="12244"/>
          <a:stretch>
            <a:fillRect/>
          </a:stretch>
        </p:blipFill>
        <p:spPr bwMode="auto">
          <a:xfrm>
            <a:off x="10770504" y="2601199"/>
            <a:ext cx="725786" cy="1028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n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703655" y="1516743"/>
            <a:ext cx="859484" cy="859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Diagrama 3"/>
          <p:cNvGraphicFramePr/>
          <p:nvPr>
            <p:extLst>
              <p:ext uri="{D42A27DB-BD31-4B8C-83A1-F6EECF244321}">
                <p14:modId xmlns:p14="http://schemas.microsoft.com/office/powerpoint/2010/main" val="784481512"/>
              </p:ext>
            </p:extLst>
          </p:nvPr>
        </p:nvGraphicFramePr>
        <p:xfrm>
          <a:off x="376582" y="1320800"/>
          <a:ext cx="4819532" cy="46578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2" name="Diagrama 11"/>
          <p:cNvGraphicFramePr/>
          <p:nvPr>
            <p:extLst>
              <p:ext uri="{D42A27DB-BD31-4B8C-83A1-F6EECF244321}">
                <p14:modId xmlns:p14="http://schemas.microsoft.com/office/powerpoint/2010/main" val="3354100490"/>
              </p:ext>
            </p:extLst>
          </p:nvPr>
        </p:nvGraphicFramePr>
        <p:xfrm>
          <a:off x="-578260" y="963201"/>
          <a:ext cx="6729216" cy="493843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17879430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1348</TotalTime>
  <Words>3662</Words>
  <Application>Microsoft Office PowerPoint</Application>
  <PresentationFormat>Panorámica</PresentationFormat>
  <Paragraphs>372</Paragraphs>
  <Slides>33</Slides>
  <Notes>33</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33</vt:i4>
      </vt:variant>
    </vt:vector>
  </HeadingPairs>
  <TitlesOfParts>
    <vt:vector size="45" baseType="lpstr">
      <vt:lpstr>Microsoft YaHei</vt:lpstr>
      <vt:lpstr>SimSun</vt:lpstr>
      <vt:lpstr>Andalus</vt:lpstr>
      <vt:lpstr>Arial</vt:lpstr>
      <vt:lpstr>Arial Narrow</vt:lpstr>
      <vt:lpstr>Calibri</vt:lpstr>
      <vt:lpstr>Cambria</vt:lpstr>
      <vt:lpstr>Century Gothic</vt:lpstr>
      <vt:lpstr>DejaVu Sans</vt:lpstr>
      <vt:lpstr>Montserrat Medium</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cajasmarcia@gmail.com</dc:creator>
  <cp:lastModifiedBy>PLANIFICACION</cp:lastModifiedBy>
  <cp:revision>148</cp:revision>
  <dcterms:created xsi:type="dcterms:W3CDTF">2021-05-27T23:45:58Z</dcterms:created>
  <dcterms:modified xsi:type="dcterms:W3CDTF">2023-05-12T14:57:49Z</dcterms:modified>
</cp:coreProperties>
</file>