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7.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2"/>
  </p:notesMasterIdLst>
  <p:sldIdLst>
    <p:sldId id="257" r:id="rId3"/>
    <p:sldId id="260" r:id="rId4"/>
    <p:sldId id="304" r:id="rId5"/>
    <p:sldId id="317" r:id="rId6"/>
    <p:sldId id="261" r:id="rId7"/>
    <p:sldId id="262" r:id="rId8"/>
    <p:sldId id="263" r:id="rId9"/>
    <p:sldId id="265" r:id="rId10"/>
    <p:sldId id="267" r:id="rId11"/>
    <p:sldId id="269" r:id="rId12"/>
    <p:sldId id="270" r:id="rId13"/>
    <p:sldId id="271" r:id="rId14"/>
    <p:sldId id="272" r:id="rId15"/>
    <p:sldId id="305" r:id="rId16"/>
    <p:sldId id="308" r:id="rId17"/>
    <p:sldId id="306" r:id="rId18"/>
    <p:sldId id="307" r:id="rId19"/>
    <p:sldId id="274" r:id="rId20"/>
    <p:sldId id="296" r:id="rId21"/>
    <p:sldId id="297" r:id="rId22"/>
    <p:sldId id="298" r:id="rId23"/>
    <p:sldId id="309" r:id="rId24"/>
    <p:sldId id="310" r:id="rId25"/>
    <p:sldId id="311" r:id="rId26"/>
    <p:sldId id="312" r:id="rId27"/>
    <p:sldId id="318" r:id="rId28"/>
    <p:sldId id="322" r:id="rId29"/>
    <p:sldId id="321" r:id="rId30"/>
    <p:sldId id="259" r:id="rId31"/>
  </p:sldIdLst>
  <p:sldSz cx="9144000" cy="5143500" type="screen16x9"/>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66"/>
    <a:srgbClr val="99FFCC"/>
    <a:srgbClr val="FF99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72" autoAdjust="0"/>
    <p:restoredTop sz="77858" autoAdjust="0"/>
  </p:normalViewPr>
  <p:slideViewPr>
    <p:cSldViewPr snapToGrid="0" snapToObjects="1">
      <p:cViewPr varScale="1">
        <p:scale>
          <a:sx n="119" d="100"/>
          <a:sy n="119" d="100"/>
        </p:scale>
        <p:origin x="552" y="10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24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E:\MFLFMFGPLFMGLFMGLGMBB.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E:\gollita.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494273998569741E-2"/>
          <c:y val="0.11136467808187239"/>
          <c:w val="0.97157154593471484"/>
          <c:h val="0.78294364273684591"/>
        </c:manualLayout>
      </c:layout>
      <c:lineChart>
        <c:grouping val="stacked"/>
        <c:varyColors val="0"/>
        <c:ser>
          <c:idx val="0"/>
          <c:order val="0"/>
          <c:dLbls>
            <c:spPr>
              <a:noFill/>
              <a:ln>
                <a:noFill/>
              </a:ln>
              <a:effectLst/>
            </c:sp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'CUADRO COMPARATIVO 2018-2019'!$B$3:$M$3</c:f>
              <c:numCache>
                <c:formatCode>General</c:formatCode>
                <c:ptCount val="12"/>
                <c:pt idx="0">
                  <c:v>2008</c:v>
                </c:pt>
                <c:pt idx="1">
                  <c:v>2009</c:v>
                </c:pt>
                <c:pt idx="2">
                  <c:v>2010</c:v>
                </c:pt>
                <c:pt idx="3">
                  <c:v>2011</c:v>
                </c:pt>
                <c:pt idx="4">
                  <c:v>2012</c:v>
                </c:pt>
                <c:pt idx="5">
                  <c:v>2013</c:v>
                </c:pt>
                <c:pt idx="6">
                  <c:v>2014</c:v>
                </c:pt>
                <c:pt idx="7">
                  <c:v>2015</c:v>
                </c:pt>
                <c:pt idx="8">
                  <c:v>2016</c:v>
                </c:pt>
                <c:pt idx="9">
                  <c:v>2017</c:v>
                </c:pt>
                <c:pt idx="10">
                  <c:v>2018</c:v>
                </c:pt>
                <c:pt idx="11">
                  <c:v>2019</c:v>
                </c:pt>
              </c:numCache>
            </c:numRef>
          </c:val>
          <c:smooth val="0"/>
          <c:extLst>
            <c:ext xmlns:c16="http://schemas.microsoft.com/office/drawing/2014/chart" uri="{C3380CC4-5D6E-409C-BE32-E72D297353CC}">
              <c16:uniqueId val="{00000000-85A4-40F8-BF6B-A6A53F44ECD0}"/>
            </c:ext>
          </c:extLst>
        </c:ser>
        <c:ser>
          <c:idx val="1"/>
          <c:order val="1"/>
          <c:spPr>
            <a:ln w="25400" cap="flat" cmpd="sng" algn="ctr">
              <a:solidFill>
                <a:schemeClr val="accent5"/>
              </a:solidFill>
              <a:prstDash val="solid"/>
            </a:ln>
            <a:effectLst/>
          </c:spPr>
          <c:marker>
            <c:spPr>
              <a:solidFill>
                <a:schemeClr val="lt1"/>
              </a:solidFill>
              <a:ln w="25400" cap="flat" cmpd="sng" algn="ctr">
                <a:solidFill>
                  <a:schemeClr val="accent5"/>
                </a:solidFill>
                <a:prstDash val="solid"/>
              </a:ln>
              <a:effectLst/>
            </c:spPr>
          </c:marker>
          <c:dLbls>
            <c:dLbl>
              <c:idx val="0"/>
              <c:layout>
                <c:manualLayout>
                  <c:x val="-5.4395144142170442E-2"/>
                  <c:y val="-3.79403794037941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5A4-40F8-BF6B-A6A53F44ECD0}"/>
                </c:ext>
              </c:extLst>
            </c:dLbl>
            <c:dLbl>
              <c:idx val="1"/>
              <c:layout>
                <c:manualLayout>
                  <c:x val="-5.5030756008942285E-2"/>
                  <c:y val="4.85851520214145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5A4-40F8-BF6B-A6A53F44ECD0}"/>
                </c:ext>
              </c:extLst>
            </c:dLbl>
            <c:dLbl>
              <c:idx val="2"/>
              <c:layout>
                <c:manualLayout>
                  <c:x val="-5.575902848477822E-2"/>
                  <c:y val="-3.79403794037940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5A4-40F8-BF6B-A6A53F44ECD0}"/>
                </c:ext>
              </c:extLst>
            </c:dLbl>
            <c:dLbl>
              <c:idx val="3"/>
              <c:layout>
                <c:manualLayout>
                  <c:x val="-5.2692266764301929E-2"/>
                  <c:y val="5.25314712876461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5A4-40F8-BF6B-A6A53F44ECD0}"/>
                </c:ext>
              </c:extLst>
            </c:dLbl>
            <c:dLbl>
              <c:idx val="4"/>
              <c:layout>
                <c:manualLayout>
                  <c:x val="-8.1672830994325388E-2"/>
                  <c:y val="-3.0713640469738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5A4-40F8-BF6B-A6A53F44ECD0}"/>
                </c:ext>
              </c:extLst>
            </c:dLbl>
            <c:dLbl>
              <c:idx val="5"/>
              <c:layout>
                <c:manualLayout>
                  <c:x val="-4.072477046845982E-2"/>
                  <c:y val="6.15924338118359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5A4-40F8-BF6B-A6A53F44ECD0}"/>
                </c:ext>
              </c:extLst>
            </c:dLbl>
            <c:dLbl>
              <c:idx val="6"/>
              <c:layout>
                <c:manualLayout>
                  <c:x val="-9.77160473230414E-2"/>
                  <c:y val="-5.2628538366276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5A4-40F8-BF6B-A6A53F44ECD0}"/>
                </c:ext>
              </c:extLst>
            </c:dLbl>
            <c:dLbl>
              <c:idx val="7"/>
              <c:layout>
                <c:manualLayout>
                  <c:x val="-8.0230764935070517E-3"/>
                  <c:y val="2.34869015356819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5A4-40F8-BF6B-A6A53F44ECD0}"/>
                </c:ext>
              </c:extLst>
            </c:dLbl>
            <c:dLbl>
              <c:idx val="8"/>
              <c:layout>
                <c:manualLayout>
                  <c:x val="-7.5477234421118797E-2"/>
                  <c:y val="-5.01279613890034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5A4-40F8-BF6B-A6A53F44ECD0}"/>
                </c:ext>
              </c:extLst>
            </c:dLbl>
            <c:dLbl>
              <c:idx val="9"/>
              <c:layout>
                <c:manualLayout>
                  <c:x val="-5.2820210138255497E-2"/>
                  <c:y val="4.41801834773064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5A4-40F8-BF6B-A6A53F44ECD0}"/>
                </c:ext>
              </c:extLst>
            </c:dLbl>
            <c:dLbl>
              <c:idx val="10"/>
              <c:layout>
                <c:manualLayout>
                  <c:x val="-6.3308338513606857E-2"/>
                  <c:y val="-3.80228994770648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5A4-40F8-BF6B-A6A53F44ECD0}"/>
                </c:ext>
              </c:extLst>
            </c:dLbl>
            <c:dLbl>
              <c:idx val="11"/>
              <c:layout>
                <c:manualLayout>
                  <c:x val="-1.0307050570435815E-2"/>
                  <c:y val="6.9624074746929124E-2"/>
                </c:manualLayout>
              </c:layout>
              <c:spPr>
                <a:solidFill>
                  <a:srgbClr val="FFFF00"/>
                </a:solidFill>
              </c:spPr>
              <c:txPr>
                <a:bodyPr/>
                <a:lstStyle/>
                <a:p>
                  <a:pPr>
                    <a:defRPr sz="1200" b="1">
                      <a:latin typeface="+mj-lt"/>
                    </a:defRPr>
                  </a:pPr>
                  <a:endParaRPr lang="es-EC"/>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5A4-40F8-BF6B-A6A53F44ECD0}"/>
                </c:ext>
              </c:extLst>
            </c:dLbl>
            <c:spPr>
              <a:noFill/>
              <a:ln>
                <a:noFill/>
              </a:ln>
              <a:effectLst/>
            </c:spPr>
            <c:txPr>
              <a:bodyPr/>
              <a:lstStyle/>
              <a:p>
                <a:pPr>
                  <a:defRPr>
                    <a:latin typeface="+mj-lt"/>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'CUADRO COMPARATIVO 2018-2019'!$B$4:$M$4</c:f>
              <c:numCache>
                <c:formatCode>_("$"* #,##0.00_);_("$"* \(#,##0.00\);_("$"* "-"??_);_(@_)</c:formatCode>
                <c:ptCount val="12"/>
                <c:pt idx="0">
                  <c:v>1768678.07</c:v>
                </c:pt>
                <c:pt idx="1">
                  <c:v>1756389.54</c:v>
                </c:pt>
                <c:pt idx="2">
                  <c:v>2094955.1</c:v>
                </c:pt>
                <c:pt idx="3">
                  <c:v>2236603.59</c:v>
                </c:pt>
                <c:pt idx="4">
                  <c:v>3718546.59</c:v>
                </c:pt>
                <c:pt idx="5">
                  <c:v>3606672.76</c:v>
                </c:pt>
                <c:pt idx="6">
                  <c:v>5442603.8200000003</c:v>
                </c:pt>
                <c:pt idx="7">
                  <c:v>7212505.25</c:v>
                </c:pt>
                <c:pt idx="8">
                  <c:v>10521561.869999999</c:v>
                </c:pt>
                <c:pt idx="9">
                  <c:v>9937558.4199999999</c:v>
                </c:pt>
                <c:pt idx="10">
                  <c:v>12071159.85</c:v>
                </c:pt>
                <c:pt idx="11">
                  <c:v>11992418.949999999</c:v>
                </c:pt>
              </c:numCache>
            </c:numRef>
          </c:val>
          <c:smooth val="0"/>
          <c:extLst>
            <c:ext xmlns:c16="http://schemas.microsoft.com/office/drawing/2014/chart" uri="{C3380CC4-5D6E-409C-BE32-E72D297353CC}">
              <c16:uniqueId val="{0000000D-85A4-40F8-BF6B-A6A53F44ECD0}"/>
            </c:ext>
          </c:extLst>
        </c:ser>
        <c:dLbls>
          <c:dLblPos val="ctr"/>
          <c:showLegendKey val="0"/>
          <c:showVal val="1"/>
          <c:showCatName val="0"/>
          <c:showSerName val="0"/>
          <c:showPercent val="0"/>
          <c:showBubbleSize val="0"/>
        </c:dLbls>
        <c:marker val="1"/>
        <c:smooth val="0"/>
        <c:axId val="505740856"/>
        <c:axId val="505741640"/>
      </c:lineChart>
      <c:catAx>
        <c:axId val="505740856"/>
        <c:scaling>
          <c:orientation val="minMax"/>
        </c:scaling>
        <c:delete val="1"/>
        <c:axPos val="b"/>
        <c:majorTickMark val="none"/>
        <c:minorTickMark val="none"/>
        <c:tickLblPos val="nextTo"/>
        <c:crossAx val="505741640"/>
        <c:crosses val="autoZero"/>
        <c:auto val="1"/>
        <c:lblAlgn val="ctr"/>
        <c:lblOffset val="100"/>
        <c:noMultiLvlLbl val="0"/>
      </c:catAx>
      <c:valAx>
        <c:axId val="505741640"/>
        <c:scaling>
          <c:orientation val="minMax"/>
        </c:scaling>
        <c:delete val="1"/>
        <c:axPos val="l"/>
        <c:numFmt formatCode="General" sourceLinked="1"/>
        <c:majorTickMark val="none"/>
        <c:minorTickMark val="none"/>
        <c:tickLblPos val="nextTo"/>
        <c:crossAx val="505740856"/>
        <c:crosses val="autoZero"/>
        <c:crossBetween val="between"/>
      </c:valAx>
      <c:spPr>
        <a:solidFill>
          <a:schemeClr val="lt1"/>
        </a:solidFill>
        <a:ln w="25400" cap="flat" cmpd="sng" algn="ctr">
          <a:solidFill>
            <a:schemeClr val="accent5"/>
          </a:solidFill>
          <a:prstDash val="solid"/>
        </a:ln>
        <a:effectLst/>
      </c:spPr>
    </c:plotArea>
    <c:plotVisOnly val="1"/>
    <c:dispBlanksAs val="zero"/>
    <c:showDLblsOverMax val="0"/>
  </c:chart>
  <c:spPr>
    <a:solidFill>
      <a:schemeClr val="lt1"/>
    </a:solidFill>
    <a:ln w="25400" cap="flat" cmpd="sng" algn="ctr">
      <a:solidFill>
        <a:schemeClr val="accent3"/>
      </a:solid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462224756152066E-2"/>
          <c:y val="2.2243907817158019E-2"/>
          <c:w val="0.62345460242127282"/>
          <c:h val="0.93977994248327812"/>
        </c:manualLayout>
      </c:layout>
      <c:doughnutChart>
        <c:varyColors val="1"/>
        <c:ser>
          <c:idx val="0"/>
          <c:order val="0"/>
          <c:explosion val="25"/>
          <c:dPt>
            <c:idx val="0"/>
            <c:bubble3D val="0"/>
            <c:spPr>
              <a:solidFill>
                <a:srgbClr val="00B0F0"/>
              </a:solidFill>
            </c:spPr>
            <c:extLst>
              <c:ext xmlns:c16="http://schemas.microsoft.com/office/drawing/2014/chart" uri="{C3380CC4-5D6E-409C-BE32-E72D297353CC}">
                <c16:uniqueId val="{00000001-D3D3-494D-81EE-539CFDE665F8}"/>
              </c:ext>
            </c:extLst>
          </c:dPt>
          <c:dPt>
            <c:idx val="1"/>
            <c:bubble3D val="0"/>
            <c:spPr>
              <a:solidFill>
                <a:srgbClr val="FF99CC"/>
              </a:solidFill>
            </c:spPr>
            <c:extLst>
              <c:ext xmlns:c16="http://schemas.microsoft.com/office/drawing/2014/chart" uri="{C3380CC4-5D6E-409C-BE32-E72D297353CC}">
                <c16:uniqueId val="{00000003-D3D3-494D-81EE-539CFDE665F8}"/>
              </c:ext>
            </c:extLst>
          </c:dPt>
          <c:dPt>
            <c:idx val="2"/>
            <c:bubble3D val="0"/>
            <c:spPr>
              <a:solidFill>
                <a:srgbClr val="99FFCC"/>
              </a:solidFill>
            </c:spPr>
            <c:extLst>
              <c:ext xmlns:c16="http://schemas.microsoft.com/office/drawing/2014/chart" uri="{C3380CC4-5D6E-409C-BE32-E72D297353CC}">
                <c16:uniqueId val="{00000005-D3D3-494D-81EE-539CFDE665F8}"/>
              </c:ext>
            </c:extLst>
          </c:dPt>
          <c:dPt>
            <c:idx val="3"/>
            <c:bubble3D val="0"/>
            <c:spPr>
              <a:solidFill>
                <a:srgbClr val="FFC000"/>
              </a:solidFill>
            </c:spPr>
            <c:extLst>
              <c:ext xmlns:c16="http://schemas.microsoft.com/office/drawing/2014/chart" uri="{C3380CC4-5D6E-409C-BE32-E72D297353CC}">
                <c16:uniqueId val="{00000007-D3D3-494D-81EE-539CFDE665F8}"/>
              </c:ext>
            </c:extLst>
          </c:dPt>
          <c:dLbls>
            <c:spPr>
              <a:noFill/>
              <a:ln>
                <a:noFill/>
              </a:ln>
              <a:effectLst/>
            </c:spPr>
            <c:txPr>
              <a:bodyPr/>
              <a:lstStyle/>
              <a:p>
                <a:pPr>
                  <a:defRPr sz="1600" b="1">
                    <a:latin typeface="Dolce Vita Heavy" pitchFamily="2" charset="0"/>
                  </a:defRPr>
                </a:pPr>
                <a:endParaRPr lang="es-EC"/>
              </a:p>
            </c:txPr>
            <c:showLegendKey val="0"/>
            <c:showVal val="0"/>
            <c:showCatName val="0"/>
            <c:showSerName val="0"/>
            <c:showPercent val="1"/>
            <c:showBubbleSize val="0"/>
            <c:showLeaderLines val="1"/>
            <c:extLst>
              <c:ext xmlns:c15="http://schemas.microsoft.com/office/drawing/2012/chart" uri="{CE6537A1-D6FC-4f65-9D91-7224C49458BB}"/>
            </c:extLst>
          </c:dLbls>
          <c:cat>
            <c:strRef>
              <c:f>Hoja1!$B$4:$E$4</c:f>
              <c:strCache>
                <c:ptCount val="4"/>
                <c:pt idx="0">
                  <c:v>PROYECTOS DE INVERSIÓN </c:v>
                </c:pt>
                <c:pt idx="1">
                  <c:v>GASTOS  CORRIENTES </c:v>
                </c:pt>
                <c:pt idx="2">
                  <c:v>MEDICAMENTO  </c:v>
                </c:pt>
                <c:pt idx="3">
                  <c:v>TALENTO HUMANO   </c:v>
                </c:pt>
              </c:strCache>
            </c:strRef>
          </c:cat>
          <c:val>
            <c:numRef>
              <c:f>Hoja1!$B$5:$E$5</c:f>
              <c:numCache>
                <c:formatCode>#,##0.00</c:formatCode>
                <c:ptCount val="4"/>
                <c:pt idx="0" formatCode="&quot;$&quot;#,##0.00_);[Red]\(&quot;$&quot;#,##0.00\)">
                  <c:v>712131.98</c:v>
                </c:pt>
                <c:pt idx="1">
                  <c:v>967516.97</c:v>
                </c:pt>
                <c:pt idx="2">
                  <c:v>697882.53</c:v>
                </c:pt>
                <c:pt idx="3">
                  <c:v>9614887.4700000007</c:v>
                </c:pt>
              </c:numCache>
            </c:numRef>
          </c:val>
          <c:extLst>
            <c:ext xmlns:c16="http://schemas.microsoft.com/office/drawing/2014/chart" uri="{C3380CC4-5D6E-409C-BE32-E72D297353CC}">
              <c16:uniqueId val="{00000008-D3D3-494D-81EE-539CFDE665F8}"/>
            </c:ext>
          </c:extLst>
        </c:ser>
        <c:dLbls>
          <c:showLegendKey val="0"/>
          <c:showVal val="0"/>
          <c:showCatName val="0"/>
          <c:showSerName val="0"/>
          <c:showPercent val="1"/>
          <c:showBubbleSize val="0"/>
          <c:showLeaderLines val="1"/>
        </c:dLbls>
        <c:firstSliceAng val="0"/>
        <c:holeSize val="50"/>
      </c:doughnutChart>
      <c:spPr>
        <a:solidFill>
          <a:schemeClr val="lt1"/>
        </a:solidFill>
        <a:ln w="25400" cap="flat" cmpd="sng" algn="ctr">
          <a:noFill/>
          <a:prstDash val="solid"/>
        </a:ln>
        <a:effectLst/>
      </c:spPr>
    </c:plotArea>
    <c:legend>
      <c:legendPos val="r"/>
      <c:layout>
        <c:manualLayout>
          <c:xMode val="edge"/>
          <c:yMode val="edge"/>
          <c:x val="0.62876496602308274"/>
          <c:y val="0.74078670190593054"/>
          <c:w val="0.33992387937809143"/>
          <c:h val="0.25785652036838946"/>
        </c:manualLayout>
      </c:layout>
      <c:overlay val="0"/>
      <c:txPr>
        <a:bodyPr/>
        <a:lstStyle/>
        <a:p>
          <a:pPr>
            <a:defRPr>
              <a:latin typeface="Dolce Vita Heavy" pitchFamily="2" charset="0"/>
            </a:defRPr>
          </a:pPr>
          <a:endParaRPr lang="es-EC"/>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17"/>
    </mc:Choice>
    <mc:Fallback>
      <c:style val="17"/>
    </mc:Fallback>
  </mc:AlternateContent>
  <c:chart>
    <c:autoTitleDeleted val="1"/>
    <c:plotArea>
      <c:layout/>
      <c:barChart>
        <c:barDir val="col"/>
        <c:grouping val="clustered"/>
        <c:varyColors val="0"/>
        <c:ser>
          <c:idx val="0"/>
          <c:order val="0"/>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c:spPr>
          <c:invertIfNegative val="0"/>
          <c:dLbls>
            <c:dLbl>
              <c:idx val="0"/>
              <c:layout>
                <c:manualLayout>
                  <c:x val="-1.6435692075613267E-17"/>
                  <c:y val="2.136978697980438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855-4CEB-8968-8B1E1AE8BD18}"/>
                </c:ext>
              </c:extLst>
            </c:dLbl>
            <c:dLbl>
              <c:idx val="1"/>
              <c:layout>
                <c:manualLayout>
                  <c:x val="0"/>
                  <c:y val="1.551505082095384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55-4CEB-8968-8B1E1AE8BD18}"/>
                </c:ext>
              </c:extLst>
            </c:dLbl>
            <c:dLbl>
              <c:idx val="2"/>
              <c:layout>
                <c:manualLayout>
                  <c:x val="-1.7930053027779534E-3"/>
                  <c:y val="9.6603146621033389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855-4CEB-8968-8B1E1AE8BD18}"/>
                </c:ext>
              </c:extLst>
            </c:dLbl>
            <c:dLbl>
              <c:idx val="3"/>
              <c:layout>
                <c:manualLayout>
                  <c:x val="-6.5742768302453069E-17"/>
                  <c:y val="8.928703143670507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55-4CEB-8968-8B1E1AE8BD18}"/>
                </c:ext>
              </c:extLst>
            </c:dLbl>
            <c:dLbl>
              <c:idx val="4"/>
              <c:layout>
                <c:manualLayout>
                  <c:x val="0"/>
                  <c:y val="2.070317686282019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855-4CEB-8968-8B1E1AE8BD18}"/>
                </c:ext>
              </c:extLst>
            </c:dLbl>
            <c:dLbl>
              <c:idx val="5"/>
              <c:layout>
                <c:manualLayout>
                  <c:x val="-1.7930053027778877E-3"/>
                  <c:y val="2.72245231386549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855-4CEB-8968-8B1E1AE8BD18}"/>
                </c:ext>
              </c:extLst>
            </c:dLbl>
            <c:spPr>
              <a:noFill/>
              <a:ln>
                <a:noFill/>
              </a:ln>
              <a:effectLst/>
            </c:spPr>
            <c:txPr>
              <a:bodyPr rot="0" vert="horz"/>
              <a:lstStyle/>
              <a:p>
                <a:pPr>
                  <a:defRPr sz="1200" b="1"/>
                </a:pPr>
                <a:endParaRPr lang="es-EC"/>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Hoja1!$B$7:$B$12</c:f>
              <c:strCache>
                <c:ptCount val="6"/>
                <c:pt idx="0">
                  <c:v>CONTRATO COLECTIVO</c:v>
                </c:pt>
                <c:pt idx="1">
                  <c:v>CONTRATO SERVICIO RURAL SALUD</c:v>
                </c:pt>
                <c:pt idx="2">
                  <c:v>CONTRATOS OCASIONALES</c:v>
                </c:pt>
                <c:pt idx="3">
                  <c:v>DEVENGANTE DE BECA</c:v>
                </c:pt>
                <c:pt idx="4">
                  <c:v>NOMBRAMIENTO PERMANENTE</c:v>
                </c:pt>
                <c:pt idx="5">
                  <c:v>NOMBRAMIENTO PROVISIONAL</c:v>
                </c:pt>
              </c:strCache>
            </c:strRef>
          </c:cat>
          <c:val>
            <c:numRef>
              <c:f>Hoja1!$C$7:$C$12</c:f>
              <c:numCache>
                <c:formatCode>General</c:formatCode>
                <c:ptCount val="6"/>
                <c:pt idx="0">
                  <c:v>63</c:v>
                </c:pt>
                <c:pt idx="1">
                  <c:v>161</c:v>
                </c:pt>
                <c:pt idx="2">
                  <c:v>214</c:v>
                </c:pt>
                <c:pt idx="3">
                  <c:v>9</c:v>
                </c:pt>
                <c:pt idx="4">
                  <c:v>13</c:v>
                </c:pt>
                <c:pt idx="5">
                  <c:v>82</c:v>
                </c:pt>
              </c:numCache>
            </c:numRef>
          </c:val>
          <c:extLst>
            <c:ext xmlns:c16="http://schemas.microsoft.com/office/drawing/2014/chart" uri="{C3380CC4-5D6E-409C-BE32-E72D297353CC}">
              <c16:uniqueId val="{00000006-9855-4CEB-8968-8B1E1AE8BD18}"/>
            </c:ext>
          </c:extLst>
        </c:ser>
        <c:dLbls>
          <c:showLegendKey val="0"/>
          <c:showVal val="0"/>
          <c:showCatName val="0"/>
          <c:showSerName val="0"/>
          <c:showPercent val="0"/>
          <c:showBubbleSize val="0"/>
        </c:dLbls>
        <c:gapWidth val="75"/>
        <c:overlap val="40"/>
        <c:axId val="505732232"/>
        <c:axId val="505727528"/>
      </c:barChart>
      <c:valAx>
        <c:axId val="505727528"/>
        <c:scaling>
          <c:orientation val="minMax"/>
        </c:scaling>
        <c:delete val="1"/>
        <c:axPos val="l"/>
        <c:majorGridlines/>
        <c:numFmt formatCode="General" sourceLinked="1"/>
        <c:majorTickMark val="none"/>
        <c:minorTickMark val="none"/>
        <c:tickLblPos val="nextTo"/>
        <c:crossAx val="505732232"/>
        <c:crosses val="autoZero"/>
        <c:crossBetween val="between"/>
      </c:valAx>
      <c:catAx>
        <c:axId val="505732232"/>
        <c:scaling>
          <c:orientation val="minMax"/>
        </c:scaling>
        <c:delete val="0"/>
        <c:axPos val="b"/>
        <c:numFmt formatCode="General" sourceLinked="0"/>
        <c:majorTickMark val="none"/>
        <c:minorTickMark val="none"/>
        <c:tickLblPos val="nextTo"/>
        <c:txPr>
          <a:bodyPr/>
          <a:lstStyle/>
          <a:p>
            <a:pPr>
              <a:defRPr>
                <a:latin typeface="Dolce Vita Heavy" panose="02000800000000000000" pitchFamily="2" charset="0"/>
              </a:defRPr>
            </a:pPr>
            <a:endParaRPr lang="es-EC"/>
          </a:p>
        </c:txPr>
        <c:crossAx val="505727528"/>
        <c:crosses val="autoZero"/>
        <c:auto val="1"/>
        <c:lblAlgn val="ctr"/>
        <c:lblOffset val="100"/>
        <c:noMultiLvlLbl val="0"/>
      </c:catAx>
    </c:plotArea>
    <c:plotVisOnly val="1"/>
    <c:dispBlanksAs val="gap"/>
    <c:showDLblsOverMax val="0"/>
  </c:chart>
  <c:spPr>
    <a:solidFill>
      <a:schemeClr val="lt1"/>
    </a:solidFill>
    <a:ln w="25400" cap="flat" cmpd="sng" algn="ctr">
      <a:solidFill>
        <a:schemeClr val="bg1"/>
      </a:solid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400">
                <a:latin typeface="Dolce Vita Heavy" pitchFamily="2" charset="0"/>
              </a:defRPr>
            </a:pPr>
            <a:r>
              <a:rPr lang="es-EC" sz="1400" dirty="0">
                <a:latin typeface="Dolce Vita Heavy" pitchFamily="2" charset="0"/>
              </a:rPr>
              <a:t>ATENCIONES DE PREVENCIÓN Y MORBILIDAD  DEL AÑO 2018 - 2019 DISTRITO 08D04</a:t>
            </a:r>
            <a:endParaRPr lang="es-ES" sz="1400" dirty="0">
              <a:latin typeface="Dolce Vita Heavy" pitchFamily="2" charset="0"/>
            </a:endParaRPr>
          </a:p>
        </c:rich>
      </c:tx>
      <c:layout>
        <c:manualLayout>
          <c:xMode val="edge"/>
          <c:yMode val="edge"/>
          <c:x val="0.15033478893740904"/>
          <c:y val="4.1314553990610327E-2"/>
        </c:manualLayout>
      </c:layout>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7255630083276629E-2"/>
          <c:y val="0.18670718272891945"/>
          <c:w val="0.9516083218444954"/>
          <c:h val="0.66796000410816203"/>
        </c:manualLayout>
      </c:layout>
      <c:bar3DChart>
        <c:barDir val="col"/>
        <c:grouping val="clustered"/>
        <c:varyColors val="0"/>
        <c:ser>
          <c:idx val="0"/>
          <c:order val="0"/>
          <c:tx>
            <c:strRef>
              <c:f>'E:\ESTADISTICA\INFORMACION AÑO 2019\DATOS PARA VOLETINES\[DATOS_BOLETINES_HOSPI _2019.xlsx]INDICA_HOSPITALARIOS (2)'!$E$65</c:f>
              <c:strCache>
                <c:ptCount val="1"/>
                <c:pt idx="0">
                  <c:v>Porcentaje de Partos Hospitalarios sobre Total de Partos</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c:spPr>
          <c:invertIfNegative val="0"/>
          <c:dPt>
            <c:idx val="1"/>
            <c:invertIfNegative val="0"/>
            <c:bubble3D val="0"/>
            <c:spPr>
              <a:solidFill>
                <a:srgbClr val="C00000"/>
              </a:soli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c:spPr>
            <c:extLst>
              <c:ext xmlns:c16="http://schemas.microsoft.com/office/drawing/2014/chart" uri="{C3380CC4-5D6E-409C-BE32-E72D297353CC}">
                <c16:uniqueId val="{00000001-EBEB-4B0A-8F19-5352B9794862}"/>
              </c:ext>
            </c:extLst>
          </c:dPt>
          <c:dLbls>
            <c:dLbl>
              <c:idx val="0"/>
              <c:layout>
                <c:manualLayout>
                  <c:x val="5.2790921624186832E-2"/>
                  <c:y val="-7.43038132546913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BEB-4B0A-8F19-5352B9794862}"/>
                </c:ext>
              </c:extLst>
            </c:dLbl>
            <c:dLbl>
              <c:idx val="1"/>
              <c:layout>
                <c:manualLayout>
                  <c:x val="5.4990543358527953E-2"/>
                  <c:y val="-6.49008905908416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BEB-4B0A-8F19-5352B9794862}"/>
                </c:ext>
              </c:extLst>
            </c:dLbl>
            <c:spPr>
              <a:noFill/>
              <a:ln>
                <a:noFill/>
              </a:ln>
              <a:effectLst/>
            </c:spPr>
            <c:txPr>
              <a:bodyPr rot="0" vert="horz"/>
              <a:lstStyle/>
              <a:p>
                <a:pPr>
                  <a:defRPr sz="1600" b="1">
                    <a:latin typeface="Dolce Vita Heavy" pitchFamily="2"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'E:\ESTADISTICA\INFORMACION AÑO 2019\DATOS PARA VOLETINES\[DATOS_BOLETINES_HOSPI _2019.xlsx]INDICA_HOSPITALARIOS (2)'!$D$66:$D$67</c:f>
              <c:strCache>
                <c:ptCount val="2"/>
                <c:pt idx="0">
                  <c:v>TOTAL 2018</c:v>
                </c:pt>
                <c:pt idx="1">
                  <c:v>TOTAL 2019</c:v>
                </c:pt>
              </c:strCache>
            </c:strRef>
          </c:cat>
          <c:val>
            <c:numRef>
              <c:f>'E:\ESTADISTICA\INFORMACION AÑO 2019\DATOS PARA VOLETINES\[DATOS_BOLETINES_HOSPI _2019.xlsx]INDICA_HOSPITALARIOS (2)'!$E$66:$E$67</c:f>
              <c:numCache>
                <c:formatCode>General</c:formatCode>
                <c:ptCount val="2"/>
                <c:pt idx="0">
                  <c:v>491725</c:v>
                </c:pt>
                <c:pt idx="1">
                  <c:v>658305</c:v>
                </c:pt>
              </c:numCache>
            </c:numRef>
          </c:val>
          <c:extLst>
            <c:ext xmlns:c16="http://schemas.microsoft.com/office/drawing/2014/chart" uri="{C3380CC4-5D6E-409C-BE32-E72D297353CC}">
              <c16:uniqueId val="{00000002-EBEB-4B0A-8F19-5352B9794862}"/>
            </c:ext>
          </c:extLst>
        </c:ser>
        <c:dLbls>
          <c:showLegendKey val="0"/>
          <c:showVal val="1"/>
          <c:showCatName val="0"/>
          <c:showSerName val="0"/>
          <c:showPercent val="0"/>
          <c:showBubbleSize val="0"/>
        </c:dLbls>
        <c:gapWidth val="150"/>
        <c:shape val="box"/>
        <c:axId val="376126064"/>
        <c:axId val="376120576"/>
        <c:axId val="0"/>
      </c:bar3DChart>
      <c:catAx>
        <c:axId val="37612606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vert="horz"/>
          <a:lstStyle/>
          <a:p>
            <a:pPr>
              <a:defRPr sz="1200">
                <a:latin typeface="Dolce Vita Heavy" pitchFamily="2" charset="0"/>
              </a:defRPr>
            </a:pPr>
            <a:endParaRPr lang="es-EC"/>
          </a:p>
        </c:txPr>
        <c:crossAx val="376120576"/>
        <c:crosses val="autoZero"/>
        <c:auto val="1"/>
        <c:lblAlgn val="ctr"/>
        <c:lblOffset val="100"/>
        <c:noMultiLvlLbl val="0"/>
      </c:catAx>
      <c:valAx>
        <c:axId val="376120576"/>
        <c:scaling>
          <c:orientation val="minMax"/>
        </c:scaling>
        <c:delete val="1"/>
        <c:axPos val="l"/>
        <c:numFmt formatCode="General" sourceLinked="1"/>
        <c:majorTickMark val="none"/>
        <c:minorTickMark val="none"/>
        <c:tickLblPos val="nextTo"/>
        <c:crossAx val="376126064"/>
        <c:crosses val="autoZero"/>
        <c:crossBetween val="between"/>
      </c:valAx>
      <c:spPr>
        <a:noFill/>
        <a:ln>
          <a:noFill/>
        </a:ln>
        <a:effectLst/>
      </c:spPr>
    </c:plotArea>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Hoja1!$B$1</c:f>
              <c:strCache>
                <c:ptCount val="1"/>
                <c:pt idx="0">
                  <c:v>GESTANTES</c:v>
                </c:pt>
              </c:strCache>
            </c:strRef>
          </c:tx>
          <c:invertIfNegative val="0"/>
          <c:dLbls>
            <c:spPr>
              <a:noFill/>
              <a:ln>
                <a:noFill/>
              </a:ln>
              <a:effectLst/>
            </c:spPr>
            <c:txPr>
              <a:bodyPr/>
              <a:lstStyle/>
              <a:p>
                <a:pPr>
                  <a:defRPr sz="12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2019 ENERO-DICIEMBRE </c:v>
                </c:pt>
              </c:strCache>
            </c:strRef>
          </c:cat>
          <c:val>
            <c:numRef>
              <c:f>Hoja1!$B$2</c:f>
              <c:numCache>
                <c:formatCode>General</c:formatCode>
                <c:ptCount val="1"/>
                <c:pt idx="0">
                  <c:v>3744</c:v>
                </c:pt>
              </c:numCache>
            </c:numRef>
          </c:val>
          <c:extLst>
            <c:ext xmlns:c16="http://schemas.microsoft.com/office/drawing/2014/chart" uri="{C3380CC4-5D6E-409C-BE32-E72D297353CC}">
              <c16:uniqueId val="{00000000-740C-4780-985F-7A5B223FCB76}"/>
            </c:ext>
          </c:extLst>
        </c:ser>
        <c:ser>
          <c:idx val="1"/>
          <c:order val="1"/>
          <c:tx>
            <c:strRef>
              <c:f>Hoja1!$C$1</c:f>
              <c:strCache>
                <c:ptCount val="1"/>
                <c:pt idx="0">
                  <c:v>MENOR DE 1 AÑO</c:v>
                </c:pt>
              </c:strCache>
            </c:strRef>
          </c:tx>
          <c:invertIfNegative val="0"/>
          <c:dLbls>
            <c:spPr>
              <a:noFill/>
              <a:ln>
                <a:noFill/>
              </a:ln>
              <a:effectLst/>
            </c:spPr>
            <c:txPr>
              <a:bodyPr/>
              <a:lstStyle/>
              <a:p>
                <a:pPr>
                  <a:defRPr sz="12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2019 ENERO-DICIEMBRE </c:v>
                </c:pt>
              </c:strCache>
            </c:strRef>
          </c:cat>
          <c:val>
            <c:numRef>
              <c:f>Hoja1!$C$2</c:f>
              <c:numCache>
                <c:formatCode>General</c:formatCode>
                <c:ptCount val="1"/>
                <c:pt idx="0">
                  <c:v>4796</c:v>
                </c:pt>
              </c:numCache>
            </c:numRef>
          </c:val>
          <c:extLst>
            <c:ext xmlns:c16="http://schemas.microsoft.com/office/drawing/2014/chart" uri="{C3380CC4-5D6E-409C-BE32-E72D297353CC}">
              <c16:uniqueId val="{00000001-740C-4780-985F-7A5B223FCB76}"/>
            </c:ext>
          </c:extLst>
        </c:ser>
        <c:ser>
          <c:idx val="2"/>
          <c:order val="2"/>
          <c:tx>
            <c:strRef>
              <c:f>Hoja1!$D$1</c:f>
              <c:strCache>
                <c:ptCount val="1"/>
                <c:pt idx="0">
                  <c:v>1 A 4 AÑOS</c:v>
                </c:pt>
              </c:strCache>
            </c:strRef>
          </c:tx>
          <c:invertIfNegative val="0"/>
          <c:dLbls>
            <c:spPr>
              <a:noFill/>
              <a:ln>
                <a:noFill/>
              </a:ln>
              <a:effectLst/>
            </c:spPr>
            <c:txPr>
              <a:bodyPr/>
              <a:lstStyle/>
              <a:p>
                <a:pPr>
                  <a:defRPr sz="12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2019 ENERO-DICIEMBRE </c:v>
                </c:pt>
              </c:strCache>
            </c:strRef>
          </c:cat>
          <c:val>
            <c:numRef>
              <c:f>Hoja1!$D$2</c:f>
              <c:numCache>
                <c:formatCode>General</c:formatCode>
                <c:ptCount val="1"/>
                <c:pt idx="0">
                  <c:v>3285</c:v>
                </c:pt>
              </c:numCache>
            </c:numRef>
          </c:val>
          <c:extLst>
            <c:ext xmlns:c16="http://schemas.microsoft.com/office/drawing/2014/chart" uri="{C3380CC4-5D6E-409C-BE32-E72D297353CC}">
              <c16:uniqueId val="{00000002-740C-4780-985F-7A5B223FCB76}"/>
            </c:ext>
          </c:extLst>
        </c:ser>
        <c:dLbls>
          <c:showLegendKey val="0"/>
          <c:showVal val="1"/>
          <c:showCatName val="0"/>
          <c:showSerName val="0"/>
          <c:showPercent val="0"/>
          <c:showBubbleSize val="0"/>
        </c:dLbls>
        <c:gapWidth val="75"/>
        <c:axId val="376122144"/>
        <c:axId val="376122536"/>
      </c:barChart>
      <c:catAx>
        <c:axId val="376122144"/>
        <c:scaling>
          <c:orientation val="minMax"/>
        </c:scaling>
        <c:delete val="0"/>
        <c:axPos val="b"/>
        <c:numFmt formatCode="General" sourceLinked="0"/>
        <c:majorTickMark val="none"/>
        <c:minorTickMark val="none"/>
        <c:tickLblPos val="nextTo"/>
        <c:crossAx val="376122536"/>
        <c:crosses val="autoZero"/>
        <c:auto val="1"/>
        <c:lblAlgn val="ctr"/>
        <c:lblOffset val="100"/>
        <c:noMultiLvlLbl val="0"/>
      </c:catAx>
      <c:valAx>
        <c:axId val="376122536"/>
        <c:scaling>
          <c:orientation val="minMax"/>
        </c:scaling>
        <c:delete val="0"/>
        <c:axPos val="l"/>
        <c:numFmt formatCode="General" sourceLinked="1"/>
        <c:majorTickMark val="none"/>
        <c:minorTickMark val="none"/>
        <c:tickLblPos val="nextTo"/>
        <c:txPr>
          <a:bodyPr/>
          <a:lstStyle/>
          <a:p>
            <a:pPr>
              <a:defRPr b="1">
                <a:latin typeface="Dolce Vita Heavy" pitchFamily="2" charset="0"/>
              </a:defRPr>
            </a:pPr>
            <a:endParaRPr lang="es-EC"/>
          </a:p>
        </c:txPr>
        <c:crossAx val="376122144"/>
        <c:crosses val="autoZero"/>
        <c:crossBetween val="between"/>
      </c:valAx>
    </c:plotArea>
    <c:legend>
      <c:legendPos val="b"/>
      <c:overlay val="0"/>
      <c:txPr>
        <a:bodyPr/>
        <a:lstStyle/>
        <a:p>
          <a:pPr>
            <a:defRPr>
              <a:latin typeface="Dolce Vita Heavy" pitchFamily="2" charset="0"/>
            </a:defRPr>
          </a:pPr>
          <a:endParaRPr lang="es-EC"/>
        </a:p>
      </c:txPr>
    </c:legend>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Hoja1!$B$1</c:f>
              <c:strCache>
                <c:ptCount val="1"/>
                <c:pt idx="0">
                  <c:v>10 A 14 AÑOS</c:v>
                </c:pt>
              </c:strCache>
            </c:strRef>
          </c:tx>
          <c:invertIfNegative val="0"/>
          <c:dLbls>
            <c:spPr>
              <a:noFill/>
              <a:ln>
                <a:noFill/>
              </a:ln>
              <a:effectLst/>
            </c:spPr>
            <c:txPr>
              <a:bodyPr/>
              <a:lstStyle/>
              <a:p>
                <a:pPr>
                  <a:defRPr sz="12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ENERO-DICIEMBRE 2019</c:v>
                </c:pt>
              </c:strCache>
            </c:strRef>
          </c:cat>
          <c:val>
            <c:numRef>
              <c:f>Hoja1!$B$2</c:f>
              <c:numCache>
                <c:formatCode>General</c:formatCode>
                <c:ptCount val="1"/>
                <c:pt idx="0">
                  <c:v>10023</c:v>
                </c:pt>
              </c:numCache>
            </c:numRef>
          </c:val>
          <c:extLst>
            <c:ext xmlns:c16="http://schemas.microsoft.com/office/drawing/2014/chart" uri="{C3380CC4-5D6E-409C-BE32-E72D297353CC}">
              <c16:uniqueId val="{00000000-A291-403C-8D9A-E04EF3C64ED5}"/>
            </c:ext>
          </c:extLst>
        </c:ser>
        <c:ser>
          <c:idx val="1"/>
          <c:order val="1"/>
          <c:tx>
            <c:strRef>
              <c:f>Hoja1!$C$1</c:f>
              <c:strCache>
                <c:ptCount val="1"/>
                <c:pt idx="0">
                  <c:v>15 A 19 AÑOS</c:v>
                </c:pt>
              </c:strCache>
            </c:strRef>
          </c:tx>
          <c:invertIfNegative val="0"/>
          <c:dLbls>
            <c:spPr>
              <a:noFill/>
              <a:ln>
                <a:noFill/>
              </a:ln>
              <a:effectLst/>
            </c:spPr>
            <c:txPr>
              <a:bodyPr/>
              <a:lstStyle/>
              <a:p>
                <a:pPr>
                  <a:defRPr sz="12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ENERO-DICIEMBRE 2019</c:v>
                </c:pt>
              </c:strCache>
            </c:strRef>
          </c:cat>
          <c:val>
            <c:numRef>
              <c:f>Hoja1!$C$2</c:f>
              <c:numCache>
                <c:formatCode>General</c:formatCode>
                <c:ptCount val="1"/>
                <c:pt idx="0">
                  <c:v>6317</c:v>
                </c:pt>
              </c:numCache>
            </c:numRef>
          </c:val>
          <c:extLst>
            <c:ext xmlns:c16="http://schemas.microsoft.com/office/drawing/2014/chart" uri="{C3380CC4-5D6E-409C-BE32-E72D297353CC}">
              <c16:uniqueId val="{00000001-A291-403C-8D9A-E04EF3C64ED5}"/>
            </c:ext>
          </c:extLst>
        </c:ser>
        <c:dLbls>
          <c:showLegendKey val="0"/>
          <c:showVal val="1"/>
          <c:showCatName val="0"/>
          <c:showSerName val="0"/>
          <c:showPercent val="0"/>
          <c:showBubbleSize val="0"/>
        </c:dLbls>
        <c:gapWidth val="75"/>
        <c:axId val="376122928"/>
        <c:axId val="376116656"/>
      </c:barChart>
      <c:catAx>
        <c:axId val="376122928"/>
        <c:scaling>
          <c:orientation val="minMax"/>
        </c:scaling>
        <c:delete val="0"/>
        <c:axPos val="b"/>
        <c:numFmt formatCode="General" sourceLinked="0"/>
        <c:majorTickMark val="none"/>
        <c:minorTickMark val="none"/>
        <c:tickLblPos val="nextTo"/>
        <c:crossAx val="376116656"/>
        <c:crosses val="autoZero"/>
        <c:auto val="1"/>
        <c:lblAlgn val="ctr"/>
        <c:lblOffset val="100"/>
        <c:noMultiLvlLbl val="0"/>
      </c:catAx>
      <c:valAx>
        <c:axId val="376116656"/>
        <c:scaling>
          <c:orientation val="minMax"/>
        </c:scaling>
        <c:delete val="0"/>
        <c:axPos val="l"/>
        <c:numFmt formatCode="General" sourceLinked="1"/>
        <c:majorTickMark val="none"/>
        <c:minorTickMark val="none"/>
        <c:tickLblPos val="nextTo"/>
        <c:crossAx val="376122928"/>
        <c:crosses val="autoZero"/>
        <c:crossBetween val="between"/>
      </c:valAx>
    </c:plotArea>
    <c:legend>
      <c:legendPos val="b"/>
      <c:overlay val="0"/>
    </c:legend>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Hoja1!$B$1</c:f>
              <c:strCache>
                <c:ptCount val="1"/>
                <c:pt idx="0">
                  <c:v>20 A 64 AÑOS</c:v>
                </c:pt>
              </c:strCache>
            </c:strRef>
          </c:tx>
          <c:invertIfNegative val="0"/>
          <c:dLbls>
            <c:spPr>
              <a:noFill/>
              <a:ln>
                <a:noFill/>
              </a:ln>
              <a:effectLst/>
            </c:spPr>
            <c:txPr>
              <a:bodyPr/>
              <a:lstStyle/>
              <a:p>
                <a:pPr>
                  <a:defRPr sz="1200" b="1">
                    <a:latin typeface="Dolce Vita Heavy" pitchFamily="2"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ENERO-DICIEMBRE 2019</c:v>
                </c:pt>
              </c:strCache>
            </c:strRef>
          </c:cat>
          <c:val>
            <c:numRef>
              <c:f>Hoja1!$B$2</c:f>
              <c:numCache>
                <c:formatCode>General</c:formatCode>
                <c:ptCount val="1"/>
                <c:pt idx="0">
                  <c:v>23870</c:v>
                </c:pt>
              </c:numCache>
            </c:numRef>
          </c:val>
          <c:extLst>
            <c:ext xmlns:c16="http://schemas.microsoft.com/office/drawing/2014/chart" uri="{C3380CC4-5D6E-409C-BE32-E72D297353CC}">
              <c16:uniqueId val="{00000000-F56D-4FAC-8508-BE0F14467789}"/>
            </c:ext>
          </c:extLst>
        </c:ser>
        <c:ser>
          <c:idx val="1"/>
          <c:order val="1"/>
          <c:tx>
            <c:strRef>
              <c:f>Hoja1!$C$1</c:f>
              <c:strCache>
                <c:ptCount val="1"/>
                <c:pt idx="0">
                  <c:v>65 YMÁS</c:v>
                </c:pt>
              </c:strCache>
            </c:strRef>
          </c:tx>
          <c:invertIfNegative val="0"/>
          <c:dLbls>
            <c:spPr>
              <a:noFill/>
              <a:ln>
                <a:noFill/>
              </a:ln>
              <a:effectLst/>
            </c:spPr>
            <c:txPr>
              <a:bodyPr/>
              <a:lstStyle/>
              <a:p>
                <a:pPr>
                  <a:defRPr sz="1200" b="1">
                    <a:latin typeface="Dolce Vita Heavy" pitchFamily="2"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c:f>
              <c:strCache>
                <c:ptCount val="1"/>
                <c:pt idx="0">
                  <c:v>ATENCIONES ENERO-DICIEMBRE 2019</c:v>
                </c:pt>
              </c:strCache>
            </c:strRef>
          </c:cat>
          <c:val>
            <c:numRef>
              <c:f>Hoja1!$C$2</c:f>
              <c:numCache>
                <c:formatCode>General</c:formatCode>
                <c:ptCount val="1"/>
                <c:pt idx="0">
                  <c:v>4536</c:v>
                </c:pt>
              </c:numCache>
            </c:numRef>
          </c:val>
          <c:extLst>
            <c:ext xmlns:c16="http://schemas.microsoft.com/office/drawing/2014/chart" uri="{C3380CC4-5D6E-409C-BE32-E72D297353CC}">
              <c16:uniqueId val="{00000001-F56D-4FAC-8508-BE0F14467789}"/>
            </c:ext>
          </c:extLst>
        </c:ser>
        <c:dLbls>
          <c:showLegendKey val="0"/>
          <c:showVal val="1"/>
          <c:showCatName val="0"/>
          <c:showSerName val="0"/>
          <c:showPercent val="0"/>
          <c:showBubbleSize val="0"/>
        </c:dLbls>
        <c:gapWidth val="75"/>
        <c:axId val="376128808"/>
        <c:axId val="376131552"/>
      </c:barChart>
      <c:catAx>
        <c:axId val="376128808"/>
        <c:scaling>
          <c:orientation val="minMax"/>
        </c:scaling>
        <c:delete val="0"/>
        <c:axPos val="b"/>
        <c:numFmt formatCode="General" sourceLinked="0"/>
        <c:majorTickMark val="none"/>
        <c:minorTickMark val="none"/>
        <c:tickLblPos val="nextTo"/>
        <c:crossAx val="376131552"/>
        <c:crosses val="autoZero"/>
        <c:auto val="1"/>
        <c:lblAlgn val="ctr"/>
        <c:lblOffset val="100"/>
        <c:noMultiLvlLbl val="0"/>
      </c:catAx>
      <c:valAx>
        <c:axId val="376131552"/>
        <c:scaling>
          <c:orientation val="minMax"/>
        </c:scaling>
        <c:delete val="0"/>
        <c:axPos val="l"/>
        <c:numFmt formatCode="General" sourceLinked="1"/>
        <c:majorTickMark val="none"/>
        <c:minorTickMark val="none"/>
        <c:tickLblPos val="nextTo"/>
        <c:crossAx val="376128808"/>
        <c:crosses val="autoZero"/>
        <c:crossBetween val="between"/>
      </c:valAx>
    </c:plotArea>
    <c:legend>
      <c:legendPos val="b"/>
      <c:overlay val="0"/>
    </c:legend>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Hoja1!$B$1</c:f>
              <c:strCache>
                <c:ptCount val="1"/>
                <c:pt idx="0">
                  <c:v>DISCAPACIDAD</c:v>
                </c:pt>
              </c:strCache>
            </c:strRef>
          </c:tx>
          <c:invertIfNegative val="0"/>
          <c:dLbls>
            <c:spPr>
              <a:noFill/>
              <a:ln>
                <a:noFill/>
              </a:ln>
              <a:effectLst/>
            </c:spPr>
            <c:txPr>
              <a:bodyPr/>
              <a:lstStyle/>
              <a:p>
                <a:pPr>
                  <a:defRPr sz="1400" b="1"/>
                </a:pPr>
                <a:endParaRPr lang="es-EC"/>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Hoja1!$A$2:$A$6</c:f>
              <c:strCache>
                <c:ptCount val="5"/>
                <c:pt idx="0">
                  <c:v>INTELECTUAL</c:v>
                </c:pt>
                <c:pt idx="1">
                  <c:v>FISICA</c:v>
                </c:pt>
                <c:pt idx="2">
                  <c:v>AUDITIVA</c:v>
                </c:pt>
                <c:pt idx="3">
                  <c:v>VISUAL</c:v>
                </c:pt>
                <c:pt idx="4">
                  <c:v>PSICOSOCIAL</c:v>
                </c:pt>
              </c:strCache>
            </c:strRef>
          </c:cat>
          <c:val>
            <c:numRef>
              <c:f>Hoja1!$B$2:$B$6</c:f>
              <c:numCache>
                <c:formatCode>General</c:formatCode>
                <c:ptCount val="5"/>
                <c:pt idx="0">
                  <c:v>738</c:v>
                </c:pt>
                <c:pt idx="1">
                  <c:v>1327</c:v>
                </c:pt>
                <c:pt idx="2">
                  <c:v>297</c:v>
                </c:pt>
                <c:pt idx="3">
                  <c:v>359</c:v>
                </c:pt>
                <c:pt idx="4">
                  <c:v>119</c:v>
                </c:pt>
              </c:numCache>
            </c:numRef>
          </c:val>
          <c:extLst>
            <c:ext xmlns:c16="http://schemas.microsoft.com/office/drawing/2014/chart" uri="{C3380CC4-5D6E-409C-BE32-E72D297353CC}">
              <c16:uniqueId val="{00000000-00E6-4BBC-9276-3CF7A0B474DF}"/>
            </c:ext>
          </c:extLst>
        </c:ser>
        <c:dLbls>
          <c:showLegendKey val="0"/>
          <c:showVal val="1"/>
          <c:showCatName val="0"/>
          <c:showSerName val="0"/>
          <c:showPercent val="0"/>
          <c:showBubbleSize val="0"/>
        </c:dLbls>
        <c:gapWidth val="75"/>
        <c:axId val="376129200"/>
        <c:axId val="376131944"/>
      </c:barChart>
      <c:catAx>
        <c:axId val="376129200"/>
        <c:scaling>
          <c:orientation val="minMax"/>
        </c:scaling>
        <c:delete val="0"/>
        <c:axPos val="b"/>
        <c:numFmt formatCode="General" sourceLinked="0"/>
        <c:majorTickMark val="none"/>
        <c:minorTickMark val="none"/>
        <c:tickLblPos val="nextTo"/>
        <c:crossAx val="376131944"/>
        <c:crosses val="autoZero"/>
        <c:auto val="1"/>
        <c:lblAlgn val="ctr"/>
        <c:lblOffset val="100"/>
        <c:noMultiLvlLbl val="0"/>
      </c:catAx>
      <c:valAx>
        <c:axId val="376131944"/>
        <c:scaling>
          <c:orientation val="minMax"/>
        </c:scaling>
        <c:delete val="0"/>
        <c:axPos val="l"/>
        <c:numFmt formatCode="General" sourceLinked="1"/>
        <c:majorTickMark val="none"/>
        <c:minorTickMark val="none"/>
        <c:tickLblPos val="nextTo"/>
        <c:crossAx val="376129200"/>
        <c:crosses val="autoZero"/>
        <c:crossBetween val="between"/>
      </c:valAx>
      <c:spPr>
        <a:ln>
          <a:noFill/>
        </a:ln>
      </c:spPr>
    </c:plotArea>
    <c:legend>
      <c:legendPos val="b"/>
      <c:overlay val="0"/>
    </c:legend>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s-EC"/>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Hoja1!$B$1</c:f>
              <c:strCache>
                <c:ptCount val="1"/>
                <c:pt idx="0">
                  <c:v>SILLA POSTURAL INFANTIL</c:v>
                </c:pt>
              </c:strCache>
            </c:strRef>
          </c:tx>
          <c:invertIfNegative val="0"/>
          <c:cat>
            <c:strRef>
              <c:f>Hoja1!$A$2</c:f>
              <c:strCache>
                <c:ptCount val="1"/>
                <c:pt idx="0">
                  <c:v>AYUDAS TÉCNICAS</c:v>
                </c:pt>
              </c:strCache>
            </c:strRef>
          </c:cat>
          <c:val>
            <c:numRef>
              <c:f>Hoja1!$B$2</c:f>
              <c:numCache>
                <c:formatCode>General</c:formatCode>
                <c:ptCount val="1"/>
                <c:pt idx="0">
                  <c:v>3</c:v>
                </c:pt>
              </c:numCache>
            </c:numRef>
          </c:val>
          <c:extLst>
            <c:ext xmlns:c16="http://schemas.microsoft.com/office/drawing/2014/chart" uri="{C3380CC4-5D6E-409C-BE32-E72D297353CC}">
              <c16:uniqueId val="{00000000-B90C-45D6-8014-002029F29321}"/>
            </c:ext>
          </c:extLst>
        </c:ser>
        <c:ser>
          <c:idx val="1"/>
          <c:order val="1"/>
          <c:tx>
            <c:strRef>
              <c:f>Hoja1!$C$1</c:f>
              <c:strCache>
                <c:ptCount val="1"/>
                <c:pt idx="0">
                  <c:v>SILLA POSTURAL ADULTO</c:v>
                </c:pt>
              </c:strCache>
            </c:strRef>
          </c:tx>
          <c:invertIfNegative val="0"/>
          <c:cat>
            <c:strRef>
              <c:f>Hoja1!$A$2</c:f>
              <c:strCache>
                <c:ptCount val="1"/>
                <c:pt idx="0">
                  <c:v>AYUDAS TÉCNICAS</c:v>
                </c:pt>
              </c:strCache>
            </c:strRef>
          </c:cat>
          <c:val>
            <c:numRef>
              <c:f>Hoja1!$C$2</c:f>
              <c:numCache>
                <c:formatCode>General</c:formatCode>
                <c:ptCount val="1"/>
                <c:pt idx="0">
                  <c:v>2</c:v>
                </c:pt>
              </c:numCache>
            </c:numRef>
          </c:val>
          <c:extLst>
            <c:ext xmlns:c16="http://schemas.microsoft.com/office/drawing/2014/chart" uri="{C3380CC4-5D6E-409C-BE32-E72D297353CC}">
              <c16:uniqueId val="{00000001-B90C-45D6-8014-002029F29321}"/>
            </c:ext>
          </c:extLst>
        </c:ser>
        <c:ser>
          <c:idx val="2"/>
          <c:order val="2"/>
          <c:tx>
            <c:strRef>
              <c:f>Hoja1!$D$1</c:f>
              <c:strCache>
                <c:ptCount val="1"/>
                <c:pt idx="0">
                  <c:v>ANDADOR ADULTO</c:v>
                </c:pt>
              </c:strCache>
            </c:strRef>
          </c:tx>
          <c:invertIfNegative val="0"/>
          <c:cat>
            <c:strRef>
              <c:f>Hoja1!$A$2</c:f>
              <c:strCache>
                <c:ptCount val="1"/>
                <c:pt idx="0">
                  <c:v>AYUDAS TÉCNICAS</c:v>
                </c:pt>
              </c:strCache>
            </c:strRef>
          </c:cat>
          <c:val>
            <c:numRef>
              <c:f>Hoja1!$D$2</c:f>
              <c:numCache>
                <c:formatCode>General</c:formatCode>
                <c:ptCount val="1"/>
                <c:pt idx="0">
                  <c:v>5</c:v>
                </c:pt>
              </c:numCache>
            </c:numRef>
          </c:val>
          <c:extLst>
            <c:ext xmlns:c16="http://schemas.microsoft.com/office/drawing/2014/chart" uri="{C3380CC4-5D6E-409C-BE32-E72D297353CC}">
              <c16:uniqueId val="{00000002-B90C-45D6-8014-002029F29321}"/>
            </c:ext>
          </c:extLst>
        </c:ser>
        <c:ser>
          <c:idx val="3"/>
          <c:order val="3"/>
          <c:tx>
            <c:strRef>
              <c:f>Hoja1!$E$1</c:f>
              <c:strCache>
                <c:ptCount val="1"/>
                <c:pt idx="0">
                  <c:v>ANDADOR INFANTIL</c:v>
                </c:pt>
              </c:strCache>
            </c:strRef>
          </c:tx>
          <c:invertIfNegative val="0"/>
          <c:cat>
            <c:strRef>
              <c:f>Hoja1!$A$2</c:f>
              <c:strCache>
                <c:ptCount val="1"/>
                <c:pt idx="0">
                  <c:v>AYUDAS TÉCNICAS</c:v>
                </c:pt>
              </c:strCache>
            </c:strRef>
          </c:cat>
          <c:val>
            <c:numRef>
              <c:f>Hoja1!$E$2</c:f>
              <c:numCache>
                <c:formatCode>General</c:formatCode>
                <c:ptCount val="1"/>
                <c:pt idx="0">
                  <c:v>3</c:v>
                </c:pt>
              </c:numCache>
            </c:numRef>
          </c:val>
          <c:extLst>
            <c:ext xmlns:c16="http://schemas.microsoft.com/office/drawing/2014/chart" uri="{C3380CC4-5D6E-409C-BE32-E72D297353CC}">
              <c16:uniqueId val="{00000003-B90C-45D6-8014-002029F29321}"/>
            </c:ext>
          </c:extLst>
        </c:ser>
        <c:ser>
          <c:idx val="4"/>
          <c:order val="4"/>
          <c:tx>
            <c:strRef>
              <c:f>Hoja1!$F$1</c:f>
              <c:strCache>
                <c:ptCount val="1"/>
                <c:pt idx="0">
                  <c:v>PAÑALES</c:v>
                </c:pt>
              </c:strCache>
            </c:strRef>
          </c:tx>
          <c:invertIfNegative val="0"/>
          <c:cat>
            <c:strRef>
              <c:f>Hoja1!$A$2</c:f>
              <c:strCache>
                <c:ptCount val="1"/>
                <c:pt idx="0">
                  <c:v>AYUDAS TÉCNICAS</c:v>
                </c:pt>
              </c:strCache>
            </c:strRef>
          </c:cat>
          <c:val>
            <c:numRef>
              <c:f>Hoja1!$F$2</c:f>
              <c:numCache>
                <c:formatCode>General</c:formatCode>
                <c:ptCount val="1"/>
                <c:pt idx="0">
                  <c:v>131</c:v>
                </c:pt>
              </c:numCache>
            </c:numRef>
          </c:val>
          <c:extLst>
            <c:ext xmlns:c16="http://schemas.microsoft.com/office/drawing/2014/chart" uri="{C3380CC4-5D6E-409C-BE32-E72D297353CC}">
              <c16:uniqueId val="{00000004-B90C-45D6-8014-002029F29321}"/>
            </c:ext>
          </c:extLst>
        </c:ser>
        <c:ser>
          <c:idx val="5"/>
          <c:order val="5"/>
          <c:tx>
            <c:strRef>
              <c:f>Hoja1!$G$1</c:f>
              <c:strCache>
                <c:ptCount val="1"/>
                <c:pt idx="0">
                  <c:v>COJIN ANTIESCARAS</c:v>
                </c:pt>
              </c:strCache>
            </c:strRef>
          </c:tx>
          <c:invertIfNegative val="0"/>
          <c:cat>
            <c:strRef>
              <c:f>Hoja1!$A$2</c:f>
              <c:strCache>
                <c:ptCount val="1"/>
                <c:pt idx="0">
                  <c:v>AYUDAS TÉCNICAS</c:v>
                </c:pt>
              </c:strCache>
            </c:strRef>
          </c:cat>
          <c:val>
            <c:numRef>
              <c:f>Hoja1!$G$2</c:f>
              <c:numCache>
                <c:formatCode>General</c:formatCode>
                <c:ptCount val="1"/>
                <c:pt idx="0">
                  <c:v>44</c:v>
                </c:pt>
              </c:numCache>
            </c:numRef>
          </c:val>
          <c:extLst>
            <c:ext xmlns:c16="http://schemas.microsoft.com/office/drawing/2014/chart" uri="{C3380CC4-5D6E-409C-BE32-E72D297353CC}">
              <c16:uniqueId val="{00000005-B90C-45D6-8014-002029F29321}"/>
            </c:ext>
          </c:extLst>
        </c:ser>
        <c:ser>
          <c:idx val="6"/>
          <c:order val="6"/>
          <c:tx>
            <c:strRef>
              <c:f>Hoja1!$H$1</c:f>
              <c:strCache>
                <c:ptCount val="1"/>
                <c:pt idx="0">
                  <c:v>COLCHON ANTIESCARAS</c:v>
                </c:pt>
              </c:strCache>
            </c:strRef>
          </c:tx>
          <c:invertIfNegative val="0"/>
          <c:cat>
            <c:strRef>
              <c:f>Hoja1!$A$2</c:f>
              <c:strCache>
                <c:ptCount val="1"/>
                <c:pt idx="0">
                  <c:v>AYUDAS TÉCNICAS</c:v>
                </c:pt>
              </c:strCache>
            </c:strRef>
          </c:cat>
          <c:val>
            <c:numRef>
              <c:f>Hoja1!$H$2</c:f>
              <c:numCache>
                <c:formatCode>General</c:formatCode>
                <c:ptCount val="1"/>
                <c:pt idx="0">
                  <c:v>5</c:v>
                </c:pt>
              </c:numCache>
            </c:numRef>
          </c:val>
          <c:extLst>
            <c:ext xmlns:c16="http://schemas.microsoft.com/office/drawing/2014/chart" uri="{C3380CC4-5D6E-409C-BE32-E72D297353CC}">
              <c16:uniqueId val="{00000006-B90C-45D6-8014-002029F29321}"/>
            </c:ext>
          </c:extLst>
        </c:ser>
        <c:ser>
          <c:idx val="7"/>
          <c:order val="7"/>
          <c:tx>
            <c:strRef>
              <c:f>Hoja1!$I$1</c:f>
              <c:strCache>
                <c:ptCount val="1"/>
                <c:pt idx="0">
                  <c:v>MULETAS CANADIENSES</c:v>
                </c:pt>
              </c:strCache>
            </c:strRef>
          </c:tx>
          <c:invertIfNegative val="0"/>
          <c:cat>
            <c:strRef>
              <c:f>Hoja1!$A$2</c:f>
              <c:strCache>
                <c:ptCount val="1"/>
                <c:pt idx="0">
                  <c:v>AYUDAS TÉCNICAS</c:v>
                </c:pt>
              </c:strCache>
            </c:strRef>
          </c:cat>
          <c:val>
            <c:numRef>
              <c:f>Hoja1!$I$2</c:f>
              <c:numCache>
                <c:formatCode>General</c:formatCode>
                <c:ptCount val="1"/>
                <c:pt idx="0">
                  <c:v>4</c:v>
                </c:pt>
              </c:numCache>
            </c:numRef>
          </c:val>
          <c:extLst>
            <c:ext xmlns:c16="http://schemas.microsoft.com/office/drawing/2014/chart" uri="{C3380CC4-5D6E-409C-BE32-E72D297353CC}">
              <c16:uniqueId val="{00000007-B90C-45D6-8014-002029F29321}"/>
            </c:ext>
          </c:extLst>
        </c:ser>
        <c:ser>
          <c:idx val="8"/>
          <c:order val="8"/>
          <c:tx>
            <c:strRef>
              <c:f>Hoja1!$J$1</c:f>
              <c:strCache>
                <c:ptCount val="1"/>
                <c:pt idx="0">
                  <c:v>SILLA BAÑARSE Y EVACUAR</c:v>
                </c:pt>
              </c:strCache>
            </c:strRef>
          </c:tx>
          <c:invertIfNegative val="0"/>
          <c:cat>
            <c:strRef>
              <c:f>Hoja1!$A$2</c:f>
              <c:strCache>
                <c:ptCount val="1"/>
                <c:pt idx="0">
                  <c:v>AYUDAS TÉCNICAS</c:v>
                </c:pt>
              </c:strCache>
            </c:strRef>
          </c:cat>
          <c:val>
            <c:numRef>
              <c:f>Hoja1!$J$2</c:f>
              <c:numCache>
                <c:formatCode>General</c:formatCode>
                <c:ptCount val="1"/>
                <c:pt idx="0">
                  <c:v>63</c:v>
                </c:pt>
              </c:numCache>
            </c:numRef>
          </c:val>
          <c:extLst>
            <c:ext xmlns:c16="http://schemas.microsoft.com/office/drawing/2014/chart" uri="{C3380CC4-5D6E-409C-BE32-E72D297353CC}">
              <c16:uniqueId val="{00000008-B90C-45D6-8014-002029F29321}"/>
            </c:ext>
          </c:extLst>
        </c:ser>
        <c:ser>
          <c:idx val="9"/>
          <c:order val="9"/>
          <c:tx>
            <c:strRef>
              <c:f>Hoja1!$K$1</c:f>
              <c:strCache>
                <c:ptCount val="1"/>
                <c:pt idx="0">
                  <c:v>SILLA Nº12</c:v>
                </c:pt>
              </c:strCache>
            </c:strRef>
          </c:tx>
          <c:invertIfNegative val="0"/>
          <c:cat>
            <c:strRef>
              <c:f>Hoja1!$A$2</c:f>
              <c:strCache>
                <c:ptCount val="1"/>
                <c:pt idx="0">
                  <c:v>AYUDAS TÉCNICAS</c:v>
                </c:pt>
              </c:strCache>
            </c:strRef>
          </c:cat>
          <c:val>
            <c:numRef>
              <c:f>Hoja1!$K$2</c:f>
              <c:numCache>
                <c:formatCode>General</c:formatCode>
                <c:ptCount val="1"/>
                <c:pt idx="0">
                  <c:v>4</c:v>
                </c:pt>
              </c:numCache>
            </c:numRef>
          </c:val>
          <c:extLst>
            <c:ext xmlns:c16="http://schemas.microsoft.com/office/drawing/2014/chart" uri="{C3380CC4-5D6E-409C-BE32-E72D297353CC}">
              <c16:uniqueId val="{00000009-B90C-45D6-8014-002029F29321}"/>
            </c:ext>
          </c:extLst>
        </c:ser>
        <c:ser>
          <c:idx val="10"/>
          <c:order val="10"/>
          <c:tx>
            <c:strRef>
              <c:f>Hoja1!$L$1</c:f>
              <c:strCache>
                <c:ptCount val="1"/>
                <c:pt idx="0">
                  <c:v>SILLA Nº14</c:v>
                </c:pt>
              </c:strCache>
            </c:strRef>
          </c:tx>
          <c:invertIfNegative val="0"/>
          <c:cat>
            <c:strRef>
              <c:f>Hoja1!$A$2</c:f>
              <c:strCache>
                <c:ptCount val="1"/>
                <c:pt idx="0">
                  <c:v>AYUDAS TÉCNICAS</c:v>
                </c:pt>
              </c:strCache>
            </c:strRef>
          </c:cat>
          <c:val>
            <c:numRef>
              <c:f>Hoja1!$L$2</c:f>
              <c:numCache>
                <c:formatCode>General</c:formatCode>
                <c:ptCount val="1"/>
                <c:pt idx="0">
                  <c:v>3</c:v>
                </c:pt>
              </c:numCache>
            </c:numRef>
          </c:val>
          <c:extLst>
            <c:ext xmlns:c16="http://schemas.microsoft.com/office/drawing/2014/chart" uri="{C3380CC4-5D6E-409C-BE32-E72D297353CC}">
              <c16:uniqueId val="{0000000A-B90C-45D6-8014-002029F29321}"/>
            </c:ext>
          </c:extLst>
        </c:ser>
        <c:ser>
          <c:idx val="11"/>
          <c:order val="11"/>
          <c:tx>
            <c:strRef>
              <c:f>Hoja1!$M$1</c:f>
              <c:strCache>
                <c:ptCount val="1"/>
                <c:pt idx="0">
                  <c:v>SILLA Nº16</c:v>
                </c:pt>
              </c:strCache>
            </c:strRef>
          </c:tx>
          <c:invertIfNegative val="0"/>
          <c:cat>
            <c:strRef>
              <c:f>Hoja1!$A$2</c:f>
              <c:strCache>
                <c:ptCount val="1"/>
                <c:pt idx="0">
                  <c:v>AYUDAS TÉCNICAS</c:v>
                </c:pt>
              </c:strCache>
            </c:strRef>
          </c:cat>
          <c:val>
            <c:numRef>
              <c:f>Hoja1!$M$2</c:f>
              <c:numCache>
                <c:formatCode>General</c:formatCode>
                <c:ptCount val="1"/>
                <c:pt idx="0">
                  <c:v>13</c:v>
                </c:pt>
              </c:numCache>
            </c:numRef>
          </c:val>
          <c:extLst>
            <c:ext xmlns:c16="http://schemas.microsoft.com/office/drawing/2014/chart" uri="{C3380CC4-5D6E-409C-BE32-E72D297353CC}">
              <c16:uniqueId val="{0000000B-B90C-45D6-8014-002029F29321}"/>
            </c:ext>
          </c:extLst>
        </c:ser>
        <c:ser>
          <c:idx val="12"/>
          <c:order val="12"/>
          <c:tx>
            <c:strRef>
              <c:f>Hoja1!$N$1</c:f>
              <c:strCache>
                <c:ptCount val="1"/>
                <c:pt idx="0">
                  <c:v>SILLA Nº18</c:v>
                </c:pt>
              </c:strCache>
            </c:strRef>
          </c:tx>
          <c:invertIfNegative val="0"/>
          <c:cat>
            <c:strRef>
              <c:f>Hoja1!$A$2</c:f>
              <c:strCache>
                <c:ptCount val="1"/>
                <c:pt idx="0">
                  <c:v>AYUDAS TÉCNICAS</c:v>
                </c:pt>
              </c:strCache>
            </c:strRef>
          </c:cat>
          <c:val>
            <c:numRef>
              <c:f>Hoja1!$N$2</c:f>
              <c:numCache>
                <c:formatCode>General</c:formatCode>
                <c:ptCount val="1"/>
                <c:pt idx="0">
                  <c:v>7</c:v>
                </c:pt>
              </c:numCache>
            </c:numRef>
          </c:val>
          <c:extLst>
            <c:ext xmlns:c16="http://schemas.microsoft.com/office/drawing/2014/chart" uri="{C3380CC4-5D6E-409C-BE32-E72D297353CC}">
              <c16:uniqueId val="{0000000C-B90C-45D6-8014-002029F29321}"/>
            </c:ext>
          </c:extLst>
        </c:ser>
        <c:ser>
          <c:idx val="13"/>
          <c:order val="13"/>
          <c:tx>
            <c:strRef>
              <c:f>Hoja1!$O$1</c:f>
              <c:strCache>
                <c:ptCount val="1"/>
                <c:pt idx="0">
                  <c:v>SILLA Nº20</c:v>
                </c:pt>
              </c:strCache>
            </c:strRef>
          </c:tx>
          <c:invertIfNegative val="0"/>
          <c:cat>
            <c:strRef>
              <c:f>Hoja1!$A$2</c:f>
              <c:strCache>
                <c:ptCount val="1"/>
                <c:pt idx="0">
                  <c:v>AYUDAS TÉCNICAS</c:v>
                </c:pt>
              </c:strCache>
            </c:strRef>
          </c:cat>
          <c:val>
            <c:numRef>
              <c:f>Hoja1!$O$2</c:f>
              <c:numCache>
                <c:formatCode>General</c:formatCode>
                <c:ptCount val="1"/>
                <c:pt idx="0">
                  <c:v>5</c:v>
                </c:pt>
              </c:numCache>
            </c:numRef>
          </c:val>
          <c:extLst>
            <c:ext xmlns:c16="http://schemas.microsoft.com/office/drawing/2014/chart" uri="{C3380CC4-5D6E-409C-BE32-E72D297353CC}">
              <c16:uniqueId val="{0000000D-B90C-45D6-8014-002029F29321}"/>
            </c:ext>
          </c:extLst>
        </c:ser>
        <c:ser>
          <c:idx val="14"/>
          <c:order val="14"/>
          <c:tx>
            <c:strRef>
              <c:f>Hoja1!$P$1</c:f>
              <c:strCache>
                <c:ptCount val="1"/>
                <c:pt idx="0">
                  <c:v>OTRAS</c:v>
                </c:pt>
              </c:strCache>
            </c:strRef>
          </c:tx>
          <c:invertIfNegative val="0"/>
          <c:cat>
            <c:strRef>
              <c:f>Hoja1!$A$2</c:f>
              <c:strCache>
                <c:ptCount val="1"/>
                <c:pt idx="0">
                  <c:v>AYUDAS TÉCNICAS</c:v>
                </c:pt>
              </c:strCache>
            </c:strRef>
          </c:cat>
          <c:val>
            <c:numRef>
              <c:f>Hoja1!$P$2</c:f>
              <c:numCache>
                <c:formatCode>General</c:formatCode>
                <c:ptCount val="1"/>
                <c:pt idx="0">
                  <c:v>9</c:v>
                </c:pt>
              </c:numCache>
            </c:numRef>
          </c:val>
          <c:extLst>
            <c:ext xmlns:c16="http://schemas.microsoft.com/office/drawing/2014/chart" uri="{C3380CC4-5D6E-409C-BE32-E72D297353CC}">
              <c16:uniqueId val="{0000000E-B90C-45D6-8014-002029F29321}"/>
            </c:ext>
          </c:extLst>
        </c:ser>
        <c:dLbls>
          <c:showLegendKey val="0"/>
          <c:showVal val="0"/>
          <c:showCatName val="0"/>
          <c:showSerName val="0"/>
          <c:showPercent val="0"/>
          <c:showBubbleSize val="0"/>
        </c:dLbls>
        <c:gapWidth val="150"/>
        <c:axId val="376129984"/>
        <c:axId val="336265520"/>
      </c:barChart>
      <c:catAx>
        <c:axId val="376129984"/>
        <c:scaling>
          <c:orientation val="minMax"/>
        </c:scaling>
        <c:delete val="0"/>
        <c:axPos val="b"/>
        <c:numFmt formatCode="General" sourceLinked="0"/>
        <c:majorTickMark val="none"/>
        <c:minorTickMark val="none"/>
        <c:tickLblPos val="nextTo"/>
        <c:crossAx val="336265520"/>
        <c:crosses val="autoZero"/>
        <c:auto val="1"/>
        <c:lblAlgn val="ctr"/>
        <c:lblOffset val="100"/>
        <c:noMultiLvlLbl val="0"/>
      </c:catAx>
      <c:valAx>
        <c:axId val="336265520"/>
        <c:scaling>
          <c:orientation val="minMax"/>
        </c:scaling>
        <c:delete val="0"/>
        <c:axPos val="l"/>
        <c:majorGridlines/>
        <c:numFmt formatCode="General" sourceLinked="1"/>
        <c:majorTickMark val="none"/>
        <c:minorTickMark val="none"/>
        <c:tickLblPos val="nextTo"/>
        <c:crossAx val="376129984"/>
        <c:crosses val="autoZero"/>
        <c:crossBetween val="between"/>
      </c:valAx>
      <c:dTable>
        <c:showHorzBorder val="1"/>
        <c:showVertBorder val="1"/>
        <c:showOutline val="1"/>
        <c:showKeys val="1"/>
      </c:dTable>
    </c:plotArea>
    <c:plotVisOnly val="1"/>
    <c:dispBlanksAs val="gap"/>
    <c:showDLblsOverMax val="0"/>
  </c:chart>
  <c:txPr>
    <a:bodyPr/>
    <a:lstStyle/>
    <a:p>
      <a:pPr>
        <a:defRPr sz="800"/>
      </a:pPr>
      <a:endParaRPr lang="es-EC"/>
    </a:p>
  </c:txPr>
  <c:externalData r:id="rId1">
    <c:autoUpdate val="0"/>
  </c:externalData>
</c:chartSpace>
</file>

<file path=ppt/diagrams/_rels/data3.xml.rels><?xml version="1.0" encoding="UTF-8" standalone="yes"?>
<Relationships xmlns="http://schemas.openxmlformats.org/package/2006/relationships"><Relationship Id="rId1" Type="http://schemas.openxmlformats.org/officeDocument/2006/relationships/image" Target="../media/image5.png"/></Relationships>
</file>

<file path=ppt/diagrams/_rels/data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4" Type="http://schemas.openxmlformats.org/officeDocument/2006/relationships/image" Target="../media/image22.png"/></Relationships>
</file>

<file path=ppt/diagrams/_rels/drawing3.xml.rels><?xml version="1.0" encoding="UTF-8" standalone="yes"?>
<Relationships xmlns="http://schemas.openxmlformats.org/package/2006/relationships"><Relationship Id="rId1" Type="http://schemas.openxmlformats.org/officeDocument/2006/relationships/image" Target="../media/image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4"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1E9118-D979-4A82-ABCB-0BB1CACDC48C}" type="doc">
      <dgm:prSet loTypeId="urn:microsoft.com/office/officeart/2005/8/layout/matrix1" loCatId="matrix" qsTypeId="urn:microsoft.com/office/officeart/2005/8/quickstyle/simple3" qsCatId="simple" csTypeId="urn:microsoft.com/office/officeart/2005/8/colors/colorful3" csCatId="colorful" phldr="1"/>
      <dgm:spPr/>
      <dgm:t>
        <a:bodyPr/>
        <a:lstStyle/>
        <a:p>
          <a:endParaRPr lang="es-EC"/>
        </a:p>
      </dgm:t>
    </dgm:pt>
    <dgm:pt modelId="{592ADA0E-237F-4316-A73D-0B6234810EBA}">
      <dgm:prSet phldrT="[Texto]" custT="1"/>
      <dgm:spPr>
        <a:solidFill>
          <a:srgbClr val="FFFF66"/>
        </a:solidFill>
      </dgm:spPr>
      <dgm:t>
        <a:bodyPr/>
        <a:lstStyle/>
        <a:p>
          <a:r>
            <a:rPr lang="es-MX" sz="1400" b="1" dirty="0">
              <a:latin typeface="Dolce Vita Heavy" pitchFamily="2" charset="0"/>
            </a:rPr>
            <a:t>EJECUCIÓN PRESUPUESTARIA 2019</a:t>
          </a:r>
          <a:endParaRPr lang="es-EC" sz="1400" b="1" dirty="0">
            <a:latin typeface="Dolce Vita Heavy" pitchFamily="2" charset="0"/>
          </a:endParaRPr>
        </a:p>
        <a:p>
          <a:r>
            <a:rPr lang="es-MX" sz="1400" b="1" dirty="0">
              <a:latin typeface="Dolce Vita Heavy" pitchFamily="2" charset="0"/>
            </a:rPr>
            <a:t>$ 11.992.418,95</a:t>
          </a:r>
          <a:endParaRPr lang="es-EC" sz="1400" dirty="0">
            <a:latin typeface="Dolce Vita Heavy" pitchFamily="2" charset="0"/>
          </a:endParaRPr>
        </a:p>
      </dgm:t>
    </dgm:pt>
    <dgm:pt modelId="{A986CBE6-69AC-473F-BF4E-0D892B39A22C}" type="parTrans" cxnId="{1D40868A-BED0-4F19-AE40-6ABD1C09DF8C}">
      <dgm:prSet/>
      <dgm:spPr/>
      <dgm:t>
        <a:bodyPr/>
        <a:lstStyle/>
        <a:p>
          <a:endParaRPr lang="es-EC" sz="1200"/>
        </a:p>
      </dgm:t>
    </dgm:pt>
    <dgm:pt modelId="{CF343A13-D336-444A-BF76-4AE705FE77C5}" type="sibTrans" cxnId="{1D40868A-BED0-4F19-AE40-6ABD1C09DF8C}">
      <dgm:prSet/>
      <dgm:spPr/>
      <dgm:t>
        <a:bodyPr/>
        <a:lstStyle/>
        <a:p>
          <a:endParaRPr lang="es-EC" sz="1200"/>
        </a:p>
      </dgm:t>
    </dgm:pt>
    <dgm:pt modelId="{A72D9277-B60E-48E4-9CC5-5B9ACA8FC071}">
      <dgm:prSet phldrT="[Texto]" custT="1"/>
      <dgm:spPr>
        <a:solidFill>
          <a:schemeClr val="accent1">
            <a:lumMod val="20000"/>
            <a:lumOff val="80000"/>
          </a:schemeClr>
        </a:solidFill>
      </dgm:spPr>
      <dgm:t>
        <a:bodyPr/>
        <a:lstStyle/>
        <a:p>
          <a:r>
            <a:rPr lang="es-MX" sz="1400" b="1" dirty="0">
              <a:latin typeface="Dolce Vita Heavy" pitchFamily="2" charset="0"/>
              <a:cs typeface="Andalus" pitchFamily="18" charset="-78"/>
            </a:rPr>
            <a:t>PROYECTOS DE INVERSIÓN </a:t>
          </a:r>
          <a:r>
            <a:rPr lang="es-MX" sz="1400" b="1" dirty="0">
              <a:latin typeface="Dolce Vita Heavy" pitchFamily="2" charset="0"/>
            </a:rPr>
            <a:t>:</a:t>
          </a:r>
          <a:r>
            <a:rPr lang="es-MX" sz="1400" b="1" dirty="0">
              <a:latin typeface="Dolce Vita Heavy" pitchFamily="2" charset="0"/>
              <a:cs typeface="Andalus" pitchFamily="18" charset="-78"/>
            </a:rPr>
            <a:t> </a:t>
          </a:r>
        </a:p>
        <a:p>
          <a:r>
            <a:rPr lang="es-MX" sz="1400" b="0" dirty="0">
              <a:latin typeface="Dolce Vita Heavy" pitchFamily="2" charset="0"/>
              <a:cs typeface="Andalus" pitchFamily="18" charset="-78"/>
            </a:rPr>
            <a:t>$ </a:t>
          </a:r>
          <a:r>
            <a:rPr lang="es-MX" sz="1400" dirty="0">
              <a:latin typeface="Dolce Vita Heavy" pitchFamily="2" charset="0"/>
            </a:rPr>
            <a:t>712.131,98</a:t>
          </a:r>
          <a:endParaRPr lang="es-EC" sz="1400" dirty="0">
            <a:latin typeface="Dolce Vita Heavy" pitchFamily="2" charset="0"/>
          </a:endParaRPr>
        </a:p>
      </dgm:t>
    </dgm:pt>
    <dgm:pt modelId="{19314E00-3AD4-4A16-8261-765B899A7FD2}" type="parTrans" cxnId="{4BF3D8EE-DDD9-469C-8AA9-E64F13059A07}">
      <dgm:prSet/>
      <dgm:spPr/>
      <dgm:t>
        <a:bodyPr/>
        <a:lstStyle/>
        <a:p>
          <a:endParaRPr lang="es-EC" sz="1200"/>
        </a:p>
      </dgm:t>
    </dgm:pt>
    <dgm:pt modelId="{FB504936-054A-4B77-8E24-F019668ABCF1}" type="sibTrans" cxnId="{4BF3D8EE-DDD9-469C-8AA9-E64F13059A07}">
      <dgm:prSet/>
      <dgm:spPr/>
      <dgm:t>
        <a:bodyPr/>
        <a:lstStyle/>
        <a:p>
          <a:endParaRPr lang="es-EC" sz="1200"/>
        </a:p>
      </dgm:t>
    </dgm:pt>
    <dgm:pt modelId="{FFF3B3B3-A40F-45DC-AD52-93546549830E}">
      <dgm:prSet phldrT="[Texto]" custT="1"/>
      <dgm:spPr>
        <a:solidFill>
          <a:schemeClr val="accent6">
            <a:lumMod val="20000"/>
            <a:lumOff val="80000"/>
          </a:schemeClr>
        </a:solidFill>
      </dgm:spPr>
      <dgm:t>
        <a:bodyPr/>
        <a:lstStyle/>
        <a:p>
          <a:r>
            <a:rPr lang="es-MX" sz="1400" b="1" dirty="0">
              <a:latin typeface="Dolce Vita Heavy" pitchFamily="2" charset="0"/>
            </a:rPr>
            <a:t>GASTOS  CORRIENTES : </a:t>
          </a:r>
        </a:p>
        <a:p>
          <a:r>
            <a:rPr lang="es-MX" sz="1400" b="0" dirty="0">
              <a:latin typeface="Dolce Vita Heavy" pitchFamily="2" charset="0"/>
            </a:rPr>
            <a:t>$ 967.516,97</a:t>
          </a:r>
          <a:endParaRPr lang="es-EC" sz="1400" b="0" dirty="0">
            <a:latin typeface="Dolce Vita Heavy" pitchFamily="2" charset="0"/>
          </a:endParaRPr>
        </a:p>
      </dgm:t>
    </dgm:pt>
    <dgm:pt modelId="{8325B74E-210D-4A28-94EB-1736C8D6A6BE}" type="parTrans" cxnId="{1B8B4821-4592-4274-80F1-4CDD7C5CFA05}">
      <dgm:prSet/>
      <dgm:spPr/>
      <dgm:t>
        <a:bodyPr/>
        <a:lstStyle/>
        <a:p>
          <a:endParaRPr lang="es-EC" sz="1200"/>
        </a:p>
      </dgm:t>
    </dgm:pt>
    <dgm:pt modelId="{B184D1C4-9F3F-4325-B969-64EFF57099CA}" type="sibTrans" cxnId="{1B8B4821-4592-4274-80F1-4CDD7C5CFA05}">
      <dgm:prSet/>
      <dgm:spPr/>
      <dgm:t>
        <a:bodyPr/>
        <a:lstStyle/>
        <a:p>
          <a:endParaRPr lang="es-EC" sz="1200"/>
        </a:p>
      </dgm:t>
    </dgm:pt>
    <dgm:pt modelId="{FE916324-EE05-4A2D-A40C-DC501EFBF7B2}">
      <dgm:prSet phldrT="[Texto]" custT="1"/>
      <dgm:spPr>
        <a:solidFill>
          <a:srgbClr val="FFFFCC"/>
        </a:solidFill>
      </dgm:spPr>
      <dgm:t>
        <a:bodyPr/>
        <a:lstStyle/>
        <a:p>
          <a:r>
            <a:rPr lang="es-MX" sz="1400" b="1" dirty="0">
              <a:latin typeface="Dolce Vita Heavy" pitchFamily="2" charset="0"/>
              <a:cs typeface="Andalus" pitchFamily="18" charset="-78"/>
            </a:rPr>
            <a:t>MEDICAMENTO</a:t>
          </a:r>
          <a:r>
            <a:rPr lang="es-MX" sz="1400" b="1" dirty="0">
              <a:latin typeface="Dolce Vita Heavy" pitchFamily="2" charset="0"/>
            </a:rPr>
            <a:t>:</a:t>
          </a:r>
          <a:r>
            <a:rPr lang="es-MX" sz="1400" b="1" dirty="0">
              <a:latin typeface="Dolce Vita Heavy" pitchFamily="2" charset="0"/>
              <a:cs typeface="Andalus" pitchFamily="18" charset="-78"/>
            </a:rPr>
            <a:t>  </a:t>
          </a:r>
        </a:p>
        <a:p>
          <a:r>
            <a:rPr lang="es-MX" sz="1400" b="0" dirty="0">
              <a:latin typeface="Dolce Vita Heavy" pitchFamily="2" charset="0"/>
              <a:cs typeface="Andalus" pitchFamily="18" charset="-78"/>
            </a:rPr>
            <a:t>$ 697.882,53</a:t>
          </a:r>
          <a:endParaRPr lang="es-EC" sz="1400" b="0" dirty="0">
            <a:latin typeface="Dolce Vita Heavy" pitchFamily="2" charset="0"/>
          </a:endParaRPr>
        </a:p>
      </dgm:t>
    </dgm:pt>
    <dgm:pt modelId="{D849A6D7-C15E-4C25-94FC-AE950D28682A}" type="parTrans" cxnId="{F06CD3B0-23A9-4EE0-B861-98D070AB924E}">
      <dgm:prSet/>
      <dgm:spPr/>
      <dgm:t>
        <a:bodyPr/>
        <a:lstStyle/>
        <a:p>
          <a:endParaRPr lang="es-EC" sz="1200"/>
        </a:p>
      </dgm:t>
    </dgm:pt>
    <dgm:pt modelId="{722CF682-8F6D-4ED7-836B-9611B3CC6873}" type="sibTrans" cxnId="{F06CD3B0-23A9-4EE0-B861-98D070AB924E}">
      <dgm:prSet/>
      <dgm:spPr/>
      <dgm:t>
        <a:bodyPr/>
        <a:lstStyle/>
        <a:p>
          <a:endParaRPr lang="es-EC" sz="1200"/>
        </a:p>
      </dgm:t>
    </dgm:pt>
    <dgm:pt modelId="{8C96E07C-D2B7-4A93-8DB0-BCE09AF95307}">
      <dgm:prSet phldrT="[Texto]" custT="1"/>
      <dgm:spPr>
        <a:solidFill>
          <a:schemeClr val="accent3">
            <a:lumMod val="20000"/>
            <a:lumOff val="80000"/>
          </a:schemeClr>
        </a:solidFill>
      </dgm:spPr>
      <dgm:t>
        <a:bodyPr/>
        <a:lstStyle/>
        <a:p>
          <a:r>
            <a:rPr lang="es-MX" sz="1400" b="1" dirty="0">
              <a:latin typeface="Dolce Vita Heavy" pitchFamily="2" charset="0"/>
              <a:cs typeface="Andalus" pitchFamily="18" charset="-78"/>
            </a:rPr>
            <a:t>TALENTO HUMANO </a:t>
          </a:r>
          <a:r>
            <a:rPr lang="es-MX" sz="1400" b="1" dirty="0">
              <a:latin typeface="Dolce Vita Heavy" pitchFamily="2" charset="0"/>
            </a:rPr>
            <a:t>: </a:t>
          </a:r>
          <a:r>
            <a:rPr lang="es-MX" sz="1400" b="1" dirty="0">
              <a:latin typeface="Dolce Vita Heavy" pitchFamily="2" charset="0"/>
              <a:cs typeface="Andalus" pitchFamily="18" charset="-78"/>
            </a:rPr>
            <a:t> </a:t>
          </a:r>
        </a:p>
        <a:p>
          <a:r>
            <a:rPr lang="es-MX" sz="1400" b="0" dirty="0">
              <a:latin typeface="Dolce Vita Heavy" pitchFamily="2" charset="0"/>
              <a:cs typeface="Andalus" pitchFamily="18" charset="-78"/>
            </a:rPr>
            <a:t>$ </a:t>
          </a:r>
          <a:r>
            <a:rPr lang="es-MX" sz="1400" dirty="0">
              <a:latin typeface="Dolce Vita Heavy" pitchFamily="2" charset="0"/>
            </a:rPr>
            <a:t>9.614.887,47</a:t>
          </a:r>
          <a:r>
            <a:rPr lang="es-MX" sz="1400" b="1" dirty="0">
              <a:latin typeface="Dolce Vita Heavy" pitchFamily="2" charset="0"/>
              <a:cs typeface="Andalus" pitchFamily="18" charset="-78"/>
            </a:rPr>
            <a:t> </a:t>
          </a:r>
          <a:endParaRPr lang="es-EC" sz="1400" dirty="0">
            <a:latin typeface="Dolce Vita Heavy" pitchFamily="2" charset="0"/>
          </a:endParaRPr>
        </a:p>
      </dgm:t>
    </dgm:pt>
    <dgm:pt modelId="{EAC45873-A16B-4154-98BB-8EA289CEE83C}" type="parTrans" cxnId="{1939E863-8E2F-41C9-8228-14F2DC20D5EE}">
      <dgm:prSet/>
      <dgm:spPr/>
      <dgm:t>
        <a:bodyPr/>
        <a:lstStyle/>
        <a:p>
          <a:endParaRPr lang="es-EC" sz="1200"/>
        </a:p>
      </dgm:t>
    </dgm:pt>
    <dgm:pt modelId="{9C7185B3-1128-45EE-B6C3-04600B02DFF9}" type="sibTrans" cxnId="{1939E863-8E2F-41C9-8228-14F2DC20D5EE}">
      <dgm:prSet/>
      <dgm:spPr/>
      <dgm:t>
        <a:bodyPr/>
        <a:lstStyle/>
        <a:p>
          <a:endParaRPr lang="es-EC" sz="1200"/>
        </a:p>
      </dgm:t>
    </dgm:pt>
    <dgm:pt modelId="{13306E6F-C45A-458B-AE38-FEE2CFFB84BF}" type="pres">
      <dgm:prSet presAssocID="{131E9118-D979-4A82-ABCB-0BB1CACDC48C}" presName="diagram" presStyleCnt="0">
        <dgm:presLayoutVars>
          <dgm:chMax val="1"/>
          <dgm:dir/>
          <dgm:animLvl val="ctr"/>
          <dgm:resizeHandles val="exact"/>
        </dgm:presLayoutVars>
      </dgm:prSet>
      <dgm:spPr/>
    </dgm:pt>
    <dgm:pt modelId="{E75A56AC-9A1D-4C99-B949-A92AE00C8175}" type="pres">
      <dgm:prSet presAssocID="{131E9118-D979-4A82-ABCB-0BB1CACDC48C}" presName="matrix" presStyleCnt="0"/>
      <dgm:spPr/>
    </dgm:pt>
    <dgm:pt modelId="{8A89F9C1-ECC7-4D9E-8974-EC3794882A27}" type="pres">
      <dgm:prSet presAssocID="{131E9118-D979-4A82-ABCB-0BB1CACDC48C}" presName="tile1" presStyleLbl="node1" presStyleIdx="0" presStyleCnt="4"/>
      <dgm:spPr/>
    </dgm:pt>
    <dgm:pt modelId="{FFC6C309-A7D4-4358-8CE4-4FFDF5FDE234}" type="pres">
      <dgm:prSet presAssocID="{131E9118-D979-4A82-ABCB-0BB1CACDC48C}" presName="tile1text" presStyleLbl="node1" presStyleIdx="0" presStyleCnt="4">
        <dgm:presLayoutVars>
          <dgm:chMax val="0"/>
          <dgm:chPref val="0"/>
          <dgm:bulletEnabled val="1"/>
        </dgm:presLayoutVars>
      </dgm:prSet>
      <dgm:spPr/>
    </dgm:pt>
    <dgm:pt modelId="{1D20DAEA-62A1-4CEF-B0F9-A4F5FE17E9A0}" type="pres">
      <dgm:prSet presAssocID="{131E9118-D979-4A82-ABCB-0BB1CACDC48C}" presName="tile2" presStyleLbl="node1" presStyleIdx="1" presStyleCnt="4"/>
      <dgm:spPr/>
    </dgm:pt>
    <dgm:pt modelId="{505AA6DC-B7BC-40C5-BF8E-7D49A7FD6E61}" type="pres">
      <dgm:prSet presAssocID="{131E9118-D979-4A82-ABCB-0BB1CACDC48C}" presName="tile2text" presStyleLbl="node1" presStyleIdx="1" presStyleCnt="4">
        <dgm:presLayoutVars>
          <dgm:chMax val="0"/>
          <dgm:chPref val="0"/>
          <dgm:bulletEnabled val="1"/>
        </dgm:presLayoutVars>
      </dgm:prSet>
      <dgm:spPr/>
    </dgm:pt>
    <dgm:pt modelId="{D522C69B-CAE6-4269-B900-C3263598104A}" type="pres">
      <dgm:prSet presAssocID="{131E9118-D979-4A82-ABCB-0BB1CACDC48C}" presName="tile3" presStyleLbl="node1" presStyleIdx="2" presStyleCnt="4"/>
      <dgm:spPr/>
    </dgm:pt>
    <dgm:pt modelId="{0F72BE9A-86A2-4980-8BA9-704783C5B66E}" type="pres">
      <dgm:prSet presAssocID="{131E9118-D979-4A82-ABCB-0BB1CACDC48C}" presName="tile3text" presStyleLbl="node1" presStyleIdx="2" presStyleCnt="4">
        <dgm:presLayoutVars>
          <dgm:chMax val="0"/>
          <dgm:chPref val="0"/>
          <dgm:bulletEnabled val="1"/>
        </dgm:presLayoutVars>
      </dgm:prSet>
      <dgm:spPr/>
    </dgm:pt>
    <dgm:pt modelId="{821CA392-20FC-4ABF-A75A-6C1B8F78D3DC}" type="pres">
      <dgm:prSet presAssocID="{131E9118-D979-4A82-ABCB-0BB1CACDC48C}" presName="tile4" presStyleLbl="node1" presStyleIdx="3" presStyleCnt="4"/>
      <dgm:spPr/>
    </dgm:pt>
    <dgm:pt modelId="{03660C51-908E-4F70-BB74-8454D9BAF2A6}" type="pres">
      <dgm:prSet presAssocID="{131E9118-D979-4A82-ABCB-0BB1CACDC48C}" presName="tile4text" presStyleLbl="node1" presStyleIdx="3" presStyleCnt="4">
        <dgm:presLayoutVars>
          <dgm:chMax val="0"/>
          <dgm:chPref val="0"/>
          <dgm:bulletEnabled val="1"/>
        </dgm:presLayoutVars>
      </dgm:prSet>
      <dgm:spPr/>
    </dgm:pt>
    <dgm:pt modelId="{23B446A1-52B2-4AD7-9F93-67D66DBF3639}" type="pres">
      <dgm:prSet presAssocID="{131E9118-D979-4A82-ABCB-0BB1CACDC48C}" presName="centerTile" presStyleLbl="fgShp" presStyleIdx="0" presStyleCnt="1" custScaleX="249594">
        <dgm:presLayoutVars>
          <dgm:chMax val="0"/>
          <dgm:chPref val="0"/>
        </dgm:presLayoutVars>
      </dgm:prSet>
      <dgm:spPr/>
    </dgm:pt>
  </dgm:ptLst>
  <dgm:cxnLst>
    <dgm:cxn modelId="{95D4F207-30EB-42AB-A45A-0ABCE634E52A}" type="presOf" srcId="{FE916324-EE05-4A2D-A40C-DC501EFBF7B2}" destId="{0F72BE9A-86A2-4980-8BA9-704783C5B66E}" srcOrd="1" destOrd="0" presId="urn:microsoft.com/office/officeart/2005/8/layout/matrix1"/>
    <dgm:cxn modelId="{0C331D11-8E61-4536-91ED-9D4D2F9575EF}" type="presOf" srcId="{A72D9277-B60E-48E4-9CC5-5B9ACA8FC071}" destId="{FFC6C309-A7D4-4358-8CE4-4FFDF5FDE234}" srcOrd="1" destOrd="0" presId="urn:microsoft.com/office/officeart/2005/8/layout/matrix1"/>
    <dgm:cxn modelId="{E6A1A616-3C10-4EBC-B753-46692407B8C5}" type="presOf" srcId="{8C96E07C-D2B7-4A93-8DB0-BCE09AF95307}" destId="{03660C51-908E-4F70-BB74-8454D9BAF2A6}" srcOrd="1" destOrd="0" presId="urn:microsoft.com/office/officeart/2005/8/layout/matrix1"/>
    <dgm:cxn modelId="{54AE7B17-AD6F-4BDE-B3FF-409308A71D0A}" type="presOf" srcId="{FFF3B3B3-A40F-45DC-AD52-93546549830E}" destId="{1D20DAEA-62A1-4CEF-B0F9-A4F5FE17E9A0}" srcOrd="0" destOrd="0" presId="urn:microsoft.com/office/officeart/2005/8/layout/matrix1"/>
    <dgm:cxn modelId="{5E9CD217-CF91-434E-AC91-6190886F3C98}" type="presOf" srcId="{FE916324-EE05-4A2D-A40C-DC501EFBF7B2}" destId="{D522C69B-CAE6-4269-B900-C3263598104A}" srcOrd="0" destOrd="0" presId="urn:microsoft.com/office/officeart/2005/8/layout/matrix1"/>
    <dgm:cxn modelId="{1B8B4821-4592-4274-80F1-4CDD7C5CFA05}" srcId="{592ADA0E-237F-4316-A73D-0B6234810EBA}" destId="{FFF3B3B3-A40F-45DC-AD52-93546549830E}" srcOrd="1" destOrd="0" parTransId="{8325B74E-210D-4A28-94EB-1736C8D6A6BE}" sibTransId="{B184D1C4-9F3F-4325-B969-64EFF57099CA}"/>
    <dgm:cxn modelId="{1CAFD328-FE9E-4DDE-B16D-C9FCE616CD7F}" type="presOf" srcId="{FFF3B3B3-A40F-45DC-AD52-93546549830E}" destId="{505AA6DC-B7BC-40C5-BF8E-7D49A7FD6E61}" srcOrd="1" destOrd="0" presId="urn:microsoft.com/office/officeart/2005/8/layout/matrix1"/>
    <dgm:cxn modelId="{A9C1E93E-F312-42C3-8C41-F6D027A82553}" type="presOf" srcId="{A72D9277-B60E-48E4-9CC5-5B9ACA8FC071}" destId="{8A89F9C1-ECC7-4D9E-8974-EC3794882A27}" srcOrd="0" destOrd="0" presId="urn:microsoft.com/office/officeart/2005/8/layout/matrix1"/>
    <dgm:cxn modelId="{EF9F9662-CEE7-4341-925E-0A03AEBCC72C}" type="presOf" srcId="{131E9118-D979-4A82-ABCB-0BB1CACDC48C}" destId="{13306E6F-C45A-458B-AE38-FEE2CFFB84BF}" srcOrd="0" destOrd="0" presId="urn:microsoft.com/office/officeart/2005/8/layout/matrix1"/>
    <dgm:cxn modelId="{1939E863-8E2F-41C9-8228-14F2DC20D5EE}" srcId="{592ADA0E-237F-4316-A73D-0B6234810EBA}" destId="{8C96E07C-D2B7-4A93-8DB0-BCE09AF95307}" srcOrd="3" destOrd="0" parTransId="{EAC45873-A16B-4154-98BB-8EA289CEE83C}" sibTransId="{9C7185B3-1128-45EE-B6C3-04600B02DFF9}"/>
    <dgm:cxn modelId="{1D40868A-BED0-4F19-AE40-6ABD1C09DF8C}" srcId="{131E9118-D979-4A82-ABCB-0BB1CACDC48C}" destId="{592ADA0E-237F-4316-A73D-0B6234810EBA}" srcOrd="0" destOrd="0" parTransId="{A986CBE6-69AC-473F-BF4E-0D892B39A22C}" sibTransId="{CF343A13-D336-444A-BF76-4AE705FE77C5}"/>
    <dgm:cxn modelId="{F06CD3B0-23A9-4EE0-B861-98D070AB924E}" srcId="{592ADA0E-237F-4316-A73D-0B6234810EBA}" destId="{FE916324-EE05-4A2D-A40C-DC501EFBF7B2}" srcOrd="2" destOrd="0" parTransId="{D849A6D7-C15E-4C25-94FC-AE950D28682A}" sibTransId="{722CF682-8F6D-4ED7-836B-9611B3CC6873}"/>
    <dgm:cxn modelId="{AE6EE9E0-2FD1-4ED8-8551-FE2A652B213F}" type="presOf" srcId="{8C96E07C-D2B7-4A93-8DB0-BCE09AF95307}" destId="{821CA392-20FC-4ABF-A75A-6C1B8F78D3DC}" srcOrd="0" destOrd="0" presId="urn:microsoft.com/office/officeart/2005/8/layout/matrix1"/>
    <dgm:cxn modelId="{4BF3D8EE-DDD9-469C-8AA9-E64F13059A07}" srcId="{592ADA0E-237F-4316-A73D-0B6234810EBA}" destId="{A72D9277-B60E-48E4-9CC5-5B9ACA8FC071}" srcOrd="0" destOrd="0" parTransId="{19314E00-3AD4-4A16-8261-765B899A7FD2}" sibTransId="{FB504936-054A-4B77-8E24-F019668ABCF1}"/>
    <dgm:cxn modelId="{46CD41F7-A6D8-4488-88EF-35767A27FA2E}" type="presOf" srcId="{592ADA0E-237F-4316-A73D-0B6234810EBA}" destId="{23B446A1-52B2-4AD7-9F93-67D66DBF3639}" srcOrd="0" destOrd="0" presId="urn:microsoft.com/office/officeart/2005/8/layout/matrix1"/>
    <dgm:cxn modelId="{6F474F58-2D81-4D06-9D39-2EF1E6ED0A80}" type="presParOf" srcId="{13306E6F-C45A-458B-AE38-FEE2CFFB84BF}" destId="{E75A56AC-9A1D-4C99-B949-A92AE00C8175}" srcOrd="0" destOrd="0" presId="urn:microsoft.com/office/officeart/2005/8/layout/matrix1"/>
    <dgm:cxn modelId="{C7842824-7819-4A33-9A23-05BE52933B0E}" type="presParOf" srcId="{E75A56AC-9A1D-4C99-B949-A92AE00C8175}" destId="{8A89F9C1-ECC7-4D9E-8974-EC3794882A27}" srcOrd="0" destOrd="0" presId="urn:microsoft.com/office/officeart/2005/8/layout/matrix1"/>
    <dgm:cxn modelId="{BB2ADC14-630C-48E6-8504-5813EF8B4A17}" type="presParOf" srcId="{E75A56AC-9A1D-4C99-B949-A92AE00C8175}" destId="{FFC6C309-A7D4-4358-8CE4-4FFDF5FDE234}" srcOrd="1" destOrd="0" presId="urn:microsoft.com/office/officeart/2005/8/layout/matrix1"/>
    <dgm:cxn modelId="{26A2F7CB-3E1E-4310-B31F-29BE837B1667}" type="presParOf" srcId="{E75A56AC-9A1D-4C99-B949-A92AE00C8175}" destId="{1D20DAEA-62A1-4CEF-B0F9-A4F5FE17E9A0}" srcOrd="2" destOrd="0" presId="urn:microsoft.com/office/officeart/2005/8/layout/matrix1"/>
    <dgm:cxn modelId="{E85D248A-D2EC-414F-9EBB-0DFF2CF749A3}" type="presParOf" srcId="{E75A56AC-9A1D-4C99-B949-A92AE00C8175}" destId="{505AA6DC-B7BC-40C5-BF8E-7D49A7FD6E61}" srcOrd="3" destOrd="0" presId="urn:microsoft.com/office/officeart/2005/8/layout/matrix1"/>
    <dgm:cxn modelId="{F2A117EE-FD20-4535-B290-6C302F1DDCE8}" type="presParOf" srcId="{E75A56AC-9A1D-4C99-B949-A92AE00C8175}" destId="{D522C69B-CAE6-4269-B900-C3263598104A}" srcOrd="4" destOrd="0" presId="urn:microsoft.com/office/officeart/2005/8/layout/matrix1"/>
    <dgm:cxn modelId="{6E2DB539-6779-48BF-8D3B-EF2352C93E48}" type="presParOf" srcId="{E75A56AC-9A1D-4C99-B949-A92AE00C8175}" destId="{0F72BE9A-86A2-4980-8BA9-704783C5B66E}" srcOrd="5" destOrd="0" presId="urn:microsoft.com/office/officeart/2005/8/layout/matrix1"/>
    <dgm:cxn modelId="{E2FF49A8-6068-44FA-966B-95A1259DFA24}" type="presParOf" srcId="{E75A56AC-9A1D-4C99-B949-A92AE00C8175}" destId="{821CA392-20FC-4ABF-A75A-6C1B8F78D3DC}" srcOrd="6" destOrd="0" presId="urn:microsoft.com/office/officeart/2005/8/layout/matrix1"/>
    <dgm:cxn modelId="{09F745F2-4DB6-4E9E-B530-D95C3ABCE5FC}" type="presParOf" srcId="{E75A56AC-9A1D-4C99-B949-A92AE00C8175}" destId="{03660C51-908E-4F70-BB74-8454D9BAF2A6}" srcOrd="7" destOrd="0" presId="urn:microsoft.com/office/officeart/2005/8/layout/matrix1"/>
    <dgm:cxn modelId="{AC7B1B6F-48E7-4A30-8A50-BA2EC01E0605}" type="presParOf" srcId="{13306E6F-C45A-458B-AE38-FEE2CFFB84BF}" destId="{23B446A1-52B2-4AD7-9F93-67D66DBF3639}"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81134D-7E4B-4159-B8DA-BFACCC078665}" type="doc">
      <dgm:prSet loTypeId="urn:microsoft.com/office/officeart/2005/8/layout/hierarchy4" loCatId="list" qsTypeId="urn:microsoft.com/office/officeart/2005/8/quickstyle/simple3" qsCatId="simple" csTypeId="urn:microsoft.com/office/officeart/2005/8/colors/colorful4" csCatId="colorful" phldr="1"/>
      <dgm:spPr/>
      <dgm:t>
        <a:bodyPr/>
        <a:lstStyle/>
        <a:p>
          <a:endParaRPr lang="es-EC"/>
        </a:p>
      </dgm:t>
    </dgm:pt>
    <dgm:pt modelId="{098ED1E3-6D92-4938-AE75-481433F17857}">
      <dgm:prSet phldrT="[Texto]" custT="1"/>
      <dgm:spPr>
        <a:solidFill>
          <a:schemeClr val="accent5">
            <a:lumMod val="40000"/>
            <a:lumOff val="60000"/>
          </a:schemeClr>
        </a:solidFill>
      </dgm:spPr>
      <dgm:t>
        <a:bodyPr/>
        <a:lstStyle/>
        <a:p>
          <a:pPr algn="ctr"/>
          <a:r>
            <a:rPr lang="es-EC" sz="1800" b="1" dirty="0">
              <a:latin typeface="Dolce Vita Heavy" panose="02000800000000000000" pitchFamily="2" charset="0"/>
              <a:cs typeface="Andalus" pitchFamily="18" charset="-78"/>
            </a:rPr>
            <a:t>CODIGO DEL TRABAJO</a:t>
          </a:r>
        </a:p>
      </dgm:t>
    </dgm:pt>
    <dgm:pt modelId="{3E4E45FF-05FC-43DA-BF60-E5A69E132AF2}" type="parTrans" cxnId="{A9C9C5C2-23A6-41DA-A439-A66966F52815}">
      <dgm:prSet/>
      <dgm:spPr/>
      <dgm:t>
        <a:bodyPr/>
        <a:lstStyle/>
        <a:p>
          <a:endParaRPr lang="es-EC">
            <a:latin typeface="+mj-lt"/>
          </a:endParaRPr>
        </a:p>
      </dgm:t>
    </dgm:pt>
    <dgm:pt modelId="{ACF1B5C8-3929-4CC9-B0FD-D7CE184D3994}" type="sibTrans" cxnId="{A9C9C5C2-23A6-41DA-A439-A66966F52815}">
      <dgm:prSet/>
      <dgm:spPr/>
      <dgm:t>
        <a:bodyPr/>
        <a:lstStyle/>
        <a:p>
          <a:endParaRPr lang="es-EC">
            <a:latin typeface="+mj-lt"/>
          </a:endParaRPr>
        </a:p>
      </dgm:t>
    </dgm:pt>
    <dgm:pt modelId="{00E9FFF7-7EEB-452A-AD28-9C1B0C650998}">
      <dgm:prSet phldrT="[Texto]" custT="1"/>
      <dgm:spPr>
        <a:solidFill>
          <a:schemeClr val="accent5">
            <a:lumMod val="20000"/>
            <a:lumOff val="80000"/>
          </a:schemeClr>
        </a:solidFill>
      </dgm:spPr>
      <dgm:t>
        <a:bodyPr/>
        <a:lstStyle/>
        <a:p>
          <a:pPr algn="ctr"/>
          <a:r>
            <a:rPr lang="es-EC" sz="1600" dirty="0">
              <a:latin typeface="Dolce Vita Heavy" panose="02000800000000000000" pitchFamily="2" charset="0"/>
              <a:cs typeface="Andalus" pitchFamily="18" charset="-78"/>
            </a:rPr>
            <a:t>63 FUNCIONARIOS</a:t>
          </a:r>
        </a:p>
      </dgm:t>
    </dgm:pt>
    <dgm:pt modelId="{2F6CFA52-F7C8-49F0-801F-F36888B1BA94}" type="parTrans" cxnId="{65FD8AF2-D661-4A2C-9501-15F125E87117}">
      <dgm:prSet/>
      <dgm:spPr/>
      <dgm:t>
        <a:bodyPr/>
        <a:lstStyle/>
        <a:p>
          <a:endParaRPr lang="es-EC">
            <a:latin typeface="+mj-lt"/>
          </a:endParaRPr>
        </a:p>
      </dgm:t>
    </dgm:pt>
    <dgm:pt modelId="{5BDA9D8A-A969-4856-8800-9864F5B41DDD}" type="sibTrans" cxnId="{65FD8AF2-D661-4A2C-9501-15F125E87117}">
      <dgm:prSet/>
      <dgm:spPr/>
      <dgm:t>
        <a:bodyPr/>
        <a:lstStyle/>
        <a:p>
          <a:endParaRPr lang="es-EC">
            <a:latin typeface="+mj-lt"/>
          </a:endParaRPr>
        </a:p>
      </dgm:t>
    </dgm:pt>
    <dgm:pt modelId="{A7B82A0A-78AF-41D1-B7A5-4078E1C0A42C}">
      <dgm:prSet phldrT="[Texto]" custT="1"/>
      <dgm:spPr>
        <a:solidFill>
          <a:srgbClr val="FFFF66"/>
        </a:solidFill>
      </dgm:spPr>
      <dgm:t>
        <a:bodyPr/>
        <a:lstStyle/>
        <a:p>
          <a:pPr algn="ctr"/>
          <a:r>
            <a:rPr lang="es-EC" sz="1800" b="1">
              <a:latin typeface="Dolce Vita Heavy" panose="02000800000000000000" pitchFamily="2" charset="0"/>
              <a:cs typeface="Andalus" pitchFamily="18" charset="-78"/>
            </a:rPr>
            <a:t>LOSEP</a:t>
          </a:r>
          <a:endParaRPr lang="es-EC" sz="1800" b="1" dirty="0">
            <a:latin typeface="Dolce Vita Heavy" panose="02000800000000000000" pitchFamily="2" charset="0"/>
            <a:cs typeface="Andalus" pitchFamily="18" charset="-78"/>
          </a:endParaRPr>
        </a:p>
      </dgm:t>
    </dgm:pt>
    <dgm:pt modelId="{F02DCC09-7E5B-4D98-A2A0-0BB4E8DB5F9F}" type="parTrans" cxnId="{02F68A99-C83F-4635-8E79-8178D277017E}">
      <dgm:prSet/>
      <dgm:spPr/>
      <dgm:t>
        <a:bodyPr/>
        <a:lstStyle/>
        <a:p>
          <a:endParaRPr lang="es-EC">
            <a:latin typeface="+mj-lt"/>
          </a:endParaRPr>
        </a:p>
      </dgm:t>
    </dgm:pt>
    <dgm:pt modelId="{829DB69C-2323-48F8-9C31-9656EA6A102A}" type="sibTrans" cxnId="{02F68A99-C83F-4635-8E79-8178D277017E}">
      <dgm:prSet/>
      <dgm:spPr/>
      <dgm:t>
        <a:bodyPr/>
        <a:lstStyle/>
        <a:p>
          <a:endParaRPr lang="es-EC">
            <a:latin typeface="+mj-lt"/>
          </a:endParaRPr>
        </a:p>
      </dgm:t>
    </dgm:pt>
    <dgm:pt modelId="{82659DE2-7CDF-4560-B58A-9AB8415A0804}">
      <dgm:prSet phldrT="[Texto]" custT="1"/>
      <dgm:spPr>
        <a:solidFill>
          <a:srgbClr val="FFFFCC"/>
        </a:solidFill>
      </dgm:spPr>
      <dgm:t>
        <a:bodyPr/>
        <a:lstStyle/>
        <a:p>
          <a:pPr algn="ctr"/>
          <a:r>
            <a:rPr lang="es-EC" sz="1600" dirty="0">
              <a:latin typeface="Dolce Vita Heavy" panose="02000800000000000000" pitchFamily="2" charset="0"/>
              <a:cs typeface="Andalus" pitchFamily="18" charset="-78"/>
            </a:rPr>
            <a:t>479 FUNCIONARIOS</a:t>
          </a:r>
        </a:p>
      </dgm:t>
    </dgm:pt>
    <dgm:pt modelId="{F29F5F05-D42C-4EB2-872A-DD9F6E9F59A1}" type="parTrans" cxnId="{FD41AF14-929F-4BFE-AC2D-A583B7FEB1CB}">
      <dgm:prSet/>
      <dgm:spPr/>
      <dgm:t>
        <a:bodyPr/>
        <a:lstStyle/>
        <a:p>
          <a:endParaRPr lang="es-EC">
            <a:latin typeface="+mj-lt"/>
          </a:endParaRPr>
        </a:p>
      </dgm:t>
    </dgm:pt>
    <dgm:pt modelId="{EC0DE973-D088-4F35-94A1-B8F7CED1D267}" type="sibTrans" cxnId="{FD41AF14-929F-4BFE-AC2D-A583B7FEB1CB}">
      <dgm:prSet/>
      <dgm:spPr/>
      <dgm:t>
        <a:bodyPr/>
        <a:lstStyle/>
        <a:p>
          <a:endParaRPr lang="es-EC">
            <a:latin typeface="+mj-lt"/>
          </a:endParaRPr>
        </a:p>
      </dgm:t>
    </dgm:pt>
    <dgm:pt modelId="{F33CBC6F-A151-4AB9-BC15-B45DAB6C4871}" type="pres">
      <dgm:prSet presAssocID="{F981134D-7E4B-4159-B8DA-BFACCC078665}" presName="Name0" presStyleCnt="0">
        <dgm:presLayoutVars>
          <dgm:chPref val="1"/>
          <dgm:dir/>
          <dgm:animOne val="branch"/>
          <dgm:animLvl val="lvl"/>
          <dgm:resizeHandles/>
        </dgm:presLayoutVars>
      </dgm:prSet>
      <dgm:spPr/>
    </dgm:pt>
    <dgm:pt modelId="{E3F368A1-DBF2-4A5D-84C8-657D6A5683E1}" type="pres">
      <dgm:prSet presAssocID="{098ED1E3-6D92-4938-AE75-481433F17857}" presName="vertOne" presStyleCnt="0"/>
      <dgm:spPr/>
    </dgm:pt>
    <dgm:pt modelId="{B388E218-F7E7-4BB7-9B99-4034BFFAC7A5}" type="pres">
      <dgm:prSet presAssocID="{098ED1E3-6D92-4938-AE75-481433F17857}" presName="txOne" presStyleLbl="node0" presStyleIdx="0" presStyleCnt="2">
        <dgm:presLayoutVars>
          <dgm:chPref val="3"/>
        </dgm:presLayoutVars>
      </dgm:prSet>
      <dgm:spPr/>
    </dgm:pt>
    <dgm:pt modelId="{E0797AC8-8F8E-4863-B8EE-B1A3174FC326}" type="pres">
      <dgm:prSet presAssocID="{098ED1E3-6D92-4938-AE75-481433F17857}" presName="parTransOne" presStyleCnt="0"/>
      <dgm:spPr/>
    </dgm:pt>
    <dgm:pt modelId="{C2968CEE-7F4E-48C4-BC2B-398D6FE7FA79}" type="pres">
      <dgm:prSet presAssocID="{098ED1E3-6D92-4938-AE75-481433F17857}" presName="horzOne" presStyleCnt="0"/>
      <dgm:spPr/>
    </dgm:pt>
    <dgm:pt modelId="{77EF11E3-00B6-44D3-AF0C-374530A34B00}" type="pres">
      <dgm:prSet presAssocID="{00E9FFF7-7EEB-452A-AD28-9C1B0C650998}" presName="vertTwo" presStyleCnt="0"/>
      <dgm:spPr/>
    </dgm:pt>
    <dgm:pt modelId="{BAFE20C5-BEC8-4B79-B91F-42ECDCBACA60}" type="pres">
      <dgm:prSet presAssocID="{00E9FFF7-7EEB-452A-AD28-9C1B0C650998}" presName="txTwo" presStyleLbl="node2" presStyleIdx="0" presStyleCnt="2" custLinFactNeighborX="-75" custLinFactNeighborY="-16500">
        <dgm:presLayoutVars>
          <dgm:chPref val="3"/>
        </dgm:presLayoutVars>
      </dgm:prSet>
      <dgm:spPr/>
    </dgm:pt>
    <dgm:pt modelId="{3BC57177-E432-4EA9-91FA-0FECCAF09406}" type="pres">
      <dgm:prSet presAssocID="{00E9FFF7-7EEB-452A-AD28-9C1B0C650998}" presName="horzTwo" presStyleCnt="0"/>
      <dgm:spPr/>
    </dgm:pt>
    <dgm:pt modelId="{F6D5604C-9CFF-4C98-BF0C-B7D80EE33510}" type="pres">
      <dgm:prSet presAssocID="{ACF1B5C8-3929-4CC9-B0FD-D7CE184D3994}" presName="sibSpaceOne" presStyleCnt="0"/>
      <dgm:spPr/>
    </dgm:pt>
    <dgm:pt modelId="{BA901799-B311-4511-8B4F-E86DE7EF7C82}" type="pres">
      <dgm:prSet presAssocID="{A7B82A0A-78AF-41D1-B7A5-4078E1C0A42C}" presName="vertOne" presStyleCnt="0"/>
      <dgm:spPr/>
    </dgm:pt>
    <dgm:pt modelId="{F87BB8C0-455E-4E21-9DA7-528806E4ACD0}" type="pres">
      <dgm:prSet presAssocID="{A7B82A0A-78AF-41D1-B7A5-4078E1C0A42C}" presName="txOne" presStyleLbl="node0" presStyleIdx="1" presStyleCnt="2">
        <dgm:presLayoutVars>
          <dgm:chPref val="3"/>
        </dgm:presLayoutVars>
      </dgm:prSet>
      <dgm:spPr/>
    </dgm:pt>
    <dgm:pt modelId="{642790B2-7545-454B-B330-4619348A4490}" type="pres">
      <dgm:prSet presAssocID="{A7B82A0A-78AF-41D1-B7A5-4078E1C0A42C}" presName="parTransOne" presStyleCnt="0"/>
      <dgm:spPr/>
    </dgm:pt>
    <dgm:pt modelId="{BD7515FD-6533-46AE-968C-C23C257B6B14}" type="pres">
      <dgm:prSet presAssocID="{A7B82A0A-78AF-41D1-B7A5-4078E1C0A42C}" presName="horzOne" presStyleCnt="0"/>
      <dgm:spPr/>
    </dgm:pt>
    <dgm:pt modelId="{3882F6F4-901D-43B2-BB53-B091D436F208}" type="pres">
      <dgm:prSet presAssocID="{82659DE2-7CDF-4560-B58A-9AB8415A0804}" presName="vertTwo" presStyleCnt="0"/>
      <dgm:spPr/>
    </dgm:pt>
    <dgm:pt modelId="{76749D55-07A3-4B38-BF7D-9C36329D9C28}" type="pres">
      <dgm:prSet presAssocID="{82659DE2-7CDF-4560-B58A-9AB8415A0804}" presName="txTwo" presStyleLbl="node2" presStyleIdx="1" presStyleCnt="2" custLinFactNeighborX="75" custLinFactNeighborY="-17017">
        <dgm:presLayoutVars>
          <dgm:chPref val="3"/>
        </dgm:presLayoutVars>
      </dgm:prSet>
      <dgm:spPr/>
    </dgm:pt>
    <dgm:pt modelId="{E1741058-EC5C-4D96-A9CA-EFFDEAA112F2}" type="pres">
      <dgm:prSet presAssocID="{82659DE2-7CDF-4560-B58A-9AB8415A0804}" presName="horzTwo" presStyleCnt="0"/>
      <dgm:spPr/>
    </dgm:pt>
  </dgm:ptLst>
  <dgm:cxnLst>
    <dgm:cxn modelId="{FD41AF14-929F-4BFE-AC2D-A583B7FEB1CB}" srcId="{A7B82A0A-78AF-41D1-B7A5-4078E1C0A42C}" destId="{82659DE2-7CDF-4560-B58A-9AB8415A0804}" srcOrd="0" destOrd="0" parTransId="{F29F5F05-D42C-4EB2-872A-DD9F6E9F59A1}" sibTransId="{EC0DE973-D088-4F35-94A1-B8F7CED1D267}"/>
    <dgm:cxn modelId="{063E0B2D-6D31-4CA4-828A-351D2FB3924D}" type="presOf" srcId="{82659DE2-7CDF-4560-B58A-9AB8415A0804}" destId="{76749D55-07A3-4B38-BF7D-9C36329D9C28}" srcOrd="0" destOrd="0" presId="urn:microsoft.com/office/officeart/2005/8/layout/hierarchy4"/>
    <dgm:cxn modelId="{50D9A28B-F0FB-4B73-8B6B-F3D6755A7B3C}" type="presOf" srcId="{00E9FFF7-7EEB-452A-AD28-9C1B0C650998}" destId="{BAFE20C5-BEC8-4B79-B91F-42ECDCBACA60}" srcOrd="0" destOrd="0" presId="urn:microsoft.com/office/officeart/2005/8/layout/hierarchy4"/>
    <dgm:cxn modelId="{29A4C490-C3F0-40EB-8644-B164546895C1}" type="presOf" srcId="{F981134D-7E4B-4159-B8DA-BFACCC078665}" destId="{F33CBC6F-A151-4AB9-BC15-B45DAB6C4871}" srcOrd="0" destOrd="0" presId="urn:microsoft.com/office/officeart/2005/8/layout/hierarchy4"/>
    <dgm:cxn modelId="{BCBE3D99-9EAD-4E53-8C59-C8C1DEEE00F2}" type="presOf" srcId="{A7B82A0A-78AF-41D1-B7A5-4078E1C0A42C}" destId="{F87BB8C0-455E-4E21-9DA7-528806E4ACD0}" srcOrd="0" destOrd="0" presId="urn:microsoft.com/office/officeart/2005/8/layout/hierarchy4"/>
    <dgm:cxn modelId="{02F68A99-C83F-4635-8E79-8178D277017E}" srcId="{F981134D-7E4B-4159-B8DA-BFACCC078665}" destId="{A7B82A0A-78AF-41D1-B7A5-4078E1C0A42C}" srcOrd="1" destOrd="0" parTransId="{F02DCC09-7E5B-4D98-A2A0-0BB4E8DB5F9F}" sibTransId="{829DB69C-2323-48F8-9C31-9656EA6A102A}"/>
    <dgm:cxn modelId="{A9C9C5C2-23A6-41DA-A439-A66966F52815}" srcId="{F981134D-7E4B-4159-B8DA-BFACCC078665}" destId="{098ED1E3-6D92-4938-AE75-481433F17857}" srcOrd="0" destOrd="0" parTransId="{3E4E45FF-05FC-43DA-BF60-E5A69E132AF2}" sibTransId="{ACF1B5C8-3929-4CC9-B0FD-D7CE184D3994}"/>
    <dgm:cxn modelId="{8DC704DC-4C02-4BC3-B24C-23F305AB3E35}" type="presOf" srcId="{098ED1E3-6D92-4938-AE75-481433F17857}" destId="{B388E218-F7E7-4BB7-9B99-4034BFFAC7A5}" srcOrd="0" destOrd="0" presId="urn:microsoft.com/office/officeart/2005/8/layout/hierarchy4"/>
    <dgm:cxn modelId="{65FD8AF2-D661-4A2C-9501-15F125E87117}" srcId="{098ED1E3-6D92-4938-AE75-481433F17857}" destId="{00E9FFF7-7EEB-452A-AD28-9C1B0C650998}" srcOrd="0" destOrd="0" parTransId="{2F6CFA52-F7C8-49F0-801F-F36888B1BA94}" sibTransId="{5BDA9D8A-A969-4856-8800-9864F5B41DDD}"/>
    <dgm:cxn modelId="{3D32BD5B-68BD-40A4-BFD0-DD2672691BB2}" type="presParOf" srcId="{F33CBC6F-A151-4AB9-BC15-B45DAB6C4871}" destId="{E3F368A1-DBF2-4A5D-84C8-657D6A5683E1}" srcOrd="0" destOrd="0" presId="urn:microsoft.com/office/officeart/2005/8/layout/hierarchy4"/>
    <dgm:cxn modelId="{F01D0510-EB83-45B2-B6F6-26452D5DE118}" type="presParOf" srcId="{E3F368A1-DBF2-4A5D-84C8-657D6A5683E1}" destId="{B388E218-F7E7-4BB7-9B99-4034BFFAC7A5}" srcOrd="0" destOrd="0" presId="urn:microsoft.com/office/officeart/2005/8/layout/hierarchy4"/>
    <dgm:cxn modelId="{2CB44F8F-9E89-4A92-BF2B-C5C2307BAB54}" type="presParOf" srcId="{E3F368A1-DBF2-4A5D-84C8-657D6A5683E1}" destId="{E0797AC8-8F8E-4863-B8EE-B1A3174FC326}" srcOrd="1" destOrd="0" presId="urn:microsoft.com/office/officeart/2005/8/layout/hierarchy4"/>
    <dgm:cxn modelId="{4A9A4888-415D-4EDB-BCC1-976B930F21D7}" type="presParOf" srcId="{E3F368A1-DBF2-4A5D-84C8-657D6A5683E1}" destId="{C2968CEE-7F4E-48C4-BC2B-398D6FE7FA79}" srcOrd="2" destOrd="0" presId="urn:microsoft.com/office/officeart/2005/8/layout/hierarchy4"/>
    <dgm:cxn modelId="{8602936C-0889-43A0-9524-9E09D26ECE29}" type="presParOf" srcId="{C2968CEE-7F4E-48C4-BC2B-398D6FE7FA79}" destId="{77EF11E3-00B6-44D3-AF0C-374530A34B00}" srcOrd="0" destOrd="0" presId="urn:microsoft.com/office/officeart/2005/8/layout/hierarchy4"/>
    <dgm:cxn modelId="{EE66CE71-622C-4C8F-A83D-CCCF1E3F30E3}" type="presParOf" srcId="{77EF11E3-00B6-44D3-AF0C-374530A34B00}" destId="{BAFE20C5-BEC8-4B79-B91F-42ECDCBACA60}" srcOrd="0" destOrd="0" presId="urn:microsoft.com/office/officeart/2005/8/layout/hierarchy4"/>
    <dgm:cxn modelId="{7DB95092-C659-41E9-9862-775C28F7F92D}" type="presParOf" srcId="{77EF11E3-00B6-44D3-AF0C-374530A34B00}" destId="{3BC57177-E432-4EA9-91FA-0FECCAF09406}" srcOrd="1" destOrd="0" presId="urn:microsoft.com/office/officeart/2005/8/layout/hierarchy4"/>
    <dgm:cxn modelId="{7B41BB45-68B9-4986-95D3-688E36D2CE27}" type="presParOf" srcId="{F33CBC6F-A151-4AB9-BC15-B45DAB6C4871}" destId="{F6D5604C-9CFF-4C98-BF0C-B7D80EE33510}" srcOrd="1" destOrd="0" presId="urn:microsoft.com/office/officeart/2005/8/layout/hierarchy4"/>
    <dgm:cxn modelId="{F414572D-4A77-4CD0-9945-67223F3DEE03}" type="presParOf" srcId="{F33CBC6F-A151-4AB9-BC15-B45DAB6C4871}" destId="{BA901799-B311-4511-8B4F-E86DE7EF7C82}" srcOrd="2" destOrd="0" presId="urn:microsoft.com/office/officeart/2005/8/layout/hierarchy4"/>
    <dgm:cxn modelId="{6D4A114D-27A4-452B-BCD7-5DDED2E30AED}" type="presParOf" srcId="{BA901799-B311-4511-8B4F-E86DE7EF7C82}" destId="{F87BB8C0-455E-4E21-9DA7-528806E4ACD0}" srcOrd="0" destOrd="0" presId="urn:microsoft.com/office/officeart/2005/8/layout/hierarchy4"/>
    <dgm:cxn modelId="{D91A5C43-8A13-489A-BAA9-500533CD23B7}" type="presParOf" srcId="{BA901799-B311-4511-8B4F-E86DE7EF7C82}" destId="{642790B2-7545-454B-B330-4619348A4490}" srcOrd="1" destOrd="0" presId="urn:microsoft.com/office/officeart/2005/8/layout/hierarchy4"/>
    <dgm:cxn modelId="{CD59D21F-4866-40BC-9D35-FBC93C93F87D}" type="presParOf" srcId="{BA901799-B311-4511-8B4F-E86DE7EF7C82}" destId="{BD7515FD-6533-46AE-968C-C23C257B6B14}" srcOrd="2" destOrd="0" presId="urn:microsoft.com/office/officeart/2005/8/layout/hierarchy4"/>
    <dgm:cxn modelId="{461691FA-691A-42D1-9BC4-6DED6DF698F4}" type="presParOf" srcId="{BD7515FD-6533-46AE-968C-C23C257B6B14}" destId="{3882F6F4-901D-43B2-BB53-B091D436F208}" srcOrd="0" destOrd="0" presId="urn:microsoft.com/office/officeart/2005/8/layout/hierarchy4"/>
    <dgm:cxn modelId="{681F2F49-0729-45C0-BED0-1BF7BB9C7393}" type="presParOf" srcId="{3882F6F4-901D-43B2-BB53-B091D436F208}" destId="{76749D55-07A3-4B38-BF7D-9C36329D9C28}" srcOrd="0" destOrd="0" presId="urn:microsoft.com/office/officeart/2005/8/layout/hierarchy4"/>
    <dgm:cxn modelId="{EE724DF7-2116-4D47-A141-7F7D97C8637D}" type="presParOf" srcId="{3882F6F4-901D-43B2-BB53-B091D436F208}" destId="{E1741058-EC5C-4D96-A9CA-EFFDEAA112F2}" srcOrd="1" destOrd="0" presId="urn:microsoft.com/office/officeart/2005/8/layout/hierarchy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D0D8B7-853E-4050-858B-76F3DE4FC9ED}" type="doc">
      <dgm:prSet loTypeId="urn:microsoft.com/office/officeart/2005/8/layout/pList2" loCatId="list" qsTypeId="urn:microsoft.com/office/officeart/2005/8/quickstyle/simple1" qsCatId="simple" csTypeId="urn:microsoft.com/office/officeart/2005/8/colors/accent1_2" csCatId="accent1" phldr="1"/>
      <dgm:spPr/>
    </dgm:pt>
    <dgm:pt modelId="{881389DB-A66C-4886-8311-E1160212B853}">
      <dgm:prSet phldrT="[Texto]" custT="1"/>
      <dgm:spPr>
        <a:solidFill>
          <a:srgbClr val="002060"/>
        </a:solidFill>
      </dgm:spPr>
      <dgm:t>
        <a:bodyPr/>
        <a:lstStyle/>
        <a:p>
          <a:r>
            <a:rPr lang="es-ES" altLang="es-EC" sz="1200" b="1" dirty="0">
              <a:solidFill>
                <a:srgbClr val="FFFF00"/>
              </a:solidFill>
              <a:latin typeface="Dolce Vita Heavy" pitchFamily="2" charset="0"/>
              <a:cs typeface="Times New Roman" panose="02020603050405020304" pitchFamily="18" charset="0"/>
            </a:rPr>
            <a:t>UNIDADES DE PRIMER NIVEL</a:t>
          </a:r>
          <a:endParaRPr lang="es-ES" altLang="es-EC" sz="1200" dirty="0">
            <a:solidFill>
              <a:srgbClr val="FFFF00"/>
            </a:solidFill>
            <a:latin typeface="Dolce Vita Heavy" pitchFamily="2" charset="0"/>
            <a:cs typeface="Times New Roman" panose="02020603050405020304" pitchFamily="18" charset="0"/>
          </a:endParaRPr>
        </a:p>
        <a:p>
          <a:r>
            <a:rPr lang="es-ES" altLang="es-EC" sz="1200" b="1" dirty="0">
              <a:latin typeface="+mj-lt"/>
              <a:cs typeface="Times New Roman" panose="02020603050405020304" pitchFamily="18" charset="0"/>
            </a:rPr>
            <a:t>Medicina general y familiar</a:t>
          </a:r>
        </a:p>
        <a:p>
          <a:r>
            <a:rPr lang="es-ES" altLang="es-EC" sz="1200" b="1" dirty="0">
              <a:latin typeface="+mj-lt"/>
              <a:cs typeface="Times New Roman" panose="02020603050405020304" pitchFamily="18" charset="0"/>
            </a:rPr>
            <a:t>Obstetricia</a:t>
          </a:r>
        </a:p>
        <a:p>
          <a:r>
            <a:rPr lang="es-ES" altLang="es-EC" sz="1200" b="1" dirty="0">
              <a:latin typeface="+mj-lt"/>
              <a:cs typeface="Times New Roman" panose="02020603050405020304" pitchFamily="18" charset="0"/>
            </a:rPr>
            <a:t>Odontología</a:t>
          </a:r>
        </a:p>
        <a:p>
          <a:r>
            <a:rPr lang="es-ES" altLang="es-EC" sz="1200" b="1" dirty="0">
              <a:latin typeface="+mj-lt"/>
              <a:cs typeface="Times New Roman" panose="02020603050405020304" pitchFamily="18" charset="0"/>
            </a:rPr>
            <a:t>Inmunizaciones</a:t>
          </a:r>
        </a:p>
        <a:p>
          <a:r>
            <a:rPr lang="es-ES" altLang="es-EC" sz="1200" b="1" dirty="0">
              <a:latin typeface="+mj-lt"/>
              <a:cs typeface="Times New Roman" panose="02020603050405020304" pitchFamily="18" charset="0"/>
            </a:rPr>
            <a:t>Enfermería</a:t>
          </a:r>
        </a:p>
        <a:p>
          <a:r>
            <a:rPr lang="es-ES" altLang="es-EC" sz="1200" b="1" dirty="0">
              <a:latin typeface="+mj-lt"/>
              <a:cs typeface="Times New Roman" panose="02020603050405020304" pitchFamily="18" charset="0"/>
            </a:rPr>
            <a:t>Farmacia</a:t>
          </a:r>
        </a:p>
        <a:p>
          <a:r>
            <a:rPr lang="es-ES" altLang="es-EC" sz="1200" b="1" dirty="0">
              <a:latin typeface="+mj-lt"/>
              <a:cs typeface="Times New Roman" panose="02020603050405020304" pitchFamily="18" charset="0"/>
            </a:rPr>
            <a:t>Psicología</a:t>
          </a:r>
        </a:p>
        <a:p>
          <a:r>
            <a:rPr lang="es-ES" altLang="es-EC" sz="1200" b="1" dirty="0">
              <a:latin typeface="+mj-lt"/>
              <a:cs typeface="Times New Roman" panose="02020603050405020304" pitchFamily="18" charset="0"/>
            </a:rPr>
            <a:t>Calificación de discapacidades </a:t>
          </a:r>
          <a:endParaRPr lang="es-EC" sz="1200" b="1" dirty="0">
            <a:latin typeface="+mj-lt"/>
            <a:cs typeface="Times New Roman" panose="02020603050405020304" pitchFamily="18" charset="0"/>
          </a:endParaRPr>
        </a:p>
      </dgm:t>
    </dgm:pt>
    <dgm:pt modelId="{70F9A194-9BF6-483F-911A-14410DF101EC}" type="parTrans" cxnId="{FE530909-FE27-47CD-A024-10E1BEA30B1F}">
      <dgm:prSet/>
      <dgm:spPr/>
      <dgm:t>
        <a:bodyPr/>
        <a:lstStyle/>
        <a:p>
          <a:endParaRPr lang="es-EC"/>
        </a:p>
      </dgm:t>
    </dgm:pt>
    <dgm:pt modelId="{2EA5DC0A-936C-4C8E-B859-476DEFB81EF2}" type="sibTrans" cxnId="{FE530909-FE27-47CD-A024-10E1BEA30B1F}">
      <dgm:prSet/>
      <dgm:spPr/>
      <dgm:t>
        <a:bodyPr/>
        <a:lstStyle/>
        <a:p>
          <a:endParaRPr lang="es-EC"/>
        </a:p>
      </dgm:t>
    </dgm:pt>
    <dgm:pt modelId="{5BEEAF72-46D3-45C0-A3EC-1D46B184BE77}">
      <dgm:prSet phldrT="[Texto]" custT="1"/>
      <dgm:spPr>
        <a:solidFill>
          <a:schemeClr val="tx2">
            <a:lumMod val="50000"/>
          </a:schemeClr>
        </a:solidFill>
      </dgm:spPr>
      <dgm:t>
        <a:bodyPr/>
        <a:lstStyle/>
        <a:p>
          <a:r>
            <a:rPr lang="es-ES" altLang="es-EC" sz="1200" b="1" dirty="0">
              <a:solidFill>
                <a:srgbClr val="FFFF00"/>
              </a:solidFill>
              <a:latin typeface="Dolce Vita Heavy" pitchFamily="2" charset="0"/>
              <a:cs typeface="Times New Roman" panose="02020603050405020304" pitchFamily="18" charset="0"/>
            </a:rPr>
            <a:t>HOSPITAL BASICO PADRE ALBERTO BUFFONI</a:t>
          </a:r>
        </a:p>
        <a:p>
          <a:r>
            <a:rPr lang="es-ES" altLang="es-EC" sz="1200" b="1" dirty="0">
              <a:latin typeface="+mj-lt"/>
              <a:cs typeface="Times New Roman" panose="02020603050405020304" pitchFamily="18" charset="0"/>
            </a:rPr>
            <a:t>Consulta externa </a:t>
          </a:r>
          <a:r>
            <a:rPr lang="es-ES" altLang="es-EC" sz="1200" b="1" dirty="0">
              <a:solidFill>
                <a:schemeClr val="accent5">
                  <a:lumMod val="20000"/>
                  <a:lumOff val="80000"/>
                </a:schemeClr>
              </a:solidFill>
              <a:latin typeface="+mj-lt"/>
              <a:cs typeface="Times New Roman" panose="02020603050405020304" pitchFamily="18" charset="0"/>
            </a:rPr>
            <a:t>(Medicina Interna, Cirugía, Ginecología-Obstetricia, Pediatría, Psicología, Nutrición, etc.)</a:t>
          </a:r>
        </a:p>
        <a:p>
          <a:r>
            <a:rPr lang="es-ES" altLang="es-EC" sz="1200" b="1" dirty="0">
              <a:latin typeface="+mj-lt"/>
              <a:cs typeface="Times New Roman" panose="02020603050405020304" pitchFamily="18" charset="0"/>
            </a:rPr>
            <a:t>Emergencia</a:t>
          </a:r>
        </a:p>
        <a:p>
          <a:r>
            <a:rPr lang="es-ES" altLang="es-EC" sz="1200" b="1" dirty="0">
              <a:latin typeface="+mj-lt"/>
              <a:cs typeface="Times New Roman" panose="02020603050405020304" pitchFamily="18" charset="0"/>
            </a:rPr>
            <a:t>Atención Clínico - Quirúrgico</a:t>
          </a:r>
        </a:p>
        <a:p>
          <a:r>
            <a:rPr lang="es-ES" altLang="es-EC" sz="1200" b="1" dirty="0" err="1">
              <a:latin typeface="+mj-lt"/>
              <a:cs typeface="Times New Roman" panose="02020603050405020304" pitchFamily="18" charset="0"/>
            </a:rPr>
            <a:t>Imagenologia</a:t>
          </a:r>
          <a:endParaRPr lang="es-ES" altLang="es-EC" sz="1200" b="1" dirty="0">
            <a:latin typeface="+mj-lt"/>
            <a:cs typeface="Times New Roman" panose="02020603050405020304" pitchFamily="18" charset="0"/>
          </a:endParaRPr>
        </a:p>
        <a:p>
          <a:r>
            <a:rPr lang="es-ES" altLang="es-EC" sz="1200" b="1" dirty="0">
              <a:latin typeface="+mj-lt"/>
              <a:cs typeface="Times New Roman" panose="02020603050405020304" pitchFamily="18" charset="0"/>
            </a:rPr>
            <a:t>Farmacia</a:t>
          </a:r>
        </a:p>
        <a:p>
          <a:r>
            <a:rPr lang="es-ES" altLang="es-EC" sz="1200" b="1" dirty="0">
              <a:latin typeface="+mj-lt"/>
              <a:cs typeface="Times New Roman" panose="02020603050405020304" pitchFamily="18" charset="0"/>
            </a:rPr>
            <a:t>Hospitalización</a:t>
          </a:r>
        </a:p>
        <a:p>
          <a:r>
            <a:rPr lang="es-ES" altLang="es-EC" sz="1200" b="1" dirty="0">
              <a:latin typeface="+mj-lt"/>
              <a:cs typeface="Times New Roman" panose="02020603050405020304" pitchFamily="18" charset="0"/>
            </a:rPr>
            <a:t>Trabajo Social</a:t>
          </a:r>
        </a:p>
        <a:p>
          <a:r>
            <a:rPr lang="es-ES" altLang="es-EC" sz="1200" b="1" dirty="0">
              <a:latin typeface="+mj-lt"/>
              <a:cs typeface="Times New Roman" panose="02020603050405020304" pitchFamily="18" charset="0"/>
            </a:rPr>
            <a:t>Laboratorio y medicina transfusional</a:t>
          </a:r>
          <a:endParaRPr lang="es-EC" sz="1200" b="1" dirty="0">
            <a:latin typeface="+mj-lt"/>
            <a:cs typeface="Times New Roman" panose="02020603050405020304" pitchFamily="18" charset="0"/>
          </a:endParaRPr>
        </a:p>
      </dgm:t>
    </dgm:pt>
    <dgm:pt modelId="{A46101ED-9F2D-4419-8562-C65AD452421D}" type="parTrans" cxnId="{90D71ECA-32AC-442E-A3F6-2A6149769395}">
      <dgm:prSet/>
      <dgm:spPr/>
      <dgm:t>
        <a:bodyPr/>
        <a:lstStyle/>
        <a:p>
          <a:endParaRPr lang="es-EC"/>
        </a:p>
      </dgm:t>
    </dgm:pt>
    <dgm:pt modelId="{3A5AFDC4-FF86-4227-84AE-41440668D9E2}" type="sibTrans" cxnId="{90D71ECA-32AC-442E-A3F6-2A6149769395}">
      <dgm:prSet/>
      <dgm:spPr/>
      <dgm:t>
        <a:bodyPr/>
        <a:lstStyle/>
        <a:p>
          <a:endParaRPr lang="es-EC"/>
        </a:p>
      </dgm:t>
    </dgm:pt>
    <dgm:pt modelId="{1717F5DC-020F-4467-9683-866634C478B2}" type="pres">
      <dgm:prSet presAssocID="{12D0D8B7-853E-4050-858B-76F3DE4FC9ED}" presName="Name0" presStyleCnt="0">
        <dgm:presLayoutVars>
          <dgm:dir/>
          <dgm:resizeHandles val="exact"/>
        </dgm:presLayoutVars>
      </dgm:prSet>
      <dgm:spPr/>
    </dgm:pt>
    <dgm:pt modelId="{F7DFC63D-7837-4B46-9C5D-DB7219908045}" type="pres">
      <dgm:prSet presAssocID="{12D0D8B7-853E-4050-858B-76F3DE4FC9ED}" presName="bkgdShp" presStyleLbl="alignAccFollowNode1" presStyleIdx="0" presStyleCnt="1" custScaleY="82736" custLinFactNeighborY="-5756"/>
      <dgm:spPr/>
    </dgm:pt>
    <dgm:pt modelId="{A1763F2E-F95D-4FE4-A7D6-A582095416A4}" type="pres">
      <dgm:prSet presAssocID="{12D0D8B7-853E-4050-858B-76F3DE4FC9ED}" presName="linComp" presStyleCnt="0"/>
      <dgm:spPr/>
    </dgm:pt>
    <dgm:pt modelId="{FD86CEB0-F4A0-4611-830B-2EC24E7F28D4}" type="pres">
      <dgm:prSet presAssocID="{881389DB-A66C-4886-8311-E1160212B853}" presName="compNode" presStyleCnt="0"/>
      <dgm:spPr/>
    </dgm:pt>
    <dgm:pt modelId="{99699845-F813-46BE-AFF7-68716C2B2268}" type="pres">
      <dgm:prSet presAssocID="{881389DB-A66C-4886-8311-E1160212B853}" presName="node" presStyleLbl="node1" presStyleIdx="0" presStyleCnt="2" custScaleX="129259" custScaleY="115882">
        <dgm:presLayoutVars>
          <dgm:bulletEnabled val="1"/>
        </dgm:presLayoutVars>
      </dgm:prSet>
      <dgm:spPr/>
    </dgm:pt>
    <dgm:pt modelId="{B82ECAC3-A097-4A83-90CB-1EF365D1D345}" type="pres">
      <dgm:prSet presAssocID="{881389DB-A66C-4886-8311-E1160212B853}" presName="invisiNode" presStyleLbl="node1" presStyleIdx="0" presStyleCnt="2"/>
      <dgm:spPr/>
    </dgm:pt>
    <dgm:pt modelId="{1159F22B-A310-4936-89FB-325C74EE0C1C}" type="pres">
      <dgm:prSet presAssocID="{881389DB-A66C-4886-8311-E1160212B853}" presName="imagNode" presStyleLbl="fgImgPlace1" presStyleIdx="0" presStyleCnt="2" custScaleX="141947" custScaleY="102935" custLinFactNeighborX="141" custLinFactNeighborY="-1311"/>
      <dgm:spPr/>
    </dgm:pt>
    <dgm:pt modelId="{03A107EF-169C-41E7-8CF1-BD86CC7B825B}" type="pres">
      <dgm:prSet presAssocID="{2EA5DC0A-936C-4C8E-B859-476DEFB81EF2}" presName="sibTrans" presStyleLbl="sibTrans2D1" presStyleIdx="0" presStyleCnt="0"/>
      <dgm:spPr/>
    </dgm:pt>
    <dgm:pt modelId="{945EB23A-94D8-4B6F-8319-3C454967ECFC}" type="pres">
      <dgm:prSet presAssocID="{5BEEAF72-46D3-45C0-A3EC-1D46B184BE77}" presName="compNode" presStyleCnt="0"/>
      <dgm:spPr/>
    </dgm:pt>
    <dgm:pt modelId="{CC9687FF-A468-4455-8D1F-0935DBD7B517}" type="pres">
      <dgm:prSet presAssocID="{5BEEAF72-46D3-45C0-A3EC-1D46B184BE77}" presName="node" presStyleLbl="node1" presStyleIdx="1" presStyleCnt="2" custScaleX="209409" custScaleY="116913" custLinFactNeighborX="7701" custLinFactNeighborY="959">
        <dgm:presLayoutVars>
          <dgm:bulletEnabled val="1"/>
        </dgm:presLayoutVars>
      </dgm:prSet>
      <dgm:spPr/>
    </dgm:pt>
    <dgm:pt modelId="{60213023-D2CD-4A5C-8506-85D210702568}" type="pres">
      <dgm:prSet presAssocID="{5BEEAF72-46D3-45C0-A3EC-1D46B184BE77}" presName="invisiNode" presStyleLbl="node1" presStyleIdx="1" presStyleCnt="2"/>
      <dgm:spPr/>
    </dgm:pt>
    <dgm:pt modelId="{C5E7901E-0A91-4B63-84CE-683D5B57F720}" type="pres">
      <dgm:prSet presAssocID="{5BEEAF72-46D3-45C0-A3EC-1D46B184BE77}" presName="imagNode" presStyleLbl="fgImgPlace1" presStyleIdx="1" presStyleCnt="2" custScaleX="203726" custScaleY="104096" custLinFactNeighborX="8618" custLinFactNeighborY="557"/>
      <dgm:spPr>
        <a:blipFill rotWithShape="1">
          <a:blip xmlns:r="http://schemas.openxmlformats.org/officeDocument/2006/relationships" r:embed="rId1"/>
          <a:stretch>
            <a:fillRect/>
          </a:stretch>
        </a:blipFill>
      </dgm:spPr>
    </dgm:pt>
  </dgm:ptLst>
  <dgm:cxnLst>
    <dgm:cxn modelId="{973FE803-84BE-4121-B667-D501D4AEF4A0}" type="presOf" srcId="{5BEEAF72-46D3-45C0-A3EC-1D46B184BE77}" destId="{CC9687FF-A468-4455-8D1F-0935DBD7B517}" srcOrd="0" destOrd="0" presId="urn:microsoft.com/office/officeart/2005/8/layout/pList2"/>
    <dgm:cxn modelId="{FE530909-FE27-47CD-A024-10E1BEA30B1F}" srcId="{12D0D8B7-853E-4050-858B-76F3DE4FC9ED}" destId="{881389DB-A66C-4886-8311-E1160212B853}" srcOrd="0" destOrd="0" parTransId="{70F9A194-9BF6-483F-911A-14410DF101EC}" sibTransId="{2EA5DC0A-936C-4C8E-B859-476DEFB81EF2}"/>
    <dgm:cxn modelId="{48595915-C098-451F-8EEE-7EAF84D902AF}" type="presOf" srcId="{12D0D8B7-853E-4050-858B-76F3DE4FC9ED}" destId="{1717F5DC-020F-4467-9683-866634C478B2}" srcOrd="0" destOrd="0" presId="urn:microsoft.com/office/officeart/2005/8/layout/pList2"/>
    <dgm:cxn modelId="{4834BF24-C6DA-496D-973D-4986020390CE}" type="presOf" srcId="{881389DB-A66C-4886-8311-E1160212B853}" destId="{99699845-F813-46BE-AFF7-68716C2B2268}" srcOrd="0" destOrd="0" presId="urn:microsoft.com/office/officeart/2005/8/layout/pList2"/>
    <dgm:cxn modelId="{281084C2-F91C-4D1D-94A0-5E87DC6F45F0}" type="presOf" srcId="{2EA5DC0A-936C-4C8E-B859-476DEFB81EF2}" destId="{03A107EF-169C-41E7-8CF1-BD86CC7B825B}" srcOrd="0" destOrd="0" presId="urn:microsoft.com/office/officeart/2005/8/layout/pList2"/>
    <dgm:cxn modelId="{90D71ECA-32AC-442E-A3F6-2A6149769395}" srcId="{12D0D8B7-853E-4050-858B-76F3DE4FC9ED}" destId="{5BEEAF72-46D3-45C0-A3EC-1D46B184BE77}" srcOrd="1" destOrd="0" parTransId="{A46101ED-9F2D-4419-8562-C65AD452421D}" sibTransId="{3A5AFDC4-FF86-4227-84AE-41440668D9E2}"/>
    <dgm:cxn modelId="{C2740669-AFF4-4C75-A739-F36B3C231438}" type="presParOf" srcId="{1717F5DC-020F-4467-9683-866634C478B2}" destId="{F7DFC63D-7837-4B46-9C5D-DB7219908045}" srcOrd="0" destOrd="0" presId="urn:microsoft.com/office/officeart/2005/8/layout/pList2"/>
    <dgm:cxn modelId="{5A38BBE8-AFA9-47C9-8BD0-2B3EA55F5151}" type="presParOf" srcId="{1717F5DC-020F-4467-9683-866634C478B2}" destId="{A1763F2E-F95D-4FE4-A7D6-A582095416A4}" srcOrd="1" destOrd="0" presId="urn:microsoft.com/office/officeart/2005/8/layout/pList2"/>
    <dgm:cxn modelId="{2F9334C0-A89E-4016-82B9-3EC785C49A31}" type="presParOf" srcId="{A1763F2E-F95D-4FE4-A7D6-A582095416A4}" destId="{FD86CEB0-F4A0-4611-830B-2EC24E7F28D4}" srcOrd="0" destOrd="0" presId="urn:microsoft.com/office/officeart/2005/8/layout/pList2"/>
    <dgm:cxn modelId="{8C8E4517-8C46-4BC9-91C1-BD73872A8BDC}" type="presParOf" srcId="{FD86CEB0-F4A0-4611-830B-2EC24E7F28D4}" destId="{99699845-F813-46BE-AFF7-68716C2B2268}" srcOrd="0" destOrd="0" presId="urn:microsoft.com/office/officeart/2005/8/layout/pList2"/>
    <dgm:cxn modelId="{C5CF17B1-4B78-442E-8405-17863D5364B7}" type="presParOf" srcId="{FD86CEB0-F4A0-4611-830B-2EC24E7F28D4}" destId="{B82ECAC3-A097-4A83-90CB-1EF365D1D345}" srcOrd="1" destOrd="0" presId="urn:microsoft.com/office/officeart/2005/8/layout/pList2"/>
    <dgm:cxn modelId="{77A22394-3CEE-48E1-B91A-21EF0D6B8567}" type="presParOf" srcId="{FD86CEB0-F4A0-4611-830B-2EC24E7F28D4}" destId="{1159F22B-A310-4936-89FB-325C74EE0C1C}" srcOrd="2" destOrd="0" presId="urn:microsoft.com/office/officeart/2005/8/layout/pList2"/>
    <dgm:cxn modelId="{526E6B48-F2F6-4805-B677-99847A30515E}" type="presParOf" srcId="{A1763F2E-F95D-4FE4-A7D6-A582095416A4}" destId="{03A107EF-169C-41E7-8CF1-BD86CC7B825B}" srcOrd="1" destOrd="0" presId="urn:microsoft.com/office/officeart/2005/8/layout/pList2"/>
    <dgm:cxn modelId="{53F6BA14-A099-4FC7-8D20-5406C0B0E239}" type="presParOf" srcId="{A1763F2E-F95D-4FE4-A7D6-A582095416A4}" destId="{945EB23A-94D8-4B6F-8319-3C454967ECFC}" srcOrd="2" destOrd="0" presId="urn:microsoft.com/office/officeart/2005/8/layout/pList2"/>
    <dgm:cxn modelId="{CE80B59B-8996-4698-8ABB-F411E9AD2BA7}" type="presParOf" srcId="{945EB23A-94D8-4B6F-8319-3C454967ECFC}" destId="{CC9687FF-A468-4455-8D1F-0935DBD7B517}" srcOrd="0" destOrd="0" presId="urn:microsoft.com/office/officeart/2005/8/layout/pList2"/>
    <dgm:cxn modelId="{16E8FEE4-5B66-4B03-A50A-97DB79DFB141}" type="presParOf" srcId="{945EB23A-94D8-4B6F-8319-3C454967ECFC}" destId="{60213023-D2CD-4A5C-8506-85D210702568}" srcOrd="1" destOrd="0" presId="urn:microsoft.com/office/officeart/2005/8/layout/pList2"/>
    <dgm:cxn modelId="{7D8C2BF9-86F0-4EF2-BE86-2053F3CE6693}" type="presParOf" srcId="{945EB23A-94D8-4B6F-8319-3C454967ECFC}" destId="{C5E7901E-0A91-4B63-84CE-683D5B57F720}"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7C9BE5-3826-47D5-80F9-9F55F6695423}"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es-EC"/>
        </a:p>
      </dgm:t>
    </dgm:pt>
    <dgm:pt modelId="{D50CC16D-90EF-44BD-AE8C-4B2A01040C80}">
      <dgm:prSet phldrT="[Texto]" custT="1"/>
      <dgm:spPr>
        <a:solidFill>
          <a:schemeClr val="accent5">
            <a:lumMod val="40000"/>
            <a:lumOff val="60000"/>
          </a:schemeClr>
        </a:solidFill>
      </dgm:spPr>
      <dgm:t>
        <a:bodyPr/>
        <a:lstStyle/>
        <a:p>
          <a:r>
            <a:rPr lang="es-EC" sz="1400" b="1" dirty="0">
              <a:solidFill>
                <a:schemeClr val="tx2">
                  <a:lumMod val="50000"/>
                </a:schemeClr>
              </a:solidFill>
              <a:effectLst/>
              <a:latin typeface="+mj-lt"/>
              <a:ea typeface="Verdana" panose="020B0604030504040204" pitchFamily="34" charset="0"/>
              <a:cs typeface="Arial"/>
            </a:rPr>
            <a:t>Canal accesible para el ciudadano</a:t>
          </a:r>
          <a:endParaRPr lang="es-EC" sz="1400" b="1" dirty="0">
            <a:solidFill>
              <a:schemeClr val="tx2">
                <a:lumMod val="50000"/>
              </a:schemeClr>
            </a:solidFill>
            <a:latin typeface="+mj-lt"/>
            <a:cs typeface="Arial"/>
          </a:endParaRPr>
        </a:p>
      </dgm:t>
    </dgm:pt>
    <dgm:pt modelId="{CEC60DCF-1EAB-4722-A5F1-45E58DE076E3}" type="parTrans" cxnId="{E3017079-8CE9-451F-8B95-84C0881B5DA8}">
      <dgm:prSet/>
      <dgm:spPr/>
      <dgm:t>
        <a:bodyPr/>
        <a:lstStyle/>
        <a:p>
          <a:endParaRPr lang="es-EC">
            <a:latin typeface="Arial"/>
            <a:cs typeface="Arial"/>
          </a:endParaRPr>
        </a:p>
      </dgm:t>
    </dgm:pt>
    <dgm:pt modelId="{45E023BD-B8F3-4805-B796-5A0C7BB6BF60}" type="sibTrans" cxnId="{E3017079-8CE9-451F-8B95-84C0881B5DA8}">
      <dgm:prSet/>
      <dgm:spPr/>
      <dgm:t>
        <a:bodyPr/>
        <a:lstStyle/>
        <a:p>
          <a:endParaRPr lang="es-EC">
            <a:latin typeface="Arial"/>
            <a:cs typeface="Arial"/>
          </a:endParaRPr>
        </a:p>
      </dgm:t>
    </dgm:pt>
    <dgm:pt modelId="{546E9FF7-050B-418D-953B-68203C97D3F8}">
      <dgm:prSet custT="1"/>
      <dgm:spPr>
        <a:solidFill>
          <a:schemeClr val="accent5">
            <a:lumMod val="40000"/>
            <a:lumOff val="60000"/>
          </a:schemeClr>
        </a:solidFill>
      </dgm:spPr>
      <dgm:t>
        <a:bodyPr/>
        <a:lstStyle/>
        <a:p>
          <a:r>
            <a:rPr lang="es-EC" sz="1400" b="1" dirty="0">
              <a:solidFill>
                <a:schemeClr val="tx2">
                  <a:lumMod val="50000"/>
                </a:schemeClr>
              </a:solidFill>
              <a:effectLst/>
              <a:latin typeface="+mj-lt"/>
              <a:ea typeface="Verdana" panose="020B0604030504040204" pitchFamily="34" charset="0"/>
              <a:cs typeface="Arial"/>
            </a:rPr>
            <a:t>Genera información útil para tomar decisiones y acciones de mejora para la calidad de los servicios.</a:t>
          </a:r>
          <a:endParaRPr lang="es-EC" sz="1400" b="1" dirty="0">
            <a:solidFill>
              <a:schemeClr val="tx2">
                <a:lumMod val="50000"/>
              </a:schemeClr>
            </a:solidFill>
            <a:effectLst/>
            <a:latin typeface="+mj-lt"/>
            <a:ea typeface="Calibri" panose="020F0502020204030204" pitchFamily="34" charset="0"/>
            <a:cs typeface="Arial"/>
          </a:endParaRPr>
        </a:p>
      </dgm:t>
    </dgm:pt>
    <dgm:pt modelId="{21545830-2A99-4F76-9060-5827A58C64FD}" type="parTrans" cxnId="{7E267FAF-2BAB-405A-A9B5-A182D8B55EB3}">
      <dgm:prSet/>
      <dgm:spPr/>
      <dgm:t>
        <a:bodyPr/>
        <a:lstStyle/>
        <a:p>
          <a:endParaRPr lang="es-EC">
            <a:latin typeface="Arial"/>
            <a:cs typeface="Arial"/>
          </a:endParaRPr>
        </a:p>
      </dgm:t>
    </dgm:pt>
    <dgm:pt modelId="{EBCABD32-36B1-4D6B-8A89-7DE706E5C9F1}" type="sibTrans" cxnId="{7E267FAF-2BAB-405A-A9B5-A182D8B55EB3}">
      <dgm:prSet/>
      <dgm:spPr/>
      <dgm:t>
        <a:bodyPr/>
        <a:lstStyle/>
        <a:p>
          <a:endParaRPr lang="es-EC">
            <a:latin typeface="Arial"/>
            <a:cs typeface="Arial"/>
          </a:endParaRPr>
        </a:p>
      </dgm:t>
    </dgm:pt>
    <dgm:pt modelId="{053E400C-E11C-4A80-B46C-2961BD4EF743}">
      <dgm:prSet custT="1"/>
      <dgm:spPr>
        <a:solidFill>
          <a:schemeClr val="accent5">
            <a:lumMod val="40000"/>
            <a:lumOff val="60000"/>
          </a:schemeClr>
        </a:solidFill>
      </dgm:spPr>
      <dgm:t>
        <a:bodyPr/>
        <a:lstStyle/>
        <a:p>
          <a:r>
            <a:rPr lang="es-EC" sz="1400" b="1" dirty="0">
              <a:solidFill>
                <a:schemeClr val="tx2">
                  <a:lumMod val="50000"/>
                </a:schemeClr>
              </a:solidFill>
              <a:effectLst/>
              <a:latin typeface="+mj-lt"/>
              <a:ea typeface="Verdana" panose="020B0604030504040204" pitchFamily="34" charset="0"/>
              <a:cs typeface="Arial"/>
            </a:rPr>
            <a:t>Mecanismo objetivo e independiente para registrar las inconformidades sobre los servicios de salud.</a:t>
          </a:r>
          <a:endParaRPr lang="es-EC" sz="1400" b="1" dirty="0">
            <a:solidFill>
              <a:schemeClr val="tx2">
                <a:lumMod val="50000"/>
              </a:schemeClr>
            </a:solidFill>
            <a:effectLst/>
            <a:latin typeface="+mj-lt"/>
            <a:ea typeface="Calibri" panose="020F0502020204030204" pitchFamily="34" charset="0"/>
            <a:cs typeface="Arial"/>
          </a:endParaRPr>
        </a:p>
      </dgm:t>
    </dgm:pt>
    <dgm:pt modelId="{2B6AB991-CEF0-4270-8592-A703423B3897}" type="parTrans" cxnId="{BF9FFACE-2A9E-45EE-9F71-33FC112116A9}">
      <dgm:prSet/>
      <dgm:spPr/>
      <dgm:t>
        <a:bodyPr/>
        <a:lstStyle/>
        <a:p>
          <a:endParaRPr lang="es-EC">
            <a:latin typeface="Arial"/>
            <a:cs typeface="Arial"/>
          </a:endParaRPr>
        </a:p>
      </dgm:t>
    </dgm:pt>
    <dgm:pt modelId="{C82007B1-18F2-49C3-9B30-2BA58D83E1D9}" type="sibTrans" cxnId="{BF9FFACE-2A9E-45EE-9F71-33FC112116A9}">
      <dgm:prSet/>
      <dgm:spPr/>
      <dgm:t>
        <a:bodyPr/>
        <a:lstStyle/>
        <a:p>
          <a:endParaRPr lang="es-EC">
            <a:latin typeface="Arial"/>
            <a:cs typeface="Arial"/>
          </a:endParaRPr>
        </a:p>
      </dgm:t>
    </dgm:pt>
    <dgm:pt modelId="{93F25570-21E6-4609-BABB-AE1ECEC62029}">
      <dgm:prSet phldrT="[Texto]" custT="1"/>
      <dgm:spPr>
        <a:solidFill>
          <a:schemeClr val="accent5">
            <a:lumMod val="40000"/>
            <a:lumOff val="60000"/>
          </a:schemeClr>
        </a:solidFill>
      </dgm:spPr>
      <dgm:t>
        <a:bodyPr/>
        <a:lstStyle/>
        <a:p>
          <a:r>
            <a:rPr lang="es-EC" sz="1400" b="1" dirty="0">
              <a:solidFill>
                <a:schemeClr val="tx2">
                  <a:lumMod val="50000"/>
                </a:schemeClr>
              </a:solidFill>
              <a:effectLst/>
              <a:latin typeface="+mj-lt"/>
              <a:ea typeface="Verdana" panose="020B0604030504040204" pitchFamily="34" charset="0"/>
              <a:cs typeface="Arial"/>
            </a:rPr>
            <a:t>Registra sus felicitaciones, inconformidades, denuncias, y requerimientos.</a:t>
          </a:r>
        </a:p>
      </dgm:t>
    </dgm:pt>
    <dgm:pt modelId="{BC2D3E02-9144-4579-8CB5-11B5217105DA}" type="parTrans" cxnId="{D16C667D-5658-4601-9092-C52054D34BDE}">
      <dgm:prSet/>
      <dgm:spPr/>
      <dgm:t>
        <a:bodyPr/>
        <a:lstStyle/>
        <a:p>
          <a:endParaRPr lang="es-EC">
            <a:latin typeface="Arial"/>
            <a:cs typeface="Arial"/>
          </a:endParaRPr>
        </a:p>
      </dgm:t>
    </dgm:pt>
    <dgm:pt modelId="{C1047159-06CE-47AF-8AFB-149BF8AE5A3E}" type="sibTrans" cxnId="{D16C667D-5658-4601-9092-C52054D34BDE}">
      <dgm:prSet/>
      <dgm:spPr/>
      <dgm:t>
        <a:bodyPr/>
        <a:lstStyle/>
        <a:p>
          <a:endParaRPr lang="es-EC">
            <a:latin typeface="Arial"/>
            <a:cs typeface="Arial"/>
          </a:endParaRPr>
        </a:p>
      </dgm:t>
    </dgm:pt>
    <dgm:pt modelId="{4F606440-3526-472A-9E35-DFD72F0F0534}" type="pres">
      <dgm:prSet presAssocID="{867C9BE5-3826-47D5-80F9-9F55F6695423}" presName="linear" presStyleCnt="0">
        <dgm:presLayoutVars>
          <dgm:dir/>
          <dgm:resizeHandles val="exact"/>
        </dgm:presLayoutVars>
      </dgm:prSet>
      <dgm:spPr/>
    </dgm:pt>
    <dgm:pt modelId="{1D0E3A67-17CB-4BED-8E9E-770B8EB3125B}" type="pres">
      <dgm:prSet presAssocID="{D50CC16D-90EF-44BD-AE8C-4B2A01040C80}" presName="comp" presStyleCnt="0"/>
      <dgm:spPr/>
    </dgm:pt>
    <dgm:pt modelId="{B011F254-6823-440C-9AA9-3667CF9C81D3}" type="pres">
      <dgm:prSet presAssocID="{D50CC16D-90EF-44BD-AE8C-4B2A01040C80}" presName="box" presStyleLbl="node1" presStyleIdx="0" presStyleCnt="4" custScaleX="100000" custLinFactNeighborY="3928"/>
      <dgm:spPr/>
    </dgm:pt>
    <dgm:pt modelId="{0CFFE423-D882-4A63-8DC4-54AB4AC066FF}" type="pres">
      <dgm:prSet presAssocID="{D50CC16D-90EF-44BD-AE8C-4B2A01040C80}" presName="img" presStyleLbl="fgImgPlace1" presStyleIdx="0" presStyleCnt="4" custScaleX="38527" custLinFactNeighborX="-1714" custLinFactNeighborY="-378"/>
      <dgm:spPr>
        <a:blipFill rotWithShape="1">
          <a:blip xmlns:r="http://schemas.openxmlformats.org/officeDocument/2006/relationships" r:embed="rId1"/>
          <a:stretch>
            <a:fillRect/>
          </a:stretch>
        </a:blipFill>
      </dgm:spPr>
    </dgm:pt>
    <dgm:pt modelId="{A793B166-1A9B-4E1B-A974-C0E6642FF833}" type="pres">
      <dgm:prSet presAssocID="{D50CC16D-90EF-44BD-AE8C-4B2A01040C80}" presName="text" presStyleLbl="node1" presStyleIdx="0" presStyleCnt="4">
        <dgm:presLayoutVars>
          <dgm:bulletEnabled val="1"/>
        </dgm:presLayoutVars>
      </dgm:prSet>
      <dgm:spPr/>
    </dgm:pt>
    <dgm:pt modelId="{07360DFA-E0E2-4898-A613-0A7B7833DD9E}" type="pres">
      <dgm:prSet presAssocID="{45E023BD-B8F3-4805-B796-5A0C7BB6BF60}" presName="spacer" presStyleCnt="0"/>
      <dgm:spPr/>
    </dgm:pt>
    <dgm:pt modelId="{A0328716-4657-44EB-8DBB-C91E8F1C7738}" type="pres">
      <dgm:prSet presAssocID="{93F25570-21E6-4609-BABB-AE1ECEC62029}" presName="comp" presStyleCnt="0"/>
      <dgm:spPr/>
    </dgm:pt>
    <dgm:pt modelId="{0765E742-51F5-4C3F-985D-027315EEBC87}" type="pres">
      <dgm:prSet presAssocID="{93F25570-21E6-4609-BABB-AE1ECEC62029}" presName="box" presStyleLbl="node1" presStyleIdx="1" presStyleCnt="4"/>
      <dgm:spPr/>
    </dgm:pt>
    <dgm:pt modelId="{9587A67B-A1C3-4163-88E8-8CDDD25B4DC9}" type="pres">
      <dgm:prSet presAssocID="{93F25570-21E6-4609-BABB-AE1ECEC62029}" presName="img" presStyleLbl="fgImgPlace1" presStyleIdx="1" presStyleCnt="4" custScaleX="43056"/>
      <dgm:spPr>
        <a:blipFill rotWithShape="1">
          <a:blip xmlns:r="http://schemas.openxmlformats.org/officeDocument/2006/relationships" r:embed="rId2"/>
          <a:stretch>
            <a:fillRect/>
          </a:stretch>
        </a:blipFill>
      </dgm:spPr>
    </dgm:pt>
    <dgm:pt modelId="{AF1BB769-9269-4885-A1B9-191C10DCB685}" type="pres">
      <dgm:prSet presAssocID="{93F25570-21E6-4609-BABB-AE1ECEC62029}" presName="text" presStyleLbl="node1" presStyleIdx="1" presStyleCnt="4">
        <dgm:presLayoutVars>
          <dgm:bulletEnabled val="1"/>
        </dgm:presLayoutVars>
      </dgm:prSet>
      <dgm:spPr/>
    </dgm:pt>
    <dgm:pt modelId="{C1839264-8A07-4DDD-BB66-A47C50A950C3}" type="pres">
      <dgm:prSet presAssocID="{C1047159-06CE-47AF-8AFB-149BF8AE5A3E}" presName="spacer" presStyleCnt="0"/>
      <dgm:spPr/>
    </dgm:pt>
    <dgm:pt modelId="{1ECB90CF-7CA8-4629-BC21-59D29D13E28F}" type="pres">
      <dgm:prSet presAssocID="{546E9FF7-050B-418D-953B-68203C97D3F8}" presName="comp" presStyleCnt="0"/>
      <dgm:spPr/>
    </dgm:pt>
    <dgm:pt modelId="{1F3AB5A3-F879-4486-86D6-D3420C89E7AE}" type="pres">
      <dgm:prSet presAssocID="{546E9FF7-050B-418D-953B-68203C97D3F8}" presName="box" presStyleLbl="node1" presStyleIdx="2" presStyleCnt="4"/>
      <dgm:spPr/>
    </dgm:pt>
    <dgm:pt modelId="{0D2A9352-D595-47AF-AE59-F8501427ED29}" type="pres">
      <dgm:prSet presAssocID="{546E9FF7-050B-418D-953B-68203C97D3F8}" presName="img" presStyleLbl="fgImgPlace1" presStyleIdx="2" presStyleCnt="4" custScaleX="44595"/>
      <dgm:spPr>
        <a:blipFill rotWithShape="1">
          <a:blip xmlns:r="http://schemas.openxmlformats.org/officeDocument/2006/relationships" r:embed="rId3"/>
          <a:stretch>
            <a:fillRect/>
          </a:stretch>
        </a:blipFill>
      </dgm:spPr>
    </dgm:pt>
    <dgm:pt modelId="{8D78214F-3940-4C25-92BD-7AA782CAD5E5}" type="pres">
      <dgm:prSet presAssocID="{546E9FF7-050B-418D-953B-68203C97D3F8}" presName="text" presStyleLbl="node1" presStyleIdx="2" presStyleCnt="4">
        <dgm:presLayoutVars>
          <dgm:bulletEnabled val="1"/>
        </dgm:presLayoutVars>
      </dgm:prSet>
      <dgm:spPr/>
    </dgm:pt>
    <dgm:pt modelId="{0B715F58-6BE5-48E6-B26E-37C690E0917D}" type="pres">
      <dgm:prSet presAssocID="{EBCABD32-36B1-4D6B-8A89-7DE706E5C9F1}" presName="spacer" presStyleCnt="0"/>
      <dgm:spPr/>
    </dgm:pt>
    <dgm:pt modelId="{D61861F9-DF89-4EC3-94AF-C87CB28B8328}" type="pres">
      <dgm:prSet presAssocID="{053E400C-E11C-4A80-B46C-2961BD4EF743}" presName="comp" presStyleCnt="0"/>
      <dgm:spPr/>
    </dgm:pt>
    <dgm:pt modelId="{9ED7C2A3-DA93-4DD5-92F7-467FFD3690A2}" type="pres">
      <dgm:prSet presAssocID="{053E400C-E11C-4A80-B46C-2961BD4EF743}" presName="box" presStyleLbl="node1" presStyleIdx="3" presStyleCnt="4"/>
      <dgm:spPr/>
    </dgm:pt>
    <dgm:pt modelId="{67BEB6E1-7F50-4DC3-BF35-BB5EC23B6A5F}" type="pres">
      <dgm:prSet presAssocID="{053E400C-E11C-4A80-B46C-2961BD4EF743}" presName="img" presStyleLbl="fgImgPlace1" presStyleIdx="3" presStyleCnt="4" custScaleX="44595"/>
      <dgm:spPr>
        <a:blipFill rotWithShape="1">
          <a:blip xmlns:r="http://schemas.openxmlformats.org/officeDocument/2006/relationships" r:embed="rId4"/>
          <a:stretch>
            <a:fillRect/>
          </a:stretch>
        </a:blipFill>
      </dgm:spPr>
    </dgm:pt>
    <dgm:pt modelId="{DAA3392F-468A-46E3-B9E4-811DA7E77529}" type="pres">
      <dgm:prSet presAssocID="{053E400C-E11C-4A80-B46C-2961BD4EF743}" presName="text" presStyleLbl="node1" presStyleIdx="3" presStyleCnt="4">
        <dgm:presLayoutVars>
          <dgm:bulletEnabled val="1"/>
        </dgm:presLayoutVars>
      </dgm:prSet>
      <dgm:spPr/>
    </dgm:pt>
  </dgm:ptLst>
  <dgm:cxnLst>
    <dgm:cxn modelId="{1D2D0307-3D14-2549-8E5A-2B1F61D6B20B}" type="presOf" srcId="{867C9BE5-3826-47D5-80F9-9F55F6695423}" destId="{4F606440-3526-472A-9E35-DFD72F0F0534}" srcOrd="0" destOrd="0" presId="urn:microsoft.com/office/officeart/2005/8/layout/vList4#2"/>
    <dgm:cxn modelId="{2F2CDA27-BF6D-2146-BBE2-9D843FEFD6E6}" type="presOf" srcId="{93F25570-21E6-4609-BABB-AE1ECEC62029}" destId="{AF1BB769-9269-4885-A1B9-191C10DCB685}" srcOrd="1" destOrd="0" presId="urn:microsoft.com/office/officeart/2005/8/layout/vList4#2"/>
    <dgm:cxn modelId="{7E7FD83F-E6E4-E643-A6B6-3D4BAA986454}" type="presOf" srcId="{D50CC16D-90EF-44BD-AE8C-4B2A01040C80}" destId="{A793B166-1A9B-4E1B-A974-C0E6642FF833}" srcOrd="1" destOrd="0" presId="urn:microsoft.com/office/officeart/2005/8/layout/vList4#2"/>
    <dgm:cxn modelId="{9535614D-25A9-9945-A62D-5B335BE1EB4C}" type="presOf" srcId="{546E9FF7-050B-418D-953B-68203C97D3F8}" destId="{8D78214F-3940-4C25-92BD-7AA782CAD5E5}" srcOrd="1" destOrd="0" presId="urn:microsoft.com/office/officeart/2005/8/layout/vList4#2"/>
    <dgm:cxn modelId="{CF66E857-8623-9343-8DE3-2B19BFC59079}" type="presOf" srcId="{053E400C-E11C-4A80-B46C-2961BD4EF743}" destId="{9ED7C2A3-DA93-4DD5-92F7-467FFD3690A2}" srcOrd="0" destOrd="0" presId="urn:microsoft.com/office/officeart/2005/8/layout/vList4#2"/>
    <dgm:cxn modelId="{E3017079-8CE9-451F-8B95-84C0881B5DA8}" srcId="{867C9BE5-3826-47D5-80F9-9F55F6695423}" destId="{D50CC16D-90EF-44BD-AE8C-4B2A01040C80}" srcOrd="0" destOrd="0" parTransId="{CEC60DCF-1EAB-4722-A5F1-45E58DE076E3}" sibTransId="{45E023BD-B8F3-4805-B796-5A0C7BB6BF60}"/>
    <dgm:cxn modelId="{D16C667D-5658-4601-9092-C52054D34BDE}" srcId="{867C9BE5-3826-47D5-80F9-9F55F6695423}" destId="{93F25570-21E6-4609-BABB-AE1ECEC62029}" srcOrd="1" destOrd="0" parTransId="{BC2D3E02-9144-4579-8CB5-11B5217105DA}" sibTransId="{C1047159-06CE-47AF-8AFB-149BF8AE5A3E}"/>
    <dgm:cxn modelId="{30BAD17D-2714-DD4F-B848-905E06D42223}" type="presOf" srcId="{053E400C-E11C-4A80-B46C-2961BD4EF743}" destId="{DAA3392F-468A-46E3-B9E4-811DA7E77529}" srcOrd="1" destOrd="0" presId="urn:microsoft.com/office/officeart/2005/8/layout/vList4#2"/>
    <dgm:cxn modelId="{7E267FAF-2BAB-405A-A9B5-A182D8B55EB3}" srcId="{867C9BE5-3826-47D5-80F9-9F55F6695423}" destId="{546E9FF7-050B-418D-953B-68203C97D3F8}" srcOrd="2" destOrd="0" parTransId="{21545830-2A99-4F76-9060-5827A58C64FD}" sibTransId="{EBCABD32-36B1-4D6B-8A89-7DE706E5C9F1}"/>
    <dgm:cxn modelId="{6BFAE5CE-E896-1743-B52D-D74522D48778}" type="presOf" srcId="{D50CC16D-90EF-44BD-AE8C-4B2A01040C80}" destId="{B011F254-6823-440C-9AA9-3667CF9C81D3}" srcOrd="0" destOrd="0" presId="urn:microsoft.com/office/officeart/2005/8/layout/vList4#2"/>
    <dgm:cxn modelId="{BF9FFACE-2A9E-45EE-9F71-33FC112116A9}" srcId="{867C9BE5-3826-47D5-80F9-9F55F6695423}" destId="{053E400C-E11C-4A80-B46C-2961BD4EF743}" srcOrd="3" destOrd="0" parTransId="{2B6AB991-CEF0-4270-8592-A703423B3897}" sibTransId="{C82007B1-18F2-49C3-9B30-2BA58D83E1D9}"/>
    <dgm:cxn modelId="{888409DB-D604-5A4E-A3D4-1F779921B565}" type="presOf" srcId="{546E9FF7-050B-418D-953B-68203C97D3F8}" destId="{1F3AB5A3-F879-4486-86D6-D3420C89E7AE}" srcOrd="0" destOrd="0" presId="urn:microsoft.com/office/officeart/2005/8/layout/vList4#2"/>
    <dgm:cxn modelId="{6646FAE8-647F-454A-9FEB-F6CAE2C19CE0}" type="presOf" srcId="{93F25570-21E6-4609-BABB-AE1ECEC62029}" destId="{0765E742-51F5-4C3F-985D-027315EEBC87}" srcOrd="0" destOrd="0" presId="urn:microsoft.com/office/officeart/2005/8/layout/vList4#2"/>
    <dgm:cxn modelId="{319D66EA-29D9-584F-A0EE-C505B37AA4AD}" type="presParOf" srcId="{4F606440-3526-472A-9E35-DFD72F0F0534}" destId="{1D0E3A67-17CB-4BED-8E9E-770B8EB3125B}" srcOrd="0" destOrd="0" presId="urn:microsoft.com/office/officeart/2005/8/layout/vList4#2"/>
    <dgm:cxn modelId="{C025D7D6-FC94-0A4B-A2AF-D1F3529338B1}" type="presParOf" srcId="{1D0E3A67-17CB-4BED-8E9E-770B8EB3125B}" destId="{B011F254-6823-440C-9AA9-3667CF9C81D3}" srcOrd="0" destOrd="0" presId="urn:microsoft.com/office/officeart/2005/8/layout/vList4#2"/>
    <dgm:cxn modelId="{0415958B-0A21-7D43-B796-B15A3B15C6D1}" type="presParOf" srcId="{1D0E3A67-17CB-4BED-8E9E-770B8EB3125B}" destId="{0CFFE423-D882-4A63-8DC4-54AB4AC066FF}" srcOrd="1" destOrd="0" presId="urn:microsoft.com/office/officeart/2005/8/layout/vList4#2"/>
    <dgm:cxn modelId="{175A9E85-2924-2342-87FB-D16F0E122E8A}" type="presParOf" srcId="{1D0E3A67-17CB-4BED-8E9E-770B8EB3125B}" destId="{A793B166-1A9B-4E1B-A974-C0E6642FF833}" srcOrd="2" destOrd="0" presId="urn:microsoft.com/office/officeart/2005/8/layout/vList4#2"/>
    <dgm:cxn modelId="{0E6EF64E-CF99-0746-AF81-742C58F6DA83}" type="presParOf" srcId="{4F606440-3526-472A-9E35-DFD72F0F0534}" destId="{07360DFA-E0E2-4898-A613-0A7B7833DD9E}" srcOrd="1" destOrd="0" presId="urn:microsoft.com/office/officeart/2005/8/layout/vList4#2"/>
    <dgm:cxn modelId="{1AC8E6A0-13E2-D343-A848-7133C41AC434}" type="presParOf" srcId="{4F606440-3526-472A-9E35-DFD72F0F0534}" destId="{A0328716-4657-44EB-8DBB-C91E8F1C7738}" srcOrd="2" destOrd="0" presId="urn:microsoft.com/office/officeart/2005/8/layout/vList4#2"/>
    <dgm:cxn modelId="{4BB444F1-6FC5-4F49-9DAB-AB9DF6FCF190}" type="presParOf" srcId="{A0328716-4657-44EB-8DBB-C91E8F1C7738}" destId="{0765E742-51F5-4C3F-985D-027315EEBC87}" srcOrd="0" destOrd="0" presId="urn:microsoft.com/office/officeart/2005/8/layout/vList4#2"/>
    <dgm:cxn modelId="{72B0E9F7-8377-514F-ADF1-1D217A096926}" type="presParOf" srcId="{A0328716-4657-44EB-8DBB-C91E8F1C7738}" destId="{9587A67B-A1C3-4163-88E8-8CDDD25B4DC9}" srcOrd="1" destOrd="0" presId="urn:microsoft.com/office/officeart/2005/8/layout/vList4#2"/>
    <dgm:cxn modelId="{9893C4B3-623D-F54B-A888-F0AB6B5EC8B4}" type="presParOf" srcId="{A0328716-4657-44EB-8DBB-C91E8F1C7738}" destId="{AF1BB769-9269-4885-A1B9-191C10DCB685}" srcOrd="2" destOrd="0" presId="urn:microsoft.com/office/officeart/2005/8/layout/vList4#2"/>
    <dgm:cxn modelId="{B1441430-D78E-564E-95F6-08AAB1E98B50}" type="presParOf" srcId="{4F606440-3526-472A-9E35-DFD72F0F0534}" destId="{C1839264-8A07-4DDD-BB66-A47C50A950C3}" srcOrd="3" destOrd="0" presId="urn:microsoft.com/office/officeart/2005/8/layout/vList4#2"/>
    <dgm:cxn modelId="{DFFF883C-E9E5-2642-9858-75C5284230D1}" type="presParOf" srcId="{4F606440-3526-472A-9E35-DFD72F0F0534}" destId="{1ECB90CF-7CA8-4629-BC21-59D29D13E28F}" srcOrd="4" destOrd="0" presId="urn:microsoft.com/office/officeart/2005/8/layout/vList4#2"/>
    <dgm:cxn modelId="{644D3E2B-570B-F745-A2AA-38E5BF71D44E}" type="presParOf" srcId="{1ECB90CF-7CA8-4629-BC21-59D29D13E28F}" destId="{1F3AB5A3-F879-4486-86D6-D3420C89E7AE}" srcOrd="0" destOrd="0" presId="urn:microsoft.com/office/officeart/2005/8/layout/vList4#2"/>
    <dgm:cxn modelId="{51E17AB2-90A0-0C42-BC8D-3CD9780595D0}" type="presParOf" srcId="{1ECB90CF-7CA8-4629-BC21-59D29D13E28F}" destId="{0D2A9352-D595-47AF-AE59-F8501427ED29}" srcOrd="1" destOrd="0" presId="urn:microsoft.com/office/officeart/2005/8/layout/vList4#2"/>
    <dgm:cxn modelId="{0E4A49D4-BFF2-B941-8D4E-CCA7A8658395}" type="presParOf" srcId="{1ECB90CF-7CA8-4629-BC21-59D29D13E28F}" destId="{8D78214F-3940-4C25-92BD-7AA782CAD5E5}" srcOrd="2" destOrd="0" presId="urn:microsoft.com/office/officeart/2005/8/layout/vList4#2"/>
    <dgm:cxn modelId="{B5EEB991-2E9B-A242-8481-A473290CB68A}" type="presParOf" srcId="{4F606440-3526-472A-9E35-DFD72F0F0534}" destId="{0B715F58-6BE5-48E6-B26E-37C690E0917D}" srcOrd="5" destOrd="0" presId="urn:microsoft.com/office/officeart/2005/8/layout/vList4#2"/>
    <dgm:cxn modelId="{3938E7B4-F2FE-B04A-B3EF-9E73D11DAF76}" type="presParOf" srcId="{4F606440-3526-472A-9E35-DFD72F0F0534}" destId="{D61861F9-DF89-4EC3-94AF-C87CB28B8328}" srcOrd="6" destOrd="0" presId="urn:microsoft.com/office/officeart/2005/8/layout/vList4#2"/>
    <dgm:cxn modelId="{9C969CB4-1CB2-F049-95A7-B3F88DE31C8D}" type="presParOf" srcId="{D61861F9-DF89-4EC3-94AF-C87CB28B8328}" destId="{9ED7C2A3-DA93-4DD5-92F7-467FFD3690A2}" srcOrd="0" destOrd="0" presId="urn:microsoft.com/office/officeart/2005/8/layout/vList4#2"/>
    <dgm:cxn modelId="{C5083B96-BC22-314E-8CD6-74E858A7543D}" type="presParOf" srcId="{D61861F9-DF89-4EC3-94AF-C87CB28B8328}" destId="{67BEB6E1-7F50-4DC3-BF35-BB5EC23B6A5F}" srcOrd="1" destOrd="0" presId="urn:microsoft.com/office/officeart/2005/8/layout/vList4#2"/>
    <dgm:cxn modelId="{96BCEF75-90D4-D249-B843-BE0ACBE33932}" type="presParOf" srcId="{D61861F9-DF89-4EC3-94AF-C87CB28B8328}" destId="{DAA3392F-468A-46E3-B9E4-811DA7E77529}" srcOrd="2" destOrd="0" presId="urn:microsoft.com/office/officeart/2005/8/layout/vList4#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F23A26-F96C-41B2-9BF5-6BD9A264D8F9}"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s-ES"/>
        </a:p>
      </dgm:t>
    </dgm:pt>
    <dgm:pt modelId="{C6454309-0DEA-451A-9206-DF5F2502FADB}">
      <dgm:prSet custT="1">
        <dgm:style>
          <a:lnRef idx="2">
            <a:schemeClr val="accent6">
              <a:shade val="50000"/>
            </a:schemeClr>
          </a:lnRef>
          <a:fillRef idx="1">
            <a:schemeClr val="accent6"/>
          </a:fillRef>
          <a:effectRef idx="0">
            <a:schemeClr val="accent6"/>
          </a:effectRef>
          <a:fontRef idx="minor">
            <a:schemeClr val="lt1"/>
          </a:fontRef>
        </dgm:style>
      </dgm:prSet>
      <dgm:spPr>
        <a:solidFill>
          <a:schemeClr val="accent3">
            <a:lumMod val="75000"/>
          </a:schemeClr>
        </a:solidFill>
        <a:ln>
          <a:noFill/>
        </a:ln>
      </dgm:spPr>
      <dgm:t>
        <a:bodyPr/>
        <a:lstStyle/>
        <a:p>
          <a:r>
            <a:rPr lang="es-EC" sz="1200" b="1" dirty="0">
              <a:effectLst>
                <a:outerShdw blurRad="38100" dist="38100" dir="2700000" algn="tl">
                  <a:srgbClr val="000000">
                    <a:alpha val="43137"/>
                  </a:srgbClr>
                </a:outerShdw>
              </a:effectLst>
              <a:latin typeface="Dolce Vita Heavy" panose="02000800000000000000" pitchFamily="2" charset="0"/>
              <a:cs typeface="Arial"/>
            </a:rPr>
            <a:t>Escuela de Participación Ciudadana</a:t>
          </a:r>
        </a:p>
      </dgm:t>
    </dgm:pt>
    <dgm:pt modelId="{8DB8E850-13DF-4BA8-BDD3-295981C6ED9B}" type="parTrans" cxnId="{3048B7AC-E515-47BA-ACE6-83061A30C2A3}">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185EF9D4-50F5-41EF-81A4-FF1D702ED7F7}" type="sibTrans" cxnId="{3048B7AC-E515-47BA-ACE6-83061A30C2A3}">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D537DF6E-8299-4DCC-BA83-1765E34A0599}">
      <dgm:prSe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6">
            <a:lumMod val="75000"/>
          </a:schemeClr>
        </a:solidFill>
        <a:ln>
          <a:noFill/>
        </a:ln>
      </dgm:spPr>
      <dgm:t>
        <a:bodyPr/>
        <a:lstStyle/>
        <a:p>
          <a:r>
            <a:rPr lang="es-EC" sz="1200" b="1" dirty="0">
              <a:effectLst>
                <a:outerShdw blurRad="38100" dist="38100" dir="2700000" algn="tl">
                  <a:srgbClr val="000000">
                    <a:alpha val="43137"/>
                  </a:srgbClr>
                </a:outerShdw>
              </a:effectLst>
              <a:latin typeface="Dolce Vita Heavy" panose="02000800000000000000" pitchFamily="2" charset="0"/>
              <a:cs typeface="Arial"/>
            </a:rPr>
            <a:t>Reconocimiento Restaurantes Saludables</a:t>
          </a:r>
        </a:p>
      </dgm:t>
    </dgm:pt>
    <dgm:pt modelId="{2F7544D3-3C06-4729-959B-304B7035F603}" type="parTrans" cxnId="{DA49E482-3C1D-42E5-8DEE-D16158BD6B27}">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B6A8F22D-A858-4D7D-A180-221D2C07D1D3}" type="sibTrans" cxnId="{DA49E482-3C1D-42E5-8DEE-D16158BD6B27}">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EC44C99F-932D-4B26-AC8F-445A8318601F}">
      <dgm:prSet custT="1">
        <dgm:style>
          <a:lnRef idx="2">
            <a:schemeClr val="accent5">
              <a:shade val="50000"/>
            </a:schemeClr>
          </a:lnRef>
          <a:fillRef idx="1">
            <a:schemeClr val="accent5"/>
          </a:fillRef>
          <a:effectRef idx="0">
            <a:schemeClr val="accent5"/>
          </a:effectRef>
          <a:fontRef idx="minor">
            <a:schemeClr val="lt1"/>
          </a:fontRef>
        </dgm:style>
      </dgm:prSet>
      <dgm:spPr>
        <a:solidFill>
          <a:schemeClr val="accent2">
            <a:lumMod val="75000"/>
          </a:schemeClr>
        </a:solidFill>
        <a:ln>
          <a:noFill/>
        </a:ln>
      </dgm:spPr>
      <dgm:t>
        <a:bodyPr/>
        <a:lstStyle/>
        <a:p>
          <a:r>
            <a:rPr lang="es-EC" sz="1200" b="1" dirty="0">
              <a:effectLst>
                <a:outerShdw blurRad="38100" dist="38100" dir="2700000" algn="tl">
                  <a:srgbClr val="000000">
                    <a:alpha val="43137"/>
                  </a:srgbClr>
                </a:outerShdw>
              </a:effectLst>
              <a:latin typeface="Dolce Vita Heavy" panose="02000800000000000000" pitchFamily="2" charset="0"/>
              <a:cs typeface="Arial"/>
            </a:rPr>
            <a:t>Reconocimiento Empresas Amigas de la Lactancia Materna</a:t>
          </a:r>
        </a:p>
      </dgm:t>
    </dgm:pt>
    <dgm:pt modelId="{99273EBA-3204-434D-9BA3-5215D817B425}" type="parTrans" cxnId="{6EEBA036-AA69-43A8-951D-20500CF18D54}">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05754D69-3E0C-40B4-9041-A956276684F1}" type="sibTrans" cxnId="{6EEBA036-AA69-43A8-951D-20500CF18D54}">
      <dgm:prSet/>
      <dgm:spPr/>
      <dgm:t>
        <a:bodyPr/>
        <a:lstStyle/>
        <a:p>
          <a:endParaRPr lang="es-ES" sz="1400" b="1">
            <a:effectLst>
              <a:outerShdw blurRad="38100" dist="38100" dir="2700000" algn="tl">
                <a:srgbClr val="000000">
                  <a:alpha val="43137"/>
                </a:srgbClr>
              </a:outerShdw>
            </a:effectLst>
            <a:latin typeface="Arial"/>
            <a:cs typeface="Arial"/>
          </a:endParaRPr>
        </a:p>
      </dgm:t>
    </dgm:pt>
    <dgm:pt modelId="{4CEB987B-D8A4-4FAA-8975-EE80887633AB}">
      <dgm:prSet custT="1">
        <dgm:style>
          <a:lnRef idx="2">
            <a:schemeClr val="accent4">
              <a:shade val="50000"/>
            </a:schemeClr>
          </a:lnRef>
          <a:fillRef idx="1">
            <a:schemeClr val="accent4"/>
          </a:fillRef>
          <a:effectRef idx="0">
            <a:schemeClr val="accent4"/>
          </a:effectRef>
          <a:fontRef idx="minor">
            <a:schemeClr val="lt1"/>
          </a:fontRef>
        </dgm:style>
      </dgm:prSet>
      <dgm:spPr>
        <a:solidFill>
          <a:schemeClr val="accent4">
            <a:lumMod val="75000"/>
          </a:schemeClr>
        </a:solidFill>
        <a:ln>
          <a:noFill/>
        </a:ln>
      </dgm:spPr>
      <dgm:t>
        <a:bodyPr/>
        <a:lstStyle/>
        <a:p>
          <a:r>
            <a:rPr lang="es-EC" sz="1200" b="1" dirty="0">
              <a:solidFill>
                <a:schemeClr val="bg1"/>
              </a:solidFill>
              <a:effectLst>
                <a:outerShdw blurRad="38100" dist="38100" dir="2700000" algn="tl">
                  <a:srgbClr val="000000">
                    <a:alpha val="43137"/>
                  </a:srgbClr>
                </a:outerShdw>
              </a:effectLst>
              <a:latin typeface="Dolce Vita Heavy" panose="02000800000000000000" pitchFamily="2" charset="0"/>
              <a:cs typeface="Arial"/>
            </a:rPr>
            <a:t>Programa Municipios Saludables</a:t>
          </a:r>
        </a:p>
      </dgm:t>
    </dgm:pt>
    <dgm:pt modelId="{03F5C2E0-78C3-4B1A-9E59-2156AAA5D1DE}" type="parTrans" cxnId="{8FC804E1-91B7-4DEF-B89B-824CA3BC7C87}">
      <dgm:prSet/>
      <dgm:spPr/>
      <dgm:t>
        <a:bodyPr/>
        <a:lstStyle/>
        <a:p>
          <a:endParaRPr lang="es-US" sz="1400" b="1">
            <a:effectLst>
              <a:outerShdw blurRad="38100" dist="38100" dir="2700000" algn="tl">
                <a:srgbClr val="000000">
                  <a:alpha val="43137"/>
                </a:srgbClr>
              </a:outerShdw>
            </a:effectLst>
            <a:latin typeface="Arial"/>
            <a:cs typeface="Arial"/>
          </a:endParaRPr>
        </a:p>
      </dgm:t>
    </dgm:pt>
    <dgm:pt modelId="{D425B3D3-1101-402B-9FF8-C996A8FF98CE}" type="sibTrans" cxnId="{8FC804E1-91B7-4DEF-B89B-824CA3BC7C87}">
      <dgm:prSet/>
      <dgm:spPr/>
      <dgm:t>
        <a:bodyPr/>
        <a:lstStyle/>
        <a:p>
          <a:endParaRPr lang="es-US" sz="1400" b="1">
            <a:effectLst>
              <a:outerShdw blurRad="38100" dist="38100" dir="2700000" algn="tl">
                <a:srgbClr val="000000">
                  <a:alpha val="43137"/>
                </a:srgbClr>
              </a:outerShdw>
            </a:effectLst>
            <a:latin typeface="Arial"/>
            <a:cs typeface="Arial"/>
          </a:endParaRPr>
        </a:p>
      </dgm:t>
    </dgm:pt>
    <dgm:pt modelId="{8B4ECDE6-05A5-9B41-A1ED-30062B5B0E00}" type="pres">
      <dgm:prSet presAssocID="{3CF23A26-F96C-41B2-9BF5-6BD9A264D8F9}" presName="Name0" presStyleCnt="0">
        <dgm:presLayoutVars>
          <dgm:chPref val="1"/>
          <dgm:dir/>
          <dgm:animOne val="branch"/>
          <dgm:animLvl val="lvl"/>
          <dgm:resizeHandles/>
        </dgm:presLayoutVars>
      </dgm:prSet>
      <dgm:spPr/>
    </dgm:pt>
    <dgm:pt modelId="{31375CF8-F2C6-9D44-AFC5-BB98CD9041F0}" type="pres">
      <dgm:prSet presAssocID="{4CEB987B-D8A4-4FAA-8975-EE80887633AB}" presName="vertOne" presStyleCnt="0"/>
      <dgm:spPr/>
    </dgm:pt>
    <dgm:pt modelId="{6A7E5339-2B82-F94C-AABE-60E7BE933363}" type="pres">
      <dgm:prSet presAssocID="{4CEB987B-D8A4-4FAA-8975-EE80887633AB}" presName="txOne" presStyleLbl="node0" presStyleIdx="0" presStyleCnt="4" custScaleX="114840" custLinFactNeighborY="1066">
        <dgm:presLayoutVars>
          <dgm:chPref val="3"/>
        </dgm:presLayoutVars>
      </dgm:prSet>
      <dgm:spPr>
        <a:prstGeom prst="rect">
          <a:avLst/>
        </a:prstGeom>
      </dgm:spPr>
    </dgm:pt>
    <dgm:pt modelId="{9084573A-F653-1C4D-81BC-10C0FC85A93B}" type="pres">
      <dgm:prSet presAssocID="{4CEB987B-D8A4-4FAA-8975-EE80887633AB}" presName="horzOne" presStyleCnt="0"/>
      <dgm:spPr/>
    </dgm:pt>
    <dgm:pt modelId="{965D634A-9000-E649-BEB3-E67891E10286}" type="pres">
      <dgm:prSet presAssocID="{D425B3D3-1101-402B-9FF8-C996A8FF98CE}" presName="sibSpaceOne" presStyleCnt="0"/>
      <dgm:spPr/>
    </dgm:pt>
    <dgm:pt modelId="{2A975CBF-A5B4-F043-A7A8-8E511E0C6A7B}" type="pres">
      <dgm:prSet presAssocID="{C6454309-0DEA-451A-9206-DF5F2502FADB}" presName="vertOne" presStyleCnt="0"/>
      <dgm:spPr/>
    </dgm:pt>
    <dgm:pt modelId="{C80A4264-0DFA-1147-9985-B106C52B3519}" type="pres">
      <dgm:prSet presAssocID="{C6454309-0DEA-451A-9206-DF5F2502FADB}" presName="txOne" presStyleLbl="node0" presStyleIdx="1" presStyleCnt="4" custScaleX="105137" custLinFactNeighborX="-5092" custLinFactNeighborY="1528">
        <dgm:presLayoutVars>
          <dgm:chPref val="3"/>
        </dgm:presLayoutVars>
      </dgm:prSet>
      <dgm:spPr>
        <a:prstGeom prst="rect">
          <a:avLst/>
        </a:prstGeom>
      </dgm:spPr>
    </dgm:pt>
    <dgm:pt modelId="{A264C129-BBCC-9E49-8610-B50468C70313}" type="pres">
      <dgm:prSet presAssocID="{C6454309-0DEA-451A-9206-DF5F2502FADB}" presName="horzOne" presStyleCnt="0"/>
      <dgm:spPr/>
    </dgm:pt>
    <dgm:pt modelId="{C133C432-A4FC-0644-8853-E92F4A9451DA}" type="pres">
      <dgm:prSet presAssocID="{185EF9D4-50F5-41EF-81A4-FF1D702ED7F7}" presName="sibSpaceOne" presStyleCnt="0"/>
      <dgm:spPr/>
    </dgm:pt>
    <dgm:pt modelId="{6B229298-C2C0-A34E-85B3-82F338C2AB54}" type="pres">
      <dgm:prSet presAssocID="{D537DF6E-8299-4DCC-BA83-1765E34A0599}" presName="vertOne" presStyleCnt="0"/>
      <dgm:spPr/>
    </dgm:pt>
    <dgm:pt modelId="{915D7E75-DD84-764E-9CC5-023CF8E8BA25}" type="pres">
      <dgm:prSet presAssocID="{D537DF6E-8299-4DCC-BA83-1765E34A0599}" presName="txOne" presStyleLbl="node0" presStyleIdx="2" presStyleCnt="4" custScaleX="109184">
        <dgm:presLayoutVars>
          <dgm:chPref val="3"/>
        </dgm:presLayoutVars>
      </dgm:prSet>
      <dgm:spPr>
        <a:prstGeom prst="rect">
          <a:avLst/>
        </a:prstGeom>
      </dgm:spPr>
    </dgm:pt>
    <dgm:pt modelId="{5073B10D-8278-0A45-BF92-3CBFD9C5FDFF}" type="pres">
      <dgm:prSet presAssocID="{D537DF6E-8299-4DCC-BA83-1765E34A0599}" presName="horzOne" presStyleCnt="0"/>
      <dgm:spPr/>
    </dgm:pt>
    <dgm:pt modelId="{499086FC-1640-5E47-8838-519B10CBF722}" type="pres">
      <dgm:prSet presAssocID="{B6A8F22D-A858-4D7D-A180-221D2C07D1D3}" presName="sibSpaceOne" presStyleCnt="0"/>
      <dgm:spPr/>
    </dgm:pt>
    <dgm:pt modelId="{1F5A1159-4096-0947-9D89-E4E6648492ED}" type="pres">
      <dgm:prSet presAssocID="{EC44C99F-932D-4B26-AC8F-445A8318601F}" presName="vertOne" presStyleCnt="0"/>
      <dgm:spPr/>
    </dgm:pt>
    <dgm:pt modelId="{18D4ACC8-9769-404C-BA2D-C00757FE09CC}" type="pres">
      <dgm:prSet presAssocID="{EC44C99F-932D-4B26-AC8F-445A8318601F}" presName="txOne" presStyleLbl="node0" presStyleIdx="3" presStyleCnt="4" custScaleX="110112">
        <dgm:presLayoutVars>
          <dgm:chPref val="3"/>
        </dgm:presLayoutVars>
      </dgm:prSet>
      <dgm:spPr>
        <a:prstGeom prst="rect">
          <a:avLst/>
        </a:prstGeom>
      </dgm:spPr>
    </dgm:pt>
    <dgm:pt modelId="{467782FD-851F-CA46-B370-251900E10145}" type="pres">
      <dgm:prSet presAssocID="{EC44C99F-932D-4B26-AC8F-445A8318601F}" presName="horzOne" presStyleCnt="0"/>
      <dgm:spPr/>
    </dgm:pt>
  </dgm:ptLst>
  <dgm:cxnLst>
    <dgm:cxn modelId="{E3B79C06-E6CE-4E6E-9691-CB9157BC0DD6}" type="presOf" srcId="{C6454309-0DEA-451A-9206-DF5F2502FADB}" destId="{C80A4264-0DFA-1147-9985-B106C52B3519}" srcOrd="0" destOrd="0" presId="urn:microsoft.com/office/officeart/2005/8/layout/hierarchy4"/>
    <dgm:cxn modelId="{6CE9611F-D8EE-4E66-8486-1848CB9D2779}" type="presOf" srcId="{D537DF6E-8299-4DCC-BA83-1765E34A0599}" destId="{915D7E75-DD84-764E-9CC5-023CF8E8BA25}" srcOrd="0" destOrd="0" presId="urn:microsoft.com/office/officeart/2005/8/layout/hierarchy4"/>
    <dgm:cxn modelId="{6EEBA036-AA69-43A8-951D-20500CF18D54}" srcId="{3CF23A26-F96C-41B2-9BF5-6BD9A264D8F9}" destId="{EC44C99F-932D-4B26-AC8F-445A8318601F}" srcOrd="3" destOrd="0" parTransId="{99273EBA-3204-434D-9BA3-5215D817B425}" sibTransId="{05754D69-3E0C-40B4-9041-A956276684F1}"/>
    <dgm:cxn modelId="{DA49E482-3C1D-42E5-8DEE-D16158BD6B27}" srcId="{3CF23A26-F96C-41B2-9BF5-6BD9A264D8F9}" destId="{D537DF6E-8299-4DCC-BA83-1765E34A0599}" srcOrd="2" destOrd="0" parTransId="{2F7544D3-3C06-4729-959B-304B7035F603}" sibTransId="{B6A8F22D-A858-4D7D-A180-221D2C07D1D3}"/>
    <dgm:cxn modelId="{1F76448A-B2AD-4037-89FF-F7B05BB3FF98}" type="presOf" srcId="{4CEB987B-D8A4-4FAA-8975-EE80887633AB}" destId="{6A7E5339-2B82-F94C-AABE-60E7BE933363}" srcOrd="0" destOrd="0" presId="urn:microsoft.com/office/officeart/2005/8/layout/hierarchy4"/>
    <dgm:cxn modelId="{3048B7AC-E515-47BA-ACE6-83061A30C2A3}" srcId="{3CF23A26-F96C-41B2-9BF5-6BD9A264D8F9}" destId="{C6454309-0DEA-451A-9206-DF5F2502FADB}" srcOrd="1" destOrd="0" parTransId="{8DB8E850-13DF-4BA8-BDD3-295981C6ED9B}" sibTransId="{185EF9D4-50F5-41EF-81A4-FF1D702ED7F7}"/>
    <dgm:cxn modelId="{E0A97DCF-5553-4886-9CBE-C825F986F70D}" type="presOf" srcId="{3CF23A26-F96C-41B2-9BF5-6BD9A264D8F9}" destId="{8B4ECDE6-05A5-9B41-A1ED-30062B5B0E00}" srcOrd="0" destOrd="0" presId="urn:microsoft.com/office/officeart/2005/8/layout/hierarchy4"/>
    <dgm:cxn modelId="{938564D9-7451-480C-90B4-E15C53DA568E}" type="presOf" srcId="{EC44C99F-932D-4B26-AC8F-445A8318601F}" destId="{18D4ACC8-9769-404C-BA2D-C00757FE09CC}" srcOrd="0" destOrd="0" presId="urn:microsoft.com/office/officeart/2005/8/layout/hierarchy4"/>
    <dgm:cxn modelId="{8FC804E1-91B7-4DEF-B89B-824CA3BC7C87}" srcId="{3CF23A26-F96C-41B2-9BF5-6BD9A264D8F9}" destId="{4CEB987B-D8A4-4FAA-8975-EE80887633AB}" srcOrd="0" destOrd="0" parTransId="{03F5C2E0-78C3-4B1A-9E59-2156AAA5D1DE}" sibTransId="{D425B3D3-1101-402B-9FF8-C996A8FF98CE}"/>
    <dgm:cxn modelId="{D4156EBE-1CBF-46F6-A3BB-3436AFF79E97}" type="presParOf" srcId="{8B4ECDE6-05A5-9B41-A1ED-30062B5B0E00}" destId="{31375CF8-F2C6-9D44-AFC5-BB98CD9041F0}" srcOrd="0" destOrd="0" presId="urn:microsoft.com/office/officeart/2005/8/layout/hierarchy4"/>
    <dgm:cxn modelId="{826D914A-329A-4127-8E77-4A5DEEAAC0CB}" type="presParOf" srcId="{31375CF8-F2C6-9D44-AFC5-BB98CD9041F0}" destId="{6A7E5339-2B82-F94C-AABE-60E7BE933363}" srcOrd="0" destOrd="0" presId="urn:microsoft.com/office/officeart/2005/8/layout/hierarchy4"/>
    <dgm:cxn modelId="{42EB1829-6102-448C-B6E5-8795DD3F2EC9}" type="presParOf" srcId="{31375CF8-F2C6-9D44-AFC5-BB98CD9041F0}" destId="{9084573A-F653-1C4D-81BC-10C0FC85A93B}" srcOrd="1" destOrd="0" presId="urn:microsoft.com/office/officeart/2005/8/layout/hierarchy4"/>
    <dgm:cxn modelId="{EA757207-3505-415F-874D-C0162A7D06FC}" type="presParOf" srcId="{8B4ECDE6-05A5-9B41-A1ED-30062B5B0E00}" destId="{965D634A-9000-E649-BEB3-E67891E10286}" srcOrd="1" destOrd="0" presId="urn:microsoft.com/office/officeart/2005/8/layout/hierarchy4"/>
    <dgm:cxn modelId="{6B452E8C-6939-4636-8EF8-F5B994AE6A37}" type="presParOf" srcId="{8B4ECDE6-05A5-9B41-A1ED-30062B5B0E00}" destId="{2A975CBF-A5B4-F043-A7A8-8E511E0C6A7B}" srcOrd="2" destOrd="0" presId="urn:microsoft.com/office/officeart/2005/8/layout/hierarchy4"/>
    <dgm:cxn modelId="{192A863A-729F-4AA9-B568-4B029F677446}" type="presParOf" srcId="{2A975CBF-A5B4-F043-A7A8-8E511E0C6A7B}" destId="{C80A4264-0DFA-1147-9985-B106C52B3519}" srcOrd="0" destOrd="0" presId="urn:microsoft.com/office/officeart/2005/8/layout/hierarchy4"/>
    <dgm:cxn modelId="{B85578A9-C9DD-4E8F-9610-1143FEBA148A}" type="presParOf" srcId="{2A975CBF-A5B4-F043-A7A8-8E511E0C6A7B}" destId="{A264C129-BBCC-9E49-8610-B50468C70313}" srcOrd="1" destOrd="0" presId="urn:microsoft.com/office/officeart/2005/8/layout/hierarchy4"/>
    <dgm:cxn modelId="{4C3E94E7-A43C-480C-BED1-F0ED09FC93EC}" type="presParOf" srcId="{8B4ECDE6-05A5-9B41-A1ED-30062B5B0E00}" destId="{C133C432-A4FC-0644-8853-E92F4A9451DA}" srcOrd="3" destOrd="0" presId="urn:microsoft.com/office/officeart/2005/8/layout/hierarchy4"/>
    <dgm:cxn modelId="{94F72B50-34D8-453D-B779-C76CC69421FA}" type="presParOf" srcId="{8B4ECDE6-05A5-9B41-A1ED-30062B5B0E00}" destId="{6B229298-C2C0-A34E-85B3-82F338C2AB54}" srcOrd="4" destOrd="0" presId="urn:microsoft.com/office/officeart/2005/8/layout/hierarchy4"/>
    <dgm:cxn modelId="{9F99E17C-F1B1-4009-B517-B1A02E37C08C}" type="presParOf" srcId="{6B229298-C2C0-A34E-85B3-82F338C2AB54}" destId="{915D7E75-DD84-764E-9CC5-023CF8E8BA25}" srcOrd="0" destOrd="0" presId="urn:microsoft.com/office/officeart/2005/8/layout/hierarchy4"/>
    <dgm:cxn modelId="{E5D7A350-CE97-4262-B1DF-6B89E91AF676}" type="presParOf" srcId="{6B229298-C2C0-A34E-85B3-82F338C2AB54}" destId="{5073B10D-8278-0A45-BF92-3CBFD9C5FDFF}" srcOrd="1" destOrd="0" presId="urn:microsoft.com/office/officeart/2005/8/layout/hierarchy4"/>
    <dgm:cxn modelId="{ADA313FB-4AEE-4157-948E-7315A524C5BC}" type="presParOf" srcId="{8B4ECDE6-05A5-9B41-A1ED-30062B5B0E00}" destId="{499086FC-1640-5E47-8838-519B10CBF722}" srcOrd="5" destOrd="0" presId="urn:microsoft.com/office/officeart/2005/8/layout/hierarchy4"/>
    <dgm:cxn modelId="{6E12DB75-0198-4C8B-9BA2-85FD0CEB2AE0}" type="presParOf" srcId="{8B4ECDE6-05A5-9B41-A1ED-30062B5B0E00}" destId="{1F5A1159-4096-0947-9D89-E4E6648492ED}" srcOrd="6" destOrd="0" presId="urn:microsoft.com/office/officeart/2005/8/layout/hierarchy4"/>
    <dgm:cxn modelId="{40D99399-8DDE-4445-95FA-48DF080BDE01}" type="presParOf" srcId="{1F5A1159-4096-0947-9D89-E4E6648492ED}" destId="{18D4ACC8-9769-404C-BA2D-C00757FE09CC}" srcOrd="0" destOrd="0" presId="urn:microsoft.com/office/officeart/2005/8/layout/hierarchy4"/>
    <dgm:cxn modelId="{6A770EAC-82D2-4C84-BF5C-60C591107021}" type="presParOf" srcId="{1F5A1159-4096-0947-9D89-E4E6648492ED}" destId="{467782FD-851F-CA46-B370-251900E10145}" srcOrd="1" destOrd="0" presId="urn:microsoft.com/office/officeart/2005/8/layout/hierarchy4"/>
  </dgm:cxnLst>
  <dgm:bg>
    <a:solidFill>
      <a:schemeClr val="bg1"/>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89F9C1-ECC7-4D9E-8974-EC3794882A27}">
      <dsp:nvSpPr>
        <dsp:cNvPr id="0" name=""/>
        <dsp:cNvSpPr/>
      </dsp:nvSpPr>
      <dsp:spPr>
        <a:xfrm rot="16200000">
          <a:off x="175906" y="-175906"/>
          <a:ext cx="1704975" cy="2056788"/>
        </a:xfrm>
        <a:prstGeom prst="round1Rect">
          <a:avLst/>
        </a:prstGeom>
        <a:solidFill>
          <a:schemeClr val="accent1">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b="1" kern="1200" dirty="0">
              <a:latin typeface="Dolce Vita Heavy" pitchFamily="2" charset="0"/>
              <a:cs typeface="Andalus" pitchFamily="18" charset="-78"/>
            </a:rPr>
            <a:t>PROYECTOS DE INVERSIÓN </a:t>
          </a:r>
          <a:r>
            <a:rPr lang="es-MX" sz="1400" b="1" kern="1200" dirty="0">
              <a:latin typeface="Dolce Vita Heavy" pitchFamily="2" charset="0"/>
            </a:rPr>
            <a:t>:</a:t>
          </a:r>
          <a:r>
            <a:rPr lang="es-MX" sz="1400" b="1" kern="1200" dirty="0">
              <a:latin typeface="Dolce Vita Heavy" pitchFamily="2" charset="0"/>
              <a:cs typeface="Andalus" pitchFamily="18" charset="-78"/>
            </a:rPr>
            <a:t> </a:t>
          </a:r>
        </a:p>
        <a:p>
          <a:pPr marL="0" lvl="0" indent="0" algn="ctr" defTabSz="622300">
            <a:lnSpc>
              <a:spcPct val="90000"/>
            </a:lnSpc>
            <a:spcBef>
              <a:spcPct val="0"/>
            </a:spcBef>
            <a:spcAft>
              <a:spcPct val="35000"/>
            </a:spcAft>
            <a:buNone/>
          </a:pPr>
          <a:r>
            <a:rPr lang="es-MX" sz="1400" b="0" kern="1200" dirty="0">
              <a:latin typeface="Dolce Vita Heavy" pitchFamily="2" charset="0"/>
              <a:cs typeface="Andalus" pitchFamily="18" charset="-78"/>
            </a:rPr>
            <a:t>$ </a:t>
          </a:r>
          <a:r>
            <a:rPr lang="es-MX" sz="1400" kern="1200" dirty="0">
              <a:latin typeface="Dolce Vita Heavy" pitchFamily="2" charset="0"/>
            </a:rPr>
            <a:t>712.131,98</a:t>
          </a:r>
          <a:endParaRPr lang="es-EC" sz="1400" kern="1200" dirty="0">
            <a:latin typeface="Dolce Vita Heavy" pitchFamily="2" charset="0"/>
          </a:endParaRPr>
        </a:p>
      </dsp:txBody>
      <dsp:txXfrm rot="5400000">
        <a:off x="0" y="0"/>
        <a:ext cx="2056788" cy="1278731"/>
      </dsp:txXfrm>
    </dsp:sp>
    <dsp:sp modelId="{1D20DAEA-62A1-4CEF-B0F9-A4F5FE17E9A0}">
      <dsp:nvSpPr>
        <dsp:cNvPr id="0" name=""/>
        <dsp:cNvSpPr/>
      </dsp:nvSpPr>
      <dsp:spPr>
        <a:xfrm>
          <a:off x="2056788" y="0"/>
          <a:ext cx="2056788" cy="1704975"/>
        </a:xfrm>
        <a:prstGeom prst="round1Rect">
          <a:avLst/>
        </a:prstGeom>
        <a:solidFill>
          <a:schemeClr val="accent6">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b="1" kern="1200" dirty="0">
              <a:latin typeface="Dolce Vita Heavy" pitchFamily="2" charset="0"/>
            </a:rPr>
            <a:t>GASTOS  CORRIENTES : </a:t>
          </a:r>
        </a:p>
        <a:p>
          <a:pPr marL="0" lvl="0" indent="0" algn="ctr" defTabSz="622300">
            <a:lnSpc>
              <a:spcPct val="90000"/>
            </a:lnSpc>
            <a:spcBef>
              <a:spcPct val="0"/>
            </a:spcBef>
            <a:spcAft>
              <a:spcPct val="35000"/>
            </a:spcAft>
            <a:buNone/>
          </a:pPr>
          <a:r>
            <a:rPr lang="es-MX" sz="1400" b="0" kern="1200" dirty="0">
              <a:latin typeface="Dolce Vita Heavy" pitchFamily="2" charset="0"/>
            </a:rPr>
            <a:t>$ 967.516,97</a:t>
          </a:r>
          <a:endParaRPr lang="es-EC" sz="1400" b="0" kern="1200" dirty="0">
            <a:latin typeface="Dolce Vita Heavy" pitchFamily="2" charset="0"/>
          </a:endParaRPr>
        </a:p>
      </dsp:txBody>
      <dsp:txXfrm>
        <a:off x="2056788" y="0"/>
        <a:ext cx="2056788" cy="1278731"/>
      </dsp:txXfrm>
    </dsp:sp>
    <dsp:sp modelId="{D522C69B-CAE6-4269-B900-C3263598104A}">
      <dsp:nvSpPr>
        <dsp:cNvPr id="0" name=""/>
        <dsp:cNvSpPr/>
      </dsp:nvSpPr>
      <dsp:spPr>
        <a:xfrm rot="10800000">
          <a:off x="0" y="1704975"/>
          <a:ext cx="2056788" cy="1704975"/>
        </a:xfrm>
        <a:prstGeom prst="round1Rect">
          <a:avLst/>
        </a:prstGeom>
        <a:solidFill>
          <a:srgbClr val="FFFFCC"/>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b="1" kern="1200" dirty="0">
              <a:latin typeface="Dolce Vita Heavy" pitchFamily="2" charset="0"/>
              <a:cs typeface="Andalus" pitchFamily="18" charset="-78"/>
            </a:rPr>
            <a:t>MEDICAMENTO</a:t>
          </a:r>
          <a:r>
            <a:rPr lang="es-MX" sz="1400" b="1" kern="1200" dirty="0">
              <a:latin typeface="Dolce Vita Heavy" pitchFamily="2" charset="0"/>
            </a:rPr>
            <a:t>:</a:t>
          </a:r>
          <a:r>
            <a:rPr lang="es-MX" sz="1400" b="1" kern="1200" dirty="0">
              <a:latin typeface="Dolce Vita Heavy" pitchFamily="2" charset="0"/>
              <a:cs typeface="Andalus" pitchFamily="18" charset="-78"/>
            </a:rPr>
            <a:t>  </a:t>
          </a:r>
        </a:p>
        <a:p>
          <a:pPr marL="0" lvl="0" indent="0" algn="ctr" defTabSz="622300">
            <a:lnSpc>
              <a:spcPct val="90000"/>
            </a:lnSpc>
            <a:spcBef>
              <a:spcPct val="0"/>
            </a:spcBef>
            <a:spcAft>
              <a:spcPct val="35000"/>
            </a:spcAft>
            <a:buNone/>
          </a:pPr>
          <a:r>
            <a:rPr lang="es-MX" sz="1400" b="0" kern="1200" dirty="0">
              <a:latin typeface="Dolce Vita Heavy" pitchFamily="2" charset="0"/>
              <a:cs typeface="Andalus" pitchFamily="18" charset="-78"/>
            </a:rPr>
            <a:t>$ 697.882,53</a:t>
          </a:r>
          <a:endParaRPr lang="es-EC" sz="1400" b="0" kern="1200" dirty="0">
            <a:latin typeface="Dolce Vita Heavy" pitchFamily="2" charset="0"/>
          </a:endParaRPr>
        </a:p>
      </dsp:txBody>
      <dsp:txXfrm rot="10800000">
        <a:off x="0" y="2131218"/>
        <a:ext cx="2056788" cy="1278731"/>
      </dsp:txXfrm>
    </dsp:sp>
    <dsp:sp modelId="{821CA392-20FC-4ABF-A75A-6C1B8F78D3DC}">
      <dsp:nvSpPr>
        <dsp:cNvPr id="0" name=""/>
        <dsp:cNvSpPr/>
      </dsp:nvSpPr>
      <dsp:spPr>
        <a:xfrm rot="5400000">
          <a:off x="2232695" y="1529068"/>
          <a:ext cx="1704975" cy="2056788"/>
        </a:xfrm>
        <a:prstGeom prst="round1Rect">
          <a:avLst/>
        </a:prstGeom>
        <a:solidFill>
          <a:schemeClr val="accent3">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b="1" kern="1200" dirty="0">
              <a:latin typeface="Dolce Vita Heavy" pitchFamily="2" charset="0"/>
              <a:cs typeface="Andalus" pitchFamily="18" charset="-78"/>
            </a:rPr>
            <a:t>TALENTO HUMANO </a:t>
          </a:r>
          <a:r>
            <a:rPr lang="es-MX" sz="1400" b="1" kern="1200" dirty="0">
              <a:latin typeface="Dolce Vita Heavy" pitchFamily="2" charset="0"/>
            </a:rPr>
            <a:t>: </a:t>
          </a:r>
          <a:r>
            <a:rPr lang="es-MX" sz="1400" b="1" kern="1200" dirty="0">
              <a:latin typeface="Dolce Vita Heavy" pitchFamily="2" charset="0"/>
              <a:cs typeface="Andalus" pitchFamily="18" charset="-78"/>
            </a:rPr>
            <a:t> </a:t>
          </a:r>
        </a:p>
        <a:p>
          <a:pPr marL="0" lvl="0" indent="0" algn="ctr" defTabSz="622300">
            <a:lnSpc>
              <a:spcPct val="90000"/>
            </a:lnSpc>
            <a:spcBef>
              <a:spcPct val="0"/>
            </a:spcBef>
            <a:spcAft>
              <a:spcPct val="35000"/>
            </a:spcAft>
            <a:buNone/>
          </a:pPr>
          <a:r>
            <a:rPr lang="es-MX" sz="1400" b="0" kern="1200" dirty="0">
              <a:latin typeface="Dolce Vita Heavy" pitchFamily="2" charset="0"/>
              <a:cs typeface="Andalus" pitchFamily="18" charset="-78"/>
            </a:rPr>
            <a:t>$ </a:t>
          </a:r>
          <a:r>
            <a:rPr lang="es-MX" sz="1400" kern="1200" dirty="0">
              <a:latin typeface="Dolce Vita Heavy" pitchFamily="2" charset="0"/>
            </a:rPr>
            <a:t>9.614.887,47</a:t>
          </a:r>
          <a:r>
            <a:rPr lang="es-MX" sz="1400" b="1" kern="1200" dirty="0">
              <a:latin typeface="Dolce Vita Heavy" pitchFamily="2" charset="0"/>
              <a:cs typeface="Andalus" pitchFamily="18" charset="-78"/>
            </a:rPr>
            <a:t> </a:t>
          </a:r>
          <a:endParaRPr lang="es-EC" sz="1400" kern="1200" dirty="0">
            <a:latin typeface="Dolce Vita Heavy" pitchFamily="2" charset="0"/>
          </a:endParaRPr>
        </a:p>
      </dsp:txBody>
      <dsp:txXfrm rot="-5400000">
        <a:off x="2056789" y="2131218"/>
        <a:ext cx="2056788" cy="1278731"/>
      </dsp:txXfrm>
    </dsp:sp>
    <dsp:sp modelId="{23B446A1-52B2-4AD7-9F93-67D66DBF3639}">
      <dsp:nvSpPr>
        <dsp:cNvPr id="0" name=""/>
        <dsp:cNvSpPr/>
      </dsp:nvSpPr>
      <dsp:spPr>
        <a:xfrm>
          <a:off x="516702" y="1278731"/>
          <a:ext cx="3080172" cy="852487"/>
        </a:xfrm>
        <a:prstGeom prst="roundRect">
          <a:avLst/>
        </a:prstGeom>
        <a:solidFill>
          <a:srgbClr val="FFFF66"/>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400" b="1" kern="1200" dirty="0">
              <a:latin typeface="Dolce Vita Heavy" pitchFamily="2" charset="0"/>
            </a:rPr>
            <a:t>EJECUCIÓN PRESUPUESTARIA 2019</a:t>
          </a:r>
          <a:endParaRPr lang="es-EC" sz="1400" b="1" kern="1200" dirty="0">
            <a:latin typeface="Dolce Vita Heavy" pitchFamily="2" charset="0"/>
          </a:endParaRPr>
        </a:p>
        <a:p>
          <a:pPr marL="0" lvl="0" indent="0" algn="ctr" defTabSz="622300">
            <a:lnSpc>
              <a:spcPct val="90000"/>
            </a:lnSpc>
            <a:spcBef>
              <a:spcPct val="0"/>
            </a:spcBef>
            <a:spcAft>
              <a:spcPct val="35000"/>
            </a:spcAft>
            <a:buNone/>
          </a:pPr>
          <a:r>
            <a:rPr lang="es-MX" sz="1400" b="1" kern="1200" dirty="0">
              <a:latin typeface="Dolce Vita Heavy" pitchFamily="2" charset="0"/>
            </a:rPr>
            <a:t>$ 11.992.418,95</a:t>
          </a:r>
          <a:endParaRPr lang="es-EC" sz="1400" kern="1200" dirty="0">
            <a:latin typeface="Dolce Vita Heavy" pitchFamily="2" charset="0"/>
          </a:endParaRPr>
        </a:p>
      </dsp:txBody>
      <dsp:txXfrm>
        <a:off x="558317" y="1320346"/>
        <a:ext cx="2996942" cy="7692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88E218-F7E7-4BB7-9B99-4034BFFAC7A5}">
      <dsp:nvSpPr>
        <dsp:cNvPr id="0" name=""/>
        <dsp:cNvSpPr/>
      </dsp:nvSpPr>
      <dsp:spPr>
        <a:xfrm>
          <a:off x="2744" y="238"/>
          <a:ext cx="3679509" cy="473295"/>
        </a:xfrm>
        <a:prstGeom prst="roundRect">
          <a:avLst>
            <a:gd name="adj" fmla="val 10000"/>
          </a:avLst>
        </a:prstGeom>
        <a:solidFill>
          <a:schemeClr val="accent5">
            <a:lumMod val="40000"/>
            <a:lumOff val="6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C" sz="1800" b="1" kern="1200" dirty="0">
              <a:latin typeface="Dolce Vita Heavy" panose="02000800000000000000" pitchFamily="2" charset="0"/>
              <a:cs typeface="Andalus" pitchFamily="18" charset="-78"/>
            </a:rPr>
            <a:t>CODIGO DEL TRABAJO</a:t>
          </a:r>
        </a:p>
      </dsp:txBody>
      <dsp:txXfrm>
        <a:off x="16606" y="14100"/>
        <a:ext cx="3651785" cy="445571"/>
      </dsp:txXfrm>
    </dsp:sp>
    <dsp:sp modelId="{BAFE20C5-BEC8-4B79-B91F-42ECDCBACA60}">
      <dsp:nvSpPr>
        <dsp:cNvPr id="0" name=""/>
        <dsp:cNvSpPr/>
      </dsp:nvSpPr>
      <dsp:spPr>
        <a:xfrm>
          <a:off x="0" y="582066"/>
          <a:ext cx="3679509" cy="473295"/>
        </a:xfrm>
        <a:prstGeom prst="roundRect">
          <a:avLst>
            <a:gd name="adj" fmla="val 10000"/>
          </a:avLst>
        </a:prstGeom>
        <a:solidFill>
          <a:schemeClr val="accent5">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Dolce Vita Heavy" panose="02000800000000000000" pitchFamily="2" charset="0"/>
              <a:cs typeface="Andalus" pitchFamily="18" charset="-78"/>
            </a:rPr>
            <a:t>63 FUNCIONARIOS</a:t>
          </a:r>
        </a:p>
      </dsp:txBody>
      <dsp:txXfrm>
        <a:off x="13862" y="595928"/>
        <a:ext cx="3651785" cy="445571"/>
      </dsp:txXfrm>
    </dsp:sp>
    <dsp:sp modelId="{F87BB8C0-455E-4E21-9DA7-528806E4ACD0}">
      <dsp:nvSpPr>
        <dsp:cNvPr id="0" name=""/>
        <dsp:cNvSpPr/>
      </dsp:nvSpPr>
      <dsp:spPr>
        <a:xfrm>
          <a:off x="4300410" y="238"/>
          <a:ext cx="3679509" cy="473295"/>
        </a:xfrm>
        <a:prstGeom prst="roundRect">
          <a:avLst>
            <a:gd name="adj" fmla="val 10000"/>
          </a:avLst>
        </a:prstGeom>
        <a:solidFill>
          <a:srgbClr val="FFFF66"/>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C" sz="1800" b="1" kern="1200">
              <a:latin typeface="Dolce Vita Heavy" panose="02000800000000000000" pitchFamily="2" charset="0"/>
              <a:cs typeface="Andalus" pitchFamily="18" charset="-78"/>
            </a:rPr>
            <a:t>LOSEP</a:t>
          </a:r>
          <a:endParaRPr lang="es-EC" sz="1800" b="1" kern="1200" dirty="0">
            <a:latin typeface="Dolce Vita Heavy" panose="02000800000000000000" pitchFamily="2" charset="0"/>
            <a:cs typeface="Andalus" pitchFamily="18" charset="-78"/>
          </a:endParaRPr>
        </a:p>
      </dsp:txBody>
      <dsp:txXfrm>
        <a:off x="4314272" y="14100"/>
        <a:ext cx="3651785" cy="445571"/>
      </dsp:txXfrm>
    </dsp:sp>
    <dsp:sp modelId="{76749D55-07A3-4B38-BF7D-9C36329D9C28}">
      <dsp:nvSpPr>
        <dsp:cNvPr id="0" name=""/>
        <dsp:cNvSpPr/>
      </dsp:nvSpPr>
      <dsp:spPr>
        <a:xfrm>
          <a:off x="4303154" y="579619"/>
          <a:ext cx="3679509" cy="473295"/>
        </a:xfrm>
        <a:prstGeom prst="roundRect">
          <a:avLst>
            <a:gd name="adj" fmla="val 10000"/>
          </a:avLst>
        </a:prstGeom>
        <a:solidFill>
          <a:srgbClr val="FFFFCC"/>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C" sz="1600" kern="1200" dirty="0">
              <a:latin typeface="Dolce Vita Heavy" panose="02000800000000000000" pitchFamily="2" charset="0"/>
              <a:cs typeface="Andalus" pitchFamily="18" charset="-78"/>
            </a:rPr>
            <a:t>479 FUNCIONARIOS</a:t>
          </a:r>
        </a:p>
      </dsp:txBody>
      <dsp:txXfrm>
        <a:off x="4317016" y="593481"/>
        <a:ext cx="3651785" cy="4455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FC63D-7837-4B46-9C5D-DB7219908045}">
      <dsp:nvSpPr>
        <dsp:cNvPr id="0" name=""/>
        <dsp:cNvSpPr/>
      </dsp:nvSpPr>
      <dsp:spPr>
        <a:xfrm>
          <a:off x="0" y="47559"/>
          <a:ext cx="8286750" cy="1368185"/>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59F22B-A310-4936-89FB-325C74EE0C1C}">
      <dsp:nvSpPr>
        <dsp:cNvPr id="0" name=""/>
        <dsp:cNvSpPr/>
      </dsp:nvSpPr>
      <dsp:spPr>
        <a:xfrm>
          <a:off x="260615" y="106545"/>
          <a:ext cx="3052814" cy="1248288"/>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699845-F813-46BE-AFF7-68716C2B2268}">
      <dsp:nvSpPr>
        <dsp:cNvPr id="0" name=""/>
        <dsp:cNvSpPr/>
      </dsp:nvSpPr>
      <dsp:spPr>
        <a:xfrm rot="10800000">
          <a:off x="394021" y="1412926"/>
          <a:ext cx="2779937" cy="2342161"/>
        </a:xfrm>
        <a:prstGeom prst="round2SameRect">
          <a:avLst>
            <a:gd name="adj1" fmla="val 10500"/>
            <a:gd name="adj2" fmla="val 0"/>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s-ES" altLang="es-EC" sz="1200" b="1" kern="1200" dirty="0">
              <a:solidFill>
                <a:srgbClr val="FFFF00"/>
              </a:solidFill>
              <a:latin typeface="Dolce Vita Heavy" pitchFamily="2" charset="0"/>
              <a:cs typeface="Times New Roman" panose="02020603050405020304" pitchFamily="18" charset="0"/>
            </a:rPr>
            <a:t>UNIDADES DE PRIMER NIVEL</a:t>
          </a:r>
          <a:endParaRPr lang="es-ES" altLang="es-EC" sz="1200" kern="1200" dirty="0">
            <a:solidFill>
              <a:srgbClr val="FFFF00"/>
            </a:solidFill>
            <a:latin typeface="Dolce Vita Heavy" pitchFamily="2" charset="0"/>
            <a:cs typeface="Times New Roman" panose="02020603050405020304" pitchFamily="18" charset="0"/>
          </a:endParaRP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Medicina general y familiar</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Obstetricia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Odontología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Inmunizaciones</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Enfermería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Farmacia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Psicología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Calificación de discapacidades </a:t>
          </a:r>
          <a:endParaRPr lang="es-EC" sz="1200" b="1" kern="1200" dirty="0">
            <a:latin typeface="+mj-lt"/>
            <a:cs typeface="Times New Roman" panose="02020603050405020304" pitchFamily="18" charset="0"/>
          </a:endParaRPr>
        </a:p>
      </dsp:txBody>
      <dsp:txXfrm rot="10800000">
        <a:off x="466051" y="1412926"/>
        <a:ext cx="2635877" cy="2270131"/>
      </dsp:txXfrm>
    </dsp:sp>
    <dsp:sp modelId="{C5E7901E-0A91-4B63-84CE-683D5B57F720}">
      <dsp:nvSpPr>
        <dsp:cNvPr id="0" name=""/>
        <dsp:cNvSpPr/>
      </dsp:nvSpPr>
      <dsp:spPr>
        <a:xfrm>
          <a:off x="3771921" y="116949"/>
          <a:ext cx="4381478" cy="1262368"/>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9687FF-A468-4455-8D1F-0935DBD7B517}">
      <dsp:nvSpPr>
        <dsp:cNvPr id="0" name=""/>
        <dsp:cNvSpPr/>
      </dsp:nvSpPr>
      <dsp:spPr>
        <a:xfrm rot="10800000">
          <a:off x="3691088" y="1397297"/>
          <a:ext cx="4503701" cy="2362999"/>
        </a:xfrm>
        <a:prstGeom prst="round2SameRect">
          <a:avLst>
            <a:gd name="adj1" fmla="val 10500"/>
            <a:gd name="adj2" fmla="val 0"/>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s-ES" altLang="es-EC" sz="1200" b="1" kern="1200" dirty="0">
              <a:solidFill>
                <a:srgbClr val="FFFF00"/>
              </a:solidFill>
              <a:latin typeface="Dolce Vita Heavy" pitchFamily="2" charset="0"/>
              <a:cs typeface="Times New Roman" panose="02020603050405020304" pitchFamily="18" charset="0"/>
            </a:rPr>
            <a:t>HOSPITAL BASICO PADRE ALBERTO BUFFONI</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Consulta externa </a:t>
          </a:r>
          <a:r>
            <a:rPr lang="es-ES" altLang="es-EC" sz="1200" b="1" kern="1200" dirty="0">
              <a:solidFill>
                <a:schemeClr val="accent5">
                  <a:lumMod val="20000"/>
                  <a:lumOff val="80000"/>
                </a:schemeClr>
              </a:solidFill>
              <a:latin typeface="+mj-lt"/>
              <a:cs typeface="Times New Roman" panose="02020603050405020304" pitchFamily="18" charset="0"/>
            </a:rPr>
            <a:t>(Medicina Interna, Cirugía, Ginecología-Obstetricia, Pediatría, Psicología, Nutrición, etc.)</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Emergencia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Atención Clínico - Quirúrgico</a:t>
          </a:r>
        </a:p>
        <a:p>
          <a:pPr marL="0" lvl="0" indent="0" algn="ctr" defTabSz="533400">
            <a:lnSpc>
              <a:spcPct val="90000"/>
            </a:lnSpc>
            <a:spcBef>
              <a:spcPct val="0"/>
            </a:spcBef>
            <a:spcAft>
              <a:spcPct val="35000"/>
            </a:spcAft>
            <a:buNone/>
          </a:pPr>
          <a:r>
            <a:rPr lang="es-ES" altLang="es-EC" sz="1200" b="1" kern="1200" dirty="0" err="1">
              <a:latin typeface="+mj-lt"/>
              <a:cs typeface="Times New Roman" panose="02020603050405020304" pitchFamily="18" charset="0"/>
            </a:rPr>
            <a:t>Imagenologia</a:t>
          </a:r>
          <a:endParaRPr lang="es-ES" altLang="es-EC" sz="1200" b="1" kern="1200" dirty="0">
            <a:latin typeface="+mj-lt"/>
            <a:cs typeface="Times New Roman" panose="02020603050405020304" pitchFamily="18" charset="0"/>
          </a:endParaRP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Farmacia</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Hospitalización</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Trabajo Social</a:t>
          </a:r>
        </a:p>
        <a:p>
          <a:pPr marL="0" lvl="0" indent="0" algn="ctr" defTabSz="533400">
            <a:lnSpc>
              <a:spcPct val="90000"/>
            </a:lnSpc>
            <a:spcBef>
              <a:spcPct val="0"/>
            </a:spcBef>
            <a:spcAft>
              <a:spcPct val="35000"/>
            </a:spcAft>
            <a:buNone/>
          </a:pPr>
          <a:r>
            <a:rPr lang="es-ES" altLang="es-EC" sz="1200" b="1" kern="1200" dirty="0">
              <a:latin typeface="+mj-lt"/>
              <a:cs typeface="Times New Roman" panose="02020603050405020304" pitchFamily="18" charset="0"/>
            </a:rPr>
            <a:t>Laboratorio y medicina transfusional</a:t>
          </a:r>
          <a:endParaRPr lang="es-EC" sz="1200" b="1" kern="1200" dirty="0">
            <a:latin typeface="+mj-lt"/>
            <a:cs typeface="Times New Roman" panose="02020603050405020304" pitchFamily="18" charset="0"/>
          </a:endParaRPr>
        </a:p>
      </dsp:txBody>
      <dsp:txXfrm rot="10800000">
        <a:off x="3763758" y="1397297"/>
        <a:ext cx="4358361" cy="22903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1F254-6823-440C-9AA9-3667CF9C81D3}">
      <dsp:nvSpPr>
        <dsp:cNvPr id="0" name=""/>
        <dsp:cNvSpPr/>
      </dsp:nvSpPr>
      <dsp:spPr>
        <a:xfrm>
          <a:off x="0" y="21263"/>
          <a:ext cx="5666468" cy="541336"/>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EC" sz="1400" b="1" kern="1200" dirty="0">
              <a:solidFill>
                <a:schemeClr val="tx2">
                  <a:lumMod val="50000"/>
                </a:schemeClr>
              </a:solidFill>
              <a:effectLst/>
              <a:latin typeface="+mj-lt"/>
              <a:ea typeface="Verdana" panose="020B0604030504040204" pitchFamily="34" charset="0"/>
              <a:cs typeface="Arial"/>
            </a:rPr>
            <a:t>Canal accesible para el ciudadano</a:t>
          </a:r>
          <a:endParaRPr lang="es-EC" sz="1400" b="1" kern="1200" dirty="0">
            <a:solidFill>
              <a:schemeClr val="tx2">
                <a:lumMod val="50000"/>
              </a:schemeClr>
            </a:solidFill>
            <a:latin typeface="+mj-lt"/>
            <a:cs typeface="Arial"/>
          </a:endParaRPr>
        </a:p>
      </dsp:txBody>
      <dsp:txXfrm>
        <a:off x="1187427" y="21263"/>
        <a:ext cx="4479040" cy="541336"/>
      </dsp:txXfrm>
    </dsp:sp>
    <dsp:sp modelId="{0CFFE423-D882-4A63-8DC4-54AB4AC066FF}">
      <dsp:nvSpPr>
        <dsp:cNvPr id="0" name=""/>
        <dsp:cNvSpPr/>
      </dsp:nvSpPr>
      <dsp:spPr>
        <a:xfrm>
          <a:off x="383043" y="52496"/>
          <a:ext cx="436624" cy="43306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65E742-51F5-4C3F-985D-027315EEBC87}">
      <dsp:nvSpPr>
        <dsp:cNvPr id="0" name=""/>
        <dsp:cNvSpPr/>
      </dsp:nvSpPr>
      <dsp:spPr>
        <a:xfrm>
          <a:off x="0" y="595470"/>
          <a:ext cx="5666468" cy="541336"/>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EC" sz="1400" b="1" kern="1200" dirty="0">
              <a:solidFill>
                <a:schemeClr val="tx2">
                  <a:lumMod val="50000"/>
                </a:schemeClr>
              </a:solidFill>
              <a:effectLst/>
              <a:latin typeface="+mj-lt"/>
              <a:ea typeface="Verdana" panose="020B0604030504040204" pitchFamily="34" charset="0"/>
              <a:cs typeface="Arial"/>
            </a:rPr>
            <a:t>Registra sus felicitaciones, inconformidades, denuncias, y requerimientos.</a:t>
          </a:r>
        </a:p>
      </dsp:txBody>
      <dsp:txXfrm>
        <a:off x="1187427" y="595470"/>
        <a:ext cx="4479040" cy="541336"/>
      </dsp:txXfrm>
    </dsp:sp>
    <dsp:sp modelId="{9587A67B-A1C3-4163-88E8-8CDDD25B4DC9}">
      <dsp:nvSpPr>
        <dsp:cNvPr id="0" name=""/>
        <dsp:cNvSpPr/>
      </dsp:nvSpPr>
      <dsp:spPr>
        <a:xfrm>
          <a:off x="376805" y="649603"/>
          <a:ext cx="487950" cy="43306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3AB5A3-F879-4486-86D6-D3420C89E7AE}">
      <dsp:nvSpPr>
        <dsp:cNvPr id="0" name=""/>
        <dsp:cNvSpPr/>
      </dsp:nvSpPr>
      <dsp:spPr>
        <a:xfrm>
          <a:off x="0" y="1190940"/>
          <a:ext cx="5666468" cy="541336"/>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EC" sz="1400" b="1" kern="1200" dirty="0">
              <a:solidFill>
                <a:schemeClr val="tx2">
                  <a:lumMod val="50000"/>
                </a:schemeClr>
              </a:solidFill>
              <a:effectLst/>
              <a:latin typeface="+mj-lt"/>
              <a:ea typeface="Verdana" panose="020B0604030504040204" pitchFamily="34" charset="0"/>
              <a:cs typeface="Arial"/>
            </a:rPr>
            <a:t>Genera información útil para tomar decisiones y acciones de mejora para la calidad de los servicios.</a:t>
          </a:r>
          <a:endParaRPr lang="es-EC" sz="1400" b="1" kern="1200" dirty="0">
            <a:solidFill>
              <a:schemeClr val="tx2">
                <a:lumMod val="50000"/>
              </a:schemeClr>
            </a:solidFill>
            <a:effectLst/>
            <a:latin typeface="+mj-lt"/>
            <a:ea typeface="Calibri" panose="020F0502020204030204" pitchFamily="34" charset="0"/>
            <a:cs typeface="Arial"/>
          </a:endParaRPr>
        </a:p>
      </dsp:txBody>
      <dsp:txXfrm>
        <a:off x="1187427" y="1190940"/>
        <a:ext cx="4479040" cy="541336"/>
      </dsp:txXfrm>
    </dsp:sp>
    <dsp:sp modelId="{0D2A9352-D595-47AF-AE59-F8501427ED29}">
      <dsp:nvSpPr>
        <dsp:cNvPr id="0" name=""/>
        <dsp:cNvSpPr/>
      </dsp:nvSpPr>
      <dsp:spPr>
        <a:xfrm>
          <a:off x="368084" y="1245074"/>
          <a:ext cx="505392" cy="43306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D7C2A3-DA93-4DD5-92F7-467FFD3690A2}">
      <dsp:nvSpPr>
        <dsp:cNvPr id="0" name=""/>
        <dsp:cNvSpPr/>
      </dsp:nvSpPr>
      <dsp:spPr>
        <a:xfrm>
          <a:off x="0" y="1786410"/>
          <a:ext cx="5666468" cy="541336"/>
        </a:xfrm>
        <a:prstGeom prst="roundRect">
          <a:avLst>
            <a:gd name="adj" fmla="val 1000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s-EC" sz="1400" b="1" kern="1200" dirty="0">
              <a:solidFill>
                <a:schemeClr val="tx2">
                  <a:lumMod val="50000"/>
                </a:schemeClr>
              </a:solidFill>
              <a:effectLst/>
              <a:latin typeface="+mj-lt"/>
              <a:ea typeface="Verdana" panose="020B0604030504040204" pitchFamily="34" charset="0"/>
              <a:cs typeface="Arial"/>
            </a:rPr>
            <a:t>Mecanismo objetivo e independiente para registrar las inconformidades sobre los servicios de salud.</a:t>
          </a:r>
          <a:endParaRPr lang="es-EC" sz="1400" b="1" kern="1200" dirty="0">
            <a:solidFill>
              <a:schemeClr val="tx2">
                <a:lumMod val="50000"/>
              </a:schemeClr>
            </a:solidFill>
            <a:effectLst/>
            <a:latin typeface="+mj-lt"/>
            <a:ea typeface="Calibri" panose="020F0502020204030204" pitchFamily="34" charset="0"/>
            <a:cs typeface="Arial"/>
          </a:endParaRPr>
        </a:p>
      </dsp:txBody>
      <dsp:txXfrm>
        <a:off x="1187427" y="1786410"/>
        <a:ext cx="4479040" cy="541336"/>
      </dsp:txXfrm>
    </dsp:sp>
    <dsp:sp modelId="{67BEB6E1-7F50-4DC3-BF35-BB5EC23B6A5F}">
      <dsp:nvSpPr>
        <dsp:cNvPr id="0" name=""/>
        <dsp:cNvSpPr/>
      </dsp:nvSpPr>
      <dsp:spPr>
        <a:xfrm>
          <a:off x="368084" y="1840544"/>
          <a:ext cx="505392" cy="43306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7E5339-2B82-F94C-AABE-60E7BE933363}">
      <dsp:nvSpPr>
        <dsp:cNvPr id="0" name=""/>
        <dsp:cNvSpPr/>
      </dsp:nvSpPr>
      <dsp:spPr>
        <a:xfrm>
          <a:off x="2327" y="0"/>
          <a:ext cx="1915050" cy="893562"/>
        </a:xfrm>
        <a:prstGeom prst="rect">
          <a:avLst/>
        </a:prstGeom>
        <a:solidFill>
          <a:schemeClr val="accent4">
            <a:lumMod val="75000"/>
          </a:schemeClr>
        </a:solidFill>
        <a:ln w="25400" cap="flat" cmpd="sng" algn="ctr">
          <a:no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b="1" kern="1200" dirty="0">
              <a:solidFill>
                <a:schemeClr val="bg1"/>
              </a:solidFill>
              <a:effectLst>
                <a:outerShdw blurRad="38100" dist="38100" dir="2700000" algn="tl">
                  <a:srgbClr val="000000">
                    <a:alpha val="43137"/>
                  </a:srgbClr>
                </a:outerShdw>
              </a:effectLst>
              <a:latin typeface="Dolce Vita Heavy" panose="02000800000000000000" pitchFamily="2" charset="0"/>
              <a:cs typeface="Arial"/>
            </a:rPr>
            <a:t>Programa Municipios Saludables</a:t>
          </a:r>
        </a:p>
      </dsp:txBody>
      <dsp:txXfrm>
        <a:off x="2327" y="0"/>
        <a:ext cx="1915050" cy="893562"/>
      </dsp:txXfrm>
    </dsp:sp>
    <dsp:sp modelId="{C80A4264-0DFA-1147-9985-B106C52B3519}">
      <dsp:nvSpPr>
        <dsp:cNvPr id="0" name=""/>
        <dsp:cNvSpPr/>
      </dsp:nvSpPr>
      <dsp:spPr>
        <a:xfrm>
          <a:off x="2112617" y="0"/>
          <a:ext cx="1753244" cy="893562"/>
        </a:xfrm>
        <a:prstGeom prst="rect">
          <a:avLst/>
        </a:prstGeom>
        <a:solidFill>
          <a:schemeClr val="accent3">
            <a:lumMod val="75000"/>
          </a:schemeClr>
        </a:solidFill>
        <a:ln w="25400" cap="flat" cmpd="sng" algn="ctr">
          <a:no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b="1" kern="1200" dirty="0">
              <a:effectLst>
                <a:outerShdw blurRad="38100" dist="38100" dir="2700000" algn="tl">
                  <a:srgbClr val="000000">
                    <a:alpha val="43137"/>
                  </a:srgbClr>
                </a:outerShdw>
              </a:effectLst>
              <a:latin typeface="Dolce Vita Heavy" panose="02000800000000000000" pitchFamily="2" charset="0"/>
              <a:cs typeface="Arial"/>
            </a:rPr>
            <a:t>Escuela de Participación Ciudadana</a:t>
          </a:r>
        </a:p>
      </dsp:txBody>
      <dsp:txXfrm>
        <a:off x="2112617" y="0"/>
        <a:ext cx="1753244" cy="893562"/>
      </dsp:txXfrm>
    </dsp:sp>
    <dsp:sp modelId="{915D7E75-DD84-764E-9CC5-023CF8E8BA25}">
      <dsp:nvSpPr>
        <dsp:cNvPr id="0" name=""/>
        <dsp:cNvSpPr/>
      </dsp:nvSpPr>
      <dsp:spPr>
        <a:xfrm>
          <a:off x="4230929" y="0"/>
          <a:ext cx="1820731" cy="893562"/>
        </a:xfrm>
        <a:prstGeom prst="rect">
          <a:avLst/>
        </a:prstGeom>
        <a:solidFill>
          <a:schemeClr val="accent6">
            <a:lumMod val="75000"/>
          </a:schemeClr>
        </a:solidFill>
        <a:ln w="25400" cap="flat" cmpd="sng" algn="ctr">
          <a:no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b="1" kern="1200" dirty="0">
              <a:effectLst>
                <a:outerShdw blurRad="38100" dist="38100" dir="2700000" algn="tl">
                  <a:srgbClr val="000000">
                    <a:alpha val="43137"/>
                  </a:srgbClr>
                </a:outerShdw>
              </a:effectLst>
              <a:latin typeface="Dolce Vita Heavy" panose="02000800000000000000" pitchFamily="2" charset="0"/>
              <a:cs typeface="Arial"/>
            </a:rPr>
            <a:t>Reconocimiento Restaurantes Saludables</a:t>
          </a:r>
        </a:p>
      </dsp:txBody>
      <dsp:txXfrm>
        <a:off x="4230929" y="0"/>
        <a:ext cx="1820731" cy="893562"/>
      </dsp:txXfrm>
    </dsp:sp>
    <dsp:sp modelId="{18D4ACC8-9769-404C-BA2D-C00757FE09CC}">
      <dsp:nvSpPr>
        <dsp:cNvPr id="0" name=""/>
        <dsp:cNvSpPr/>
      </dsp:nvSpPr>
      <dsp:spPr>
        <a:xfrm>
          <a:off x="6331814" y="0"/>
          <a:ext cx="1836206" cy="893562"/>
        </a:xfrm>
        <a:prstGeom prst="rect">
          <a:avLst/>
        </a:prstGeom>
        <a:solidFill>
          <a:schemeClr val="accent2">
            <a:lumMod val="75000"/>
          </a:schemeClr>
        </a:solidFill>
        <a:ln w="25400" cap="flat" cmpd="sng" algn="ctr">
          <a:no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C" sz="1200" b="1" kern="1200" dirty="0">
              <a:effectLst>
                <a:outerShdw blurRad="38100" dist="38100" dir="2700000" algn="tl">
                  <a:srgbClr val="000000">
                    <a:alpha val="43137"/>
                  </a:srgbClr>
                </a:outerShdw>
              </a:effectLst>
              <a:latin typeface="Dolce Vita Heavy" panose="02000800000000000000" pitchFamily="2" charset="0"/>
              <a:cs typeface="Arial"/>
            </a:rPr>
            <a:t>Reconocimiento Empresas Amigas de la Lactancia Materna</a:t>
          </a:r>
        </a:p>
      </dsp:txBody>
      <dsp:txXfrm>
        <a:off x="6331814" y="0"/>
        <a:ext cx="1836206" cy="89356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1680" units="cm"/>
          <inkml:channel name="Y" type="integer" max="1050" units="cm"/>
        </inkml:traceFormat>
        <inkml:channelProperties>
          <inkml:channelProperty channel="X" name="resolution" value="28.33052" units="1/cm"/>
          <inkml:channelProperty channel="Y" name="resolution" value="28.37838" units="1/cm"/>
        </inkml:channelProperties>
      </inkml:inkSource>
      <inkml:timestamp xml:id="ts0" timeString="2020-03-11T16:57:52.05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25385 6123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B986AA-26F8-44FA-A451-6A1AD9F51CE6}" type="datetimeFigureOut">
              <a:rPr lang="es-EC" smtClean="0"/>
              <a:t>7/3/2024</a:t>
            </a:fld>
            <a:endParaRPr lang="es-EC"/>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C3CEB-3F94-439D-A261-F533098FD8C9}" type="slidenum">
              <a:rPr lang="es-EC" smtClean="0"/>
              <a:t>‹Nº›</a:t>
            </a:fld>
            <a:endParaRPr lang="es-EC"/>
          </a:p>
        </p:txBody>
      </p:sp>
    </p:spTree>
    <p:extLst>
      <p:ext uri="{BB962C8B-B14F-4D97-AF65-F5344CB8AC3E}">
        <p14:creationId xmlns:p14="http://schemas.microsoft.com/office/powerpoint/2010/main" val="4257944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B9C3CEB-3F94-439D-A261-F533098FD8C9}" type="slidenum">
              <a:rPr lang="es-EC" smtClean="0"/>
              <a:t>1</a:t>
            </a:fld>
            <a:endParaRPr lang="es-EC"/>
          </a:p>
        </p:txBody>
      </p:sp>
    </p:spTree>
    <p:extLst>
      <p:ext uri="{BB962C8B-B14F-4D97-AF65-F5344CB8AC3E}">
        <p14:creationId xmlns:p14="http://schemas.microsoft.com/office/powerpoint/2010/main" val="1196450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23</a:t>
            </a:fld>
            <a:endParaRPr lang="es-EC"/>
          </a:p>
        </p:txBody>
      </p:sp>
    </p:spTree>
    <p:extLst>
      <p:ext uri="{BB962C8B-B14F-4D97-AF65-F5344CB8AC3E}">
        <p14:creationId xmlns:p14="http://schemas.microsoft.com/office/powerpoint/2010/main" val="1039727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En el periodo del  </a:t>
            </a:r>
            <a:r>
              <a:rPr lang="es-EC" sz="1200" b="1" kern="1200" dirty="0"/>
              <a:t>2018</a:t>
            </a:r>
            <a:r>
              <a:rPr lang="es-EC" sz="1200" kern="1200" dirty="0"/>
              <a:t> el Distrito 08D04 </a:t>
            </a:r>
            <a:r>
              <a:rPr lang="es-EC" sz="1200" b="1" kern="1200" dirty="0">
                <a:solidFill>
                  <a:srgbClr val="0070C0"/>
                </a:solidFill>
              </a:rPr>
              <a:t>contaba con el servicio de Internet en 19 Centros de Salud.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En el </a:t>
            </a:r>
            <a:r>
              <a:rPr lang="es-EC" sz="1200" b="1" kern="1200" dirty="0"/>
              <a:t>2019</a:t>
            </a:r>
            <a:r>
              <a:rPr lang="es-EC" sz="1200" kern="1200" dirty="0"/>
              <a:t> se implementa el servicio de Internet en  </a:t>
            </a:r>
            <a:r>
              <a:rPr lang="es-EC" sz="1200" b="1" kern="1200" dirty="0">
                <a:solidFill>
                  <a:srgbClr val="0070C0"/>
                </a:solidFill>
              </a:rPr>
              <a:t>21 Unidades Operativas</a:t>
            </a:r>
            <a:r>
              <a:rPr lang="es-EC" sz="1200" kern="1200" dirty="0"/>
              <a:t>, de las cuales  2 quedaron faltantes en el servicio de Internet: </a:t>
            </a:r>
            <a:r>
              <a:rPr lang="es-MX" sz="1200" kern="1200" dirty="0"/>
              <a:t>Chura, Cube</a:t>
            </a: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Eliminando la brecha de conectividad en el Distrito 08D04, brindando a los usuarios internos facilidades para el desempeño diario de sus funciones, y brindando al usuario externo una atención con calidad y calidez</a:t>
            </a:r>
          </a:p>
        </p:txBody>
      </p:sp>
      <p:sp>
        <p:nvSpPr>
          <p:cNvPr id="4" name="3 Marcador de número de diapositiva"/>
          <p:cNvSpPr>
            <a:spLocks noGrp="1"/>
          </p:cNvSpPr>
          <p:nvPr>
            <p:ph type="sldNum" sz="quarter" idx="10"/>
          </p:nvPr>
        </p:nvSpPr>
        <p:spPr/>
        <p:txBody>
          <a:bodyPr/>
          <a:lstStyle/>
          <a:p>
            <a:fld id="{2B9C3CEB-3F94-439D-A261-F533098FD8C9}" type="slidenum">
              <a:rPr lang="es-EC" smtClean="0"/>
              <a:t>27</a:t>
            </a:fld>
            <a:endParaRPr lang="es-EC"/>
          </a:p>
        </p:txBody>
      </p:sp>
    </p:spTree>
    <p:extLst>
      <p:ext uri="{BB962C8B-B14F-4D97-AF65-F5344CB8AC3E}">
        <p14:creationId xmlns:p14="http://schemas.microsoft.com/office/powerpoint/2010/main" val="3300121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En el periodo del  </a:t>
            </a:r>
            <a:r>
              <a:rPr lang="es-EC" sz="1200" b="1" kern="1200" dirty="0"/>
              <a:t>2018</a:t>
            </a:r>
            <a:r>
              <a:rPr lang="es-EC" sz="1200" kern="1200" dirty="0"/>
              <a:t> el Distrito 08D04 </a:t>
            </a:r>
            <a:r>
              <a:rPr lang="es-EC" sz="1200" b="1" kern="1200" dirty="0">
                <a:solidFill>
                  <a:srgbClr val="0070C0"/>
                </a:solidFill>
              </a:rPr>
              <a:t>contaba con el servicio de Internet en 19 Centros de Salud.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En el </a:t>
            </a:r>
            <a:r>
              <a:rPr lang="es-EC" sz="1200" b="1" kern="1200" dirty="0"/>
              <a:t>2019</a:t>
            </a:r>
            <a:r>
              <a:rPr lang="es-EC" sz="1200" kern="1200" dirty="0"/>
              <a:t> se implementa el servicio de Internet en  </a:t>
            </a:r>
            <a:r>
              <a:rPr lang="es-EC" sz="1200" b="1" kern="1200" dirty="0">
                <a:solidFill>
                  <a:srgbClr val="0070C0"/>
                </a:solidFill>
              </a:rPr>
              <a:t>21 Unidades Operativas</a:t>
            </a:r>
            <a:r>
              <a:rPr lang="es-EC" sz="1200" kern="1200" dirty="0"/>
              <a:t>, de las cuales  2 quedaron faltantes en el servicio de Internet: </a:t>
            </a:r>
            <a:r>
              <a:rPr lang="es-MX" sz="1200" kern="1200" dirty="0"/>
              <a:t>Chura, Cube</a:t>
            </a: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C" sz="1200"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C" sz="1200" kern="1200" dirty="0"/>
              <a:t>Eliminando la brecha de conectividad en el Distrito 08D04, brindando a los usuarios internos facilidades para el desempeño diario de sus funciones, y brindando al usuario externo una atención con calidad y calidez</a:t>
            </a:r>
          </a:p>
        </p:txBody>
      </p:sp>
      <p:sp>
        <p:nvSpPr>
          <p:cNvPr id="4" name="3 Marcador de número de diapositiva"/>
          <p:cNvSpPr>
            <a:spLocks noGrp="1"/>
          </p:cNvSpPr>
          <p:nvPr>
            <p:ph type="sldNum" sz="quarter" idx="10"/>
          </p:nvPr>
        </p:nvSpPr>
        <p:spPr/>
        <p:txBody>
          <a:bodyPr/>
          <a:lstStyle/>
          <a:p>
            <a:fld id="{2B9C3CEB-3F94-439D-A261-F533098FD8C9}" type="slidenum">
              <a:rPr lang="es-EC" smtClean="0"/>
              <a:t>28</a:t>
            </a:fld>
            <a:endParaRPr lang="es-EC"/>
          </a:p>
        </p:txBody>
      </p:sp>
    </p:spTree>
    <p:extLst>
      <p:ext uri="{BB962C8B-B14F-4D97-AF65-F5344CB8AC3E}">
        <p14:creationId xmlns:p14="http://schemas.microsoft.com/office/powerpoint/2010/main" val="330012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DE ACUERDO AL GRAFICO SE PUEDE INDICAR QUE LA INVERSIÓN EN SALUD DESDE EL PERIODO 2008 AL DISTRITO 08D04 HA TENIDO VARIOS INCREMENTOS EN LAS ASIGNACIONES PRESUPUESTARIAS LO CUAL SE ENCUENTRA REFLEJADO EN LA GRÁFICA. </a:t>
            </a:r>
            <a:endParaRPr lang="es-EC" sz="1200" kern="1200" dirty="0">
              <a:solidFill>
                <a:schemeClr val="tx1"/>
              </a:solidFill>
              <a:effectLst/>
              <a:latin typeface="+mn-lt"/>
              <a:ea typeface="+mn-ea"/>
              <a:cs typeface="+mn-cs"/>
            </a:endParaRPr>
          </a:p>
          <a:p>
            <a:endParaRPr lang="es-MX" dirty="0"/>
          </a:p>
          <a:p>
            <a:r>
              <a:rPr lang="es-MX" dirty="0"/>
              <a:t>EL PRESUPUESTO ASIGNADO</a:t>
            </a:r>
            <a:r>
              <a:rPr lang="es-MX" baseline="0" dirty="0"/>
              <a:t> PARA EL 2019 FUE DE 11´992.418 DOLARES</a:t>
            </a:r>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2</a:t>
            </a:fld>
            <a:endParaRPr lang="es-EC"/>
          </a:p>
        </p:txBody>
      </p:sp>
    </p:spTree>
    <p:extLst>
      <p:ext uri="{BB962C8B-B14F-4D97-AF65-F5344CB8AC3E}">
        <p14:creationId xmlns:p14="http://schemas.microsoft.com/office/powerpoint/2010/main" val="412986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t>DE LOS </a:t>
            </a:r>
            <a:r>
              <a:rPr lang="es-MX" sz="1200" b="1" dirty="0">
                <a:latin typeface="Dolce Vita Heavy" pitchFamily="2" charset="0"/>
              </a:rPr>
              <a:t>$ 11.992.418,95</a:t>
            </a:r>
            <a:r>
              <a:rPr lang="es-EC" sz="1200" b="0" baseline="0" dirty="0">
                <a:latin typeface="+mn-lt"/>
              </a:rPr>
              <a:t> ASIGNADOS PARA EL DISTRITO 08D04, SE EJECUTARON DE LA SIGUIENTE MANERA: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200" dirty="0">
              <a:latin typeface="Dolce Vita Heavy" pitchFamily="2" charset="0"/>
            </a:endParaRPr>
          </a:p>
          <a:p>
            <a:pPr lvl="0"/>
            <a:r>
              <a:rPr lang="es-MX" sz="1200" b="1" dirty="0">
                <a:latin typeface="Dolce Vita Heavy" pitchFamily="2" charset="0"/>
                <a:cs typeface="Andalus" pitchFamily="18" charset="-78"/>
              </a:rPr>
              <a:t>PROYECTOS DE INVERSIÓN </a:t>
            </a:r>
            <a:r>
              <a:rPr lang="es-MX" sz="1200" b="1" dirty="0">
                <a:latin typeface="Dolce Vita Heavy" pitchFamily="2" charset="0"/>
              </a:rPr>
              <a:t>:</a:t>
            </a:r>
            <a:r>
              <a:rPr lang="es-MX" sz="1200" b="1" dirty="0">
                <a:latin typeface="Dolce Vita Heavy" pitchFamily="2" charset="0"/>
                <a:cs typeface="Andalus" pitchFamily="18" charset="-78"/>
              </a:rPr>
              <a:t> </a:t>
            </a:r>
            <a:r>
              <a:rPr lang="es-MX" sz="1200" b="0" dirty="0">
                <a:latin typeface="Dolce Vita Heavy" pitchFamily="2" charset="0"/>
                <a:cs typeface="Andalus" pitchFamily="18" charset="-78"/>
              </a:rPr>
              <a:t>$ </a:t>
            </a:r>
            <a:r>
              <a:rPr lang="es-MX" sz="1200" dirty="0">
                <a:latin typeface="Dolce Vita Heavy" pitchFamily="2" charset="0"/>
              </a:rPr>
              <a:t>712.131,98</a:t>
            </a:r>
            <a:endParaRPr lang="es-EC" sz="1200" dirty="0">
              <a:latin typeface="Dolce Vita Heavy" pitchFamily="2" charset="0"/>
            </a:endParaRPr>
          </a:p>
          <a:p>
            <a:pPr lvl="0"/>
            <a:endParaRPr lang="es-MX" sz="1200" b="1" dirty="0">
              <a:latin typeface="Dolce Vita Heavy" pitchFamily="2" charset="0"/>
            </a:endParaRPr>
          </a:p>
          <a:p>
            <a:pPr lvl="0"/>
            <a:r>
              <a:rPr lang="es-MX" sz="1200" b="1" dirty="0">
                <a:latin typeface="Dolce Vita Heavy" pitchFamily="2" charset="0"/>
              </a:rPr>
              <a:t>GASTOS  CORRIENTES : </a:t>
            </a:r>
            <a:r>
              <a:rPr lang="es-MX" sz="1200" b="0" dirty="0">
                <a:latin typeface="Dolce Vita Heavy" pitchFamily="2" charset="0"/>
              </a:rPr>
              <a:t>$ 967.516,97</a:t>
            </a:r>
            <a:endParaRPr lang="es-EC" sz="1200" b="0" dirty="0">
              <a:latin typeface="Dolce Vita Heavy" pitchFamily="2" charset="0"/>
            </a:endParaRPr>
          </a:p>
          <a:p>
            <a:pPr lvl="0"/>
            <a:endParaRPr lang="es-MX" sz="1200" b="1" dirty="0">
              <a:latin typeface="Dolce Vita Heavy" pitchFamily="2" charset="0"/>
              <a:cs typeface="Andalus" pitchFamily="18" charset="-78"/>
            </a:endParaRPr>
          </a:p>
          <a:p>
            <a:pPr lvl="0"/>
            <a:r>
              <a:rPr lang="es-MX" sz="1200" b="1" dirty="0">
                <a:latin typeface="Dolce Vita Heavy" pitchFamily="2" charset="0"/>
                <a:cs typeface="Andalus" pitchFamily="18" charset="-78"/>
              </a:rPr>
              <a:t>MEDICAMENTO</a:t>
            </a:r>
            <a:r>
              <a:rPr lang="es-MX" sz="1200" b="1" dirty="0">
                <a:latin typeface="Dolce Vita Heavy" pitchFamily="2" charset="0"/>
              </a:rPr>
              <a:t>:</a:t>
            </a:r>
            <a:r>
              <a:rPr lang="es-MX" sz="1200" b="1" dirty="0">
                <a:latin typeface="Dolce Vita Heavy" pitchFamily="2" charset="0"/>
                <a:cs typeface="Andalus" pitchFamily="18" charset="-78"/>
              </a:rPr>
              <a:t>  </a:t>
            </a:r>
            <a:r>
              <a:rPr lang="es-MX" sz="1200" b="0" dirty="0">
                <a:latin typeface="Dolce Vita Heavy" pitchFamily="2" charset="0"/>
                <a:cs typeface="Andalus" pitchFamily="18" charset="-78"/>
              </a:rPr>
              <a:t>$ 697.882,53</a:t>
            </a:r>
            <a:endParaRPr lang="es-EC" sz="1200" b="0" dirty="0">
              <a:latin typeface="Dolce Vita Heavy" pitchFamily="2" charset="0"/>
            </a:endParaRPr>
          </a:p>
          <a:p>
            <a:pPr lvl="0"/>
            <a:endParaRPr lang="es-MX" sz="1200" b="1" dirty="0">
              <a:latin typeface="Dolce Vita Heavy" pitchFamily="2" charset="0"/>
              <a:cs typeface="Andalus" pitchFamily="18" charset="-78"/>
            </a:endParaRPr>
          </a:p>
          <a:p>
            <a:pPr lvl="0"/>
            <a:r>
              <a:rPr lang="es-MX" sz="1200" b="1" dirty="0">
                <a:latin typeface="Dolce Vita Heavy" pitchFamily="2" charset="0"/>
                <a:cs typeface="Andalus" pitchFamily="18" charset="-78"/>
              </a:rPr>
              <a:t>TALENTO HUMANO </a:t>
            </a:r>
            <a:r>
              <a:rPr lang="es-MX" sz="1200" b="1" dirty="0">
                <a:latin typeface="Dolce Vita Heavy" pitchFamily="2" charset="0"/>
              </a:rPr>
              <a:t>: </a:t>
            </a:r>
            <a:r>
              <a:rPr lang="es-MX" sz="1200" b="1" dirty="0">
                <a:latin typeface="Dolce Vita Heavy" pitchFamily="2" charset="0"/>
                <a:cs typeface="Andalus" pitchFamily="18" charset="-78"/>
              </a:rPr>
              <a:t> </a:t>
            </a:r>
            <a:r>
              <a:rPr lang="es-MX" sz="1200" b="0" dirty="0">
                <a:latin typeface="Dolce Vita Heavy" pitchFamily="2" charset="0"/>
                <a:cs typeface="Andalus" pitchFamily="18" charset="-78"/>
              </a:rPr>
              <a:t>$ </a:t>
            </a:r>
            <a:r>
              <a:rPr lang="es-MX" sz="1200" dirty="0">
                <a:latin typeface="Dolce Vita Heavy" pitchFamily="2" charset="0"/>
              </a:rPr>
              <a:t>9.614.887,47</a:t>
            </a:r>
            <a:r>
              <a:rPr lang="es-MX" sz="1200" b="1" dirty="0">
                <a:latin typeface="Dolce Vita Heavy" pitchFamily="2" charset="0"/>
                <a:cs typeface="Andalus" pitchFamily="18" charset="-78"/>
              </a:rPr>
              <a:t> </a:t>
            </a:r>
            <a:endParaRPr lang="es-EC" sz="1200" dirty="0">
              <a:latin typeface="Dolce Vita Heavy"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C" sz="1200" dirty="0">
              <a:latin typeface="Dolce Vita Heavy" pitchFamily="2" charset="0"/>
            </a:endParaRPr>
          </a:p>
        </p:txBody>
      </p:sp>
      <p:sp>
        <p:nvSpPr>
          <p:cNvPr id="4" name="3 Marcador de número de diapositiva"/>
          <p:cNvSpPr>
            <a:spLocks noGrp="1"/>
          </p:cNvSpPr>
          <p:nvPr>
            <p:ph type="sldNum" sz="quarter" idx="10"/>
          </p:nvPr>
        </p:nvSpPr>
        <p:spPr/>
        <p:txBody>
          <a:bodyPr/>
          <a:lstStyle/>
          <a:p>
            <a:fld id="{2B9C3CEB-3F94-439D-A261-F533098FD8C9}" type="slidenum">
              <a:rPr lang="es-EC" smtClean="0"/>
              <a:t>3</a:t>
            </a:fld>
            <a:endParaRPr lang="es-EC"/>
          </a:p>
        </p:txBody>
      </p:sp>
    </p:spTree>
    <p:extLst>
      <p:ext uri="{BB962C8B-B14F-4D97-AF65-F5344CB8AC3E}">
        <p14:creationId xmlns:p14="http://schemas.microsoft.com/office/powerpoint/2010/main" val="2610639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a:t>TOTAL</a:t>
            </a:r>
            <a:r>
              <a:rPr lang="es-MX" baseline="0" dirty="0"/>
              <a:t> DE FUNCIONARIOS: 542</a:t>
            </a:r>
          </a:p>
          <a:p>
            <a:r>
              <a:rPr lang="es-MX" baseline="0" dirty="0"/>
              <a:t>DE LOS CUALES:</a:t>
            </a:r>
          </a:p>
          <a:p>
            <a:r>
              <a:rPr lang="es-MX" baseline="0" dirty="0"/>
              <a:t>63 CORRESPONDEN AL CONTRATO COLECTIVO</a:t>
            </a:r>
          </a:p>
          <a:p>
            <a:r>
              <a:rPr lang="es-MX" baseline="0" dirty="0"/>
              <a:t>161 CORRESPONDEN AL CONTRATO DEL SERVICIO RURAL</a:t>
            </a:r>
          </a:p>
          <a:p>
            <a:r>
              <a:rPr lang="es-MX" baseline="0" dirty="0"/>
              <a:t>214 CORRESPONDEN A LOS CONTRATOS OCASIONALES</a:t>
            </a:r>
          </a:p>
          <a:p>
            <a:r>
              <a:rPr lang="es-MX" baseline="0" dirty="0"/>
              <a:t>9 SON DEVENGANTES DE BECA</a:t>
            </a:r>
          </a:p>
          <a:p>
            <a:r>
              <a:rPr lang="es-MX" baseline="0" dirty="0"/>
              <a:t>13 TIENEN NOMBRAMIENTO PERMANENTE</a:t>
            </a:r>
          </a:p>
          <a:p>
            <a:r>
              <a:rPr lang="es-MX" baseline="0" dirty="0"/>
              <a:t>82 CUENTAN CON NOMBRAMIENTO PROVISIONAL</a:t>
            </a:r>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4</a:t>
            </a:fld>
            <a:endParaRPr lang="es-EC"/>
          </a:p>
        </p:txBody>
      </p:sp>
    </p:spTree>
    <p:extLst>
      <p:ext uri="{BB962C8B-B14F-4D97-AF65-F5344CB8AC3E}">
        <p14:creationId xmlns:p14="http://schemas.microsoft.com/office/powerpoint/2010/main" val="3726593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defRPr/>
            </a:pPr>
            <a:r>
              <a:rPr lang="es-EC" altLang="es-EC" sz="1200" dirty="0">
                <a:latin typeface="Dolce Vita Heavy" panose="02000800000000000000" pitchFamily="2" charset="0"/>
                <a:cs typeface="Arial" pitchFamily="34" charset="0"/>
              </a:rPr>
              <a:t>EN EL DISTRITO 08D04</a:t>
            </a:r>
            <a:r>
              <a:rPr lang="es-EC" altLang="es-EC" sz="1200" baseline="0" dirty="0">
                <a:latin typeface="Dolce Vita Heavy" panose="02000800000000000000" pitchFamily="2" charset="0"/>
                <a:cs typeface="Arial" pitchFamily="34" charset="0"/>
              </a:rPr>
              <a:t> QUININDE SALUD CONTAMOS CON </a:t>
            </a:r>
            <a:r>
              <a:rPr lang="es-EC" altLang="es-EC" sz="1200" dirty="0">
                <a:latin typeface="Dolce Vita Heavy" panose="02000800000000000000" pitchFamily="2" charset="0"/>
                <a:cs typeface="Arial" pitchFamily="34" charset="0"/>
              </a:rPr>
              <a:t>23 UNIDADES OPERATIVAS DE PRIMER NIVEL DE ATENCIÓN.</a:t>
            </a:r>
          </a:p>
          <a:p>
            <a:pPr marL="285750" indent="-285750">
              <a:buFont typeface="Arial" pitchFamily="34" charset="0"/>
              <a:buChar char="•"/>
              <a:defRPr/>
            </a:pPr>
            <a:r>
              <a:rPr lang="es-ES" altLang="es-EC" sz="1200" dirty="0">
                <a:solidFill>
                  <a:schemeClr val="bg1">
                    <a:lumMod val="50000"/>
                  </a:schemeClr>
                </a:solidFill>
                <a:latin typeface="Dolce Vita Heavy" panose="02000800000000000000" pitchFamily="2" charset="0"/>
                <a:cs typeface="Arial" pitchFamily="34" charset="0"/>
              </a:rPr>
              <a:t>2 CENTROS DE SALUD TIPO B (CENTRO</a:t>
            </a:r>
            <a:r>
              <a:rPr lang="es-ES" altLang="es-EC" sz="1200" baseline="0" dirty="0">
                <a:solidFill>
                  <a:schemeClr val="bg1">
                    <a:lumMod val="50000"/>
                  </a:schemeClr>
                </a:solidFill>
                <a:latin typeface="Dolce Vita Heavy" panose="02000800000000000000" pitchFamily="2" charset="0"/>
                <a:cs typeface="Arial" pitchFamily="34" charset="0"/>
              </a:rPr>
              <a:t> DE SALUD DE LA UNION DE QUININDE Y DEL NUEVO QUININDE)</a:t>
            </a:r>
            <a:endParaRPr lang="es-ES" altLang="es-EC" sz="1200" dirty="0">
              <a:solidFill>
                <a:schemeClr val="bg1">
                  <a:lumMod val="50000"/>
                </a:schemeClr>
              </a:solidFill>
              <a:latin typeface="Dolce Vita Heavy" panose="02000800000000000000" pitchFamily="2" charset="0"/>
              <a:cs typeface="Arial" pitchFamily="34" charset="0"/>
            </a:endParaRPr>
          </a:p>
          <a:p>
            <a:pPr marL="285750" indent="-285750">
              <a:buFont typeface="Arial" pitchFamily="34" charset="0"/>
              <a:buChar char="•"/>
              <a:defRPr/>
            </a:pPr>
            <a:r>
              <a:rPr lang="es-ES" altLang="es-EC" sz="1200" dirty="0">
                <a:solidFill>
                  <a:schemeClr val="bg1">
                    <a:lumMod val="50000"/>
                  </a:schemeClr>
                </a:solidFill>
                <a:latin typeface="Dolce Vita Heavy" panose="02000800000000000000" pitchFamily="2" charset="0"/>
                <a:cs typeface="Arial" pitchFamily="34" charset="0"/>
              </a:rPr>
              <a:t>20 CENTROS DE SALUD TIPO A</a:t>
            </a:r>
          </a:p>
          <a:p>
            <a:pPr marL="285750" indent="-285750">
              <a:buFont typeface="Arial" pitchFamily="34" charset="0"/>
              <a:buChar char="•"/>
              <a:defRPr/>
            </a:pPr>
            <a:r>
              <a:rPr lang="es-ES" altLang="es-EC" sz="1200" dirty="0">
                <a:solidFill>
                  <a:schemeClr val="bg1">
                    <a:lumMod val="50000"/>
                  </a:schemeClr>
                </a:solidFill>
                <a:latin typeface="Dolce Vita Heavy" panose="02000800000000000000" pitchFamily="2" charset="0"/>
                <a:cs typeface="Arial" pitchFamily="34" charset="0"/>
              </a:rPr>
              <a:t>1 PUESTO DE SALUD (ACHICUBE)</a:t>
            </a:r>
          </a:p>
          <a:p>
            <a:pPr>
              <a:defRPr/>
            </a:pPr>
            <a:endParaRPr lang="es-EC" altLang="es-EC" sz="1200" dirty="0">
              <a:latin typeface="Dolce Vita Heavy" panose="02000800000000000000" pitchFamily="2" charset="0"/>
              <a:cs typeface="Arial" pitchFamily="34" charset="0"/>
            </a:endParaRPr>
          </a:p>
          <a:p>
            <a:pPr>
              <a:defRPr/>
            </a:pPr>
            <a:r>
              <a:rPr lang="es-ES" altLang="es-EC" sz="1200" dirty="0">
                <a:latin typeface="Dolce Vita Heavy" panose="02000800000000000000" pitchFamily="2" charset="0"/>
                <a:cs typeface="Arial" pitchFamily="34" charset="0"/>
              </a:rPr>
              <a:t>1 UNIDAD OPERATIVA DE SEGUNDO NIVEL DE ATENCIÓN.</a:t>
            </a:r>
          </a:p>
          <a:p>
            <a:pPr marL="285750" indent="-285750">
              <a:buFont typeface="Arial" pitchFamily="34" charset="0"/>
              <a:buChar char="•"/>
              <a:defRPr/>
            </a:pPr>
            <a:r>
              <a:rPr lang="es-ES" altLang="es-EC" sz="1200" dirty="0">
                <a:solidFill>
                  <a:schemeClr val="bg1">
                    <a:lumMod val="50000"/>
                  </a:schemeClr>
                </a:solidFill>
                <a:latin typeface="Dolce Vita Heavy" panose="02000800000000000000" pitchFamily="2" charset="0"/>
                <a:cs typeface="Arial" pitchFamily="34" charset="0"/>
              </a:rPr>
              <a:t>HOSPITAL BÁSICO PADRE ALBERTO BUFFONI</a:t>
            </a:r>
          </a:p>
          <a:p>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5</a:t>
            </a:fld>
            <a:endParaRPr lang="es-EC"/>
          </a:p>
        </p:txBody>
      </p:sp>
    </p:spTree>
    <p:extLst>
      <p:ext uri="{BB962C8B-B14F-4D97-AF65-F5344CB8AC3E}">
        <p14:creationId xmlns:p14="http://schemas.microsoft.com/office/powerpoint/2010/main" val="125322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MX" dirty="0"/>
              <a:t>POBLACION 2019:</a:t>
            </a:r>
          </a:p>
          <a:p>
            <a:r>
              <a:rPr lang="es-MX" dirty="0"/>
              <a:t>HOMBRES:</a:t>
            </a:r>
            <a:r>
              <a:rPr lang="es-MX" baseline="0" dirty="0"/>
              <a:t> 72.794</a:t>
            </a:r>
          </a:p>
          <a:p>
            <a:r>
              <a:rPr lang="es-MX" baseline="0" dirty="0"/>
              <a:t>MUJERES: 71.403</a:t>
            </a:r>
          </a:p>
          <a:p>
            <a:r>
              <a:rPr lang="es-MX" baseline="0" dirty="0"/>
              <a:t>TOTAL: 144.198</a:t>
            </a:r>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6</a:t>
            </a:fld>
            <a:endParaRPr lang="es-EC"/>
          </a:p>
        </p:txBody>
      </p:sp>
    </p:spTree>
    <p:extLst>
      <p:ext uri="{BB962C8B-B14F-4D97-AF65-F5344CB8AC3E}">
        <p14:creationId xmlns:p14="http://schemas.microsoft.com/office/powerpoint/2010/main" val="1610267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14</a:t>
            </a:fld>
            <a:endParaRPr lang="es-EC"/>
          </a:p>
        </p:txBody>
      </p:sp>
    </p:spTree>
    <p:extLst>
      <p:ext uri="{BB962C8B-B14F-4D97-AF65-F5344CB8AC3E}">
        <p14:creationId xmlns:p14="http://schemas.microsoft.com/office/powerpoint/2010/main" val="3403295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sz="1200" dirty="0"/>
              <a:t>El Tamizaje Metabólico Neonatal es un proyecto del Ministerio de Salud Pública del Ecuador, cuyo objetivo es la prevención de la discapacidad intelectual y la muerte precoz en los recién nacidos, mediante la detección temprana y manejo de errores del metabolismo. </a:t>
            </a:r>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16</a:t>
            </a:fld>
            <a:endParaRPr lang="es-EC"/>
          </a:p>
        </p:txBody>
      </p:sp>
    </p:spTree>
    <p:extLst>
      <p:ext uri="{BB962C8B-B14F-4D97-AF65-F5344CB8AC3E}">
        <p14:creationId xmlns:p14="http://schemas.microsoft.com/office/powerpoint/2010/main" val="1547694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sz="1200" dirty="0"/>
              <a:t>Durante el año 2019 en los meses de mayo, junio y julio se realizo la intervención por parte del Ministerio de salud Pública en las Unidades Educativa de todo el Cantón dentro del Programa ”Tamizaje Visual en el Contexto Educativo”.</a:t>
            </a:r>
          </a:p>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a:t>Durante el año 2020 se continuara brindando el seguimientos a estos beneficiarios, además captando nuevos pacientes para que sean beneficiados con este tipo de ayuda técnica como son los lentes. </a:t>
            </a:r>
          </a:p>
          <a:p>
            <a:endParaRPr lang="es-EC" dirty="0"/>
          </a:p>
        </p:txBody>
      </p:sp>
      <p:sp>
        <p:nvSpPr>
          <p:cNvPr id="4" name="3 Marcador de número de diapositiva"/>
          <p:cNvSpPr>
            <a:spLocks noGrp="1"/>
          </p:cNvSpPr>
          <p:nvPr>
            <p:ph type="sldNum" sz="quarter" idx="10"/>
          </p:nvPr>
        </p:nvSpPr>
        <p:spPr/>
        <p:txBody>
          <a:bodyPr/>
          <a:lstStyle/>
          <a:p>
            <a:fld id="{2B9C3CEB-3F94-439D-A261-F533098FD8C9}" type="slidenum">
              <a:rPr lang="es-EC" smtClean="0"/>
              <a:t>17</a:t>
            </a:fld>
            <a:endParaRPr lang="es-EC"/>
          </a:p>
        </p:txBody>
      </p:sp>
    </p:spTree>
    <p:extLst>
      <p:ext uri="{BB962C8B-B14F-4D97-AF65-F5344CB8AC3E}">
        <p14:creationId xmlns:p14="http://schemas.microsoft.com/office/powerpoint/2010/main" val="432043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597819"/>
            <a:ext cx="7772400" cy="1102519"/>
          </a:xfrm>
        </p:spPr>
        <p:txBody>
          <a:bodyPr/>
          <a:lstStyle/>
          <a:p>
            <a:r>
              <a:rPr lang="es-ES_tradnl"/>
              <a:t>Clic para editar título</a:t>
            </a:r>
            <a:endParaRPr lang="es-ES"/>
          </a:p>
        </p:txBody>
      </p:sp>
      <p:sp>
        <p:nvSpPr>
          <p:cNvPr id="3" name="Subtítu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t>07/03/2024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1927856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t>07/03/2024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3163299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05979"/>
            <a:ext cx="2057400" cy="4388644"/>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05979"/>
            <a:ext cx="6019800" cy="4388644"/>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t>07/03/2024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20667509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597819"/>
            <a:ext cx="7772400" cy="1102519"/>
          </a:xfrm>
        </p:spPr>
        <p:txBody>
          <a:bodyPr/>
          <a:lstStyle/>
          <a:p>
            <a:r>
              <a:rPr lang="es-ES_tradnl"/>
              <a:t>Clic para editar título</a:t>
            </a:r>
            <a:endParaRPr lang="es-ES"/>
          </a:p>
        </p:txBody>
      </p:sp>
      <p:sp>
        <p:nvSpPr>
          <p:cNvPr id="3" name="Subtítu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718996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237449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3305176"/>
            <a:ext cx="7772400" cy="1021556"/>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973104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039550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6545859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0342592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112647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4787"/>
            <a:ext cx="3008313" cy="871538"/>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02674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t>07/03/2024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933991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44994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24037870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05979"/>
            <a:ext cx="2057400" cy="4388644"/>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05979"/>
            <a:ext cx="6019800" cy="4388644"/>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1880834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3305176"/>
            <a:ext cx="7772400" cy="1021556"/>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2BD29A81-43BF-E34C-A1C8-FF5CD8CFD73C}" type="datetimeFigureOut">
              <a:rPr lang="es-ES" smtClean="0"/>
              <a:t>07/03/2024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1492368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2BD29A81-43BF-E34C-A1C8-FF5CD8CFD73C}" type="datetimeFigureOut">
              <a:rPr lang="es-ES" smtClean="0"/>
              <a:t>07/03/2024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3076369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2BD29A81-43BF-E34C-A1C8-FF5CD8CFD73C}" type="datetimeFigureOut">
              <a:rPr lang="es-ES" smtClean="0"/>
              <a:t>07/03/2024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3160372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2BD29A81-43BF-E34C-A1C8-FF5CD8CFD73C}" type="datetimeFigureOut">
              <a:rPr lang="es-ES" smtClean="0"/>
              <a:t>07/03/2024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790733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2BD29A81-43BF-E34C-A1C8-FF5CD8CFD73C}" type="datetimeFigureOut">
              <a:rPr lang="es-ES" smtClean="0"/>
              <a:t>07/03/2024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2034586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4787"/>
            <a:ext cx="3008313" cy="871538"/>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2BD29A81-43BF-E34C-A1C8-FF5CD8CFD73C}" type="datetimeFigureOut">
              <a:rPr lang="es-ES" smtClean="0"/>
              <a:t>07/03/2024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83546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2BD29A81-43BF-E34C-A1C8-FF5CD8CFD73C}" type="datetimeFigureOut">
              <a:rPr lang="es-ES" smtClean="0"/>
              <a:t>07/03/2024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62F2827-2A71-464D-A71A-19F02F58B020}" type="slidenum">
              <a:rPr lang="es-ES" smtClean="0"/>
              <a:t>‹Nº›</a:t>
            </a:fld>
            <a:endParaRPr lang="es-ES"/>
          </a:p>
        </p:txBody>
      </p:sp>
    </p:spTree>
    <p:extLst>
      <p:ext uri="{BB962C8B-B14F-4D97-AF65-F5344CB8AC3E}">
        <p14:creationId xmlns:p14="http://schemas.microsoft.com/office/powerpoint/2010/main" val="2408364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BD29A81-43BF-E34C-A1C8-FF5CD8CFD73C}" type="datetimeFigureOut">
              <a:rPr lang="es-ES" smtClean="0"/>
              <a:t>07/03/2024</a:t>
            </a:fld>
            <a:endParaRPr lang="es-ES"/>
          </a:p>
        </p:txBody>
      </p:sp>
      <p:sp>
        <p:nvSpPr>
          <p:cNvPr id="5" name="Marcador de pie de página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62F2827-2A71-464D-A71A-19F02F58B020}" type="slidenum">
              <a:rPr lang="es-ES" smtClean="0"/>
              <a:t>‹Nº›</a:t>
            </a:fld>
            <a:endParaRPr lang="es-ES"/>
          </a:p>
        </p:txBody>
      </p:sp>
    </p:spTree>
    <p:extLst>
      <p:ext uri="{BB962C8B-B14F-4D97-AF65-F5344CB8AC3E}">
        <p14:creationId xmlns:p14="http://schemas.microsoft.com/office/powerpoint/2010/main" val="955366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BD29A81-43BF-E34C-A1C8-FF5CD8CFD73C}" type="datetimeFigureOut">
              <a:rPr lang="es-ES" smtClean="0">
                <a:solidFill>
                  <a:prstClr val="black">
                    <a:tint val="75000"/>
                  </a:prstClr>
                </a:solidFill>
              </a:rPr>
              <a:pPr/>
              <a:t>07/03/2024</a:t>
            </a:fld>
            <a:endParaRPr lang="es-ES">
              <a:solidFill>
                <a:prstClr val="black">
                  <a:tint val="75000"/>
                </a:prstClr>
              </a:solidFill>
            </a:endParaRPr>
          </a:p>
        </p:txBody>
      </p:sp>
      <p:sp>
        <p:nvSpPr>
          <p:cNvPr id="5" name="Marcador de pie de página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solidFill>
                <a:prstClr val="black">
                  <a:tint val="75000"/>
                </a:prstClr>
              </a:solidFill>
            </a:endParaRPr>
          </a:p>
        </p:txBody>
      </p:sp>
      <p:sp>
        <p:nvSpPr>
          <p:cNvPr id="6" name="Marcador de número de diapositiva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62F2827-2A71-464D-A71A-19F02F58B020}" type="slidenum">
              <a:rPr lang="es-ES" smtClean="0">
                <a:solidFill>
                  <a:prstClr val="black">
                    <a:tint val="75000"/>
                  </a:prstClr>
                </a:solidFill>
              </a:rPr>
              <a:pPr/>
              <a:t>‹Nº›</a:t>
            </a:fld>
            <a:endParaRPr lang="es-ES">
              <a:solidFill>
                <a:prstClr val="black">
                  <a:tint val="75000"/>
                </a:prstClr>
              </a:solidFill>
            </a:endParaRPr>
          </a:p>
        </p:txBody>
      </p:sp>
    </p:spTree>
    <p:extLst>
      <p:ext uri="{BB962C8B-B14F-4D97-AF65-F5344CB8AC3E}">
        <p14:creationId xmlns:p14="http://schemas.microsoft.com/office/powerpoint/2010/main" val="32837755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customXml" Target="../ink/ink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chart" Target="../charts/chart8.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openxmlformats.org/officeDocument/2006/relationships/image" Target="../media/image40.jpeg"/><Relationship Id="rId26" Type="http://schemas.openxmlformats.org/officeDocument/2006/relationships/image" Target="../media/image48.jpg"/><Relationship Id="rId3" Type="http://schemas.openxmlformats.org/officeDocument/2006/relationships/image" Target="../media/image25.png"/><Relationship Id="rId21" Type="http://schemas.openxmlformats.org/officeDocument/2006/relationships/image" Target="../media/image43.emf"/><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jpeg"/><Relationship Id="rId25" Type="http://schemas.openxmlformats.org/officeDocument/2006/relationships/image" Target="../media/image47.jpg"/><Relationship Id="rId2" Type="http://schemas.openxmlformats.org/officeDocument/2006/relationships/image" Target="../media/image24.png"/><Relationship Id="rId16" Type="http://schemas.openxmlformats.org/officeDocument/2006/relationships/image" Target="../media/image38.jpeg"/><Relationship Id="rId20"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24" Type="http://schemas.openxmlformats.org/officeDocument/2006/relationships/image" Target="../media/image46.jpg"/><Relationship Id="rId5" Type="http://schemas.openxmlformats.org/officeDocument/2006/relationships/image" Target="../media/image27.png"/><Relationship Id="rId15" Type="http://schemas.openxmlformats.org/officeDocument/2006/relationships/image" Target="../media/image37.jpeg"/><Relationship Id="rId23" Type="http://schemas.openxmlformats.org/officeDocument/2006/relationships/image" Target="../media/image45.jpg"/><Relationship Id="rId28" Type="http://schemas.openxmlformats.org/officeDocument/2006/relationships/image" Target="../media/image50.jpg"/><Relationship Id="rId10" Type="http://schemas.openxmlformats.org/officeDocument/2006/relationships/image" Target="../media/image32.png"/><Relationship Id="rId19" Type="http://schemas.openxmlformats.org/officeDocument/2006/relationships/image" Target="../media/image41.jpe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jpeg"/><Relationship Id="rId22" Type="http://schemas.openxmlformats.org/officeDocument/2006/relationships/image" Target="../media/image44.jpg"/><Relationship Id="rId27" Type="http://schemas.openxmlformats.org/officeDocument/2006/relationships/image" Target="../media/image49.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51.jpeg"/></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24.png"/><Relationship Id="rId16"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53.jpe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52.jpe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microsoft.com/office/2007/relationships/diagramDrawing" Target="../diagrams/drawing5.xml"/><Relationship Id="rId3" Type="http://schemas.openxmlformats.org/officeDocument/2006/relationships/image" Target="../media/image25.png"/><Relationship Id="rId21" Type="http://schemas.openxmlformats.org/officeDocument/2006/relationships/image" Target="../media/image57.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diagramColors" Target="../diagrams/colors5.xml"/><Relationship Id="rId25" Type="http://schemas.openxmlformats.org/officeDocument/2006/relationships/image" Target="../media/image61.jpg"/><Relationship Id="rId2" Type="http://schemas.openxmlformats.org/officeDocument/2006/relationships/image" Target="../media/image24.png"/><Relationship Id="rId16" Type="http://schemas.openxmlformats.org/officeDocument/2006/relationships/diagramQuickStyle" Target="../diagrams/quickStyle5.xml"/><Relationship Id="rId20"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24" Type="http://schemas.openxmlformats.org/officeDocument/2006/relationships/image" Target="../media/image60.png"/><Relationship Id="rId5" Type="http://schemas.openxmlformats.org/officeDocument/2006/relationships/image" Target="../media/image27.png"/><Relationship Id="rId15" Type="http://schemas.openxmlformats.org/officeDocument/2006/relationships/diagramLayout" Target="../diagrams/layout5.xml"/><Relationship Id="rId23" Type="http://schemas.openxmlformats.org/officeDocument/2006/relationships/image" Target="../media/image59.jpeg"/><Relationship Id="rId10" Type="http://schemas.openxmlformats.org/officeDocument/2006/relationships/image" Target="../media/image32.png"/><Relationship Id="rId19" Type="http://schemas.openxmlformats.org/officeDocument/2006/relationships/image" Target="../media/image55.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diagramData" Target="../diagrams/data5.xml"/><Relationship Id="rId22" Type="http://schemas.openxmlformats.org/officeDocument/2006/relationships/image" Target="../media/image58.png"/></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65.png"/><Relationship Id="rId3" Type="http://schemas.openxmlformats.org/officeDocument/2006/relationships/image" Target="../media/image62.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64.png"/><Relationship Id="rId2" Type="http://schemas.openxmlformats.org/officeDocument/2006/relationships/notesSlide" Target="../notesSlides/notesSlide10.xml"/><Relationship Id="rId16"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19" Type="http://schemas.openxmlformats.org/officeDocument/2006/relationships/image" Target="../media/image66.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openxmlformats.org/officeDocument/2006/relationships/image" Target="../media/image71.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70.png"/><Relationship Id="rId2" Type="http://schemas.openxmlformats.org/officeDocument/2006/relationships/image" Target="../media/image24.png"/><Relationship Id="rId16"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68.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67.png"/></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75.png"/><Relationship Id="rId2" Type="http://schemas.openxmlformats.org/officeDocument/2006/relationships/image" Target="../media/image24.png"/><Relationship Id="rId16"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73.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78.png"/></Relationships>
</file>

<file path=ppt/slides/_rels/slide29.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chart" Target="../charts/chart2.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jpg"/><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chart" Target="../charts/chart3.xml"/><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8.jpeg"/><Relationship Id="rId5" Type="http://schemas.microsoft.com/office/2007/relationships/hdphoto" Target="../media/hdphoto1.wdp"/><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a:spLocks noGrp="1"/>
          </p:cNvSpPr>
          <p:nvPr>
            <p:ph idx="1"/>
          </p:nvPr>
        </p:nvSpPr>
        <p:spPr>
          <a:xfrm>
            <a:off x="267924" y="1680090"/>
            <a:ext cx="8686800" cy="1844160"/>
          </a:xfrm>
        </p:spPr>
        <p:txBody>
          <a:bodyPr anchor="ctr">
            <a:noAutofit/>
          </a:bodyPr>
          <a:lstStyle/>
          <a:p>
            <a:pPr marL="0" indent="0" algn="ctr">
              <a:buNone/>
            </a:pPr>
            <a:r>
              <a:rPr lang="es-ES" b="1" dirty="0">
                <a:solidFill>
                  <a:schemeClr val="bg1"/>
                </a:solidFill>
                <a:latin typeface="Dolce Vita Heavy" pitchFamily="2" charset="0"/>
                <a:cs typeface="Arial"/>
              </a:rPr>
              <a:t>DIRECCIÓN DISTRITAL 08D04 QUININDÉ - SALUD</a:t>
            </a:r>
          </a:p>
          <a:p>
            <a:pPr marL="0" indent="0" algn="ctr">
              <a:buNone/>
            </a:pPr>
            <a:r>
              <a:rPr lang="es-ES" b="1" dirty="0">
                <a:solidFill>
                  <a:srgbClr val="FFFF00"/>
                </a:solidFill>
                <a:latin typeface="Dolce Vita Heavy" pitchFamily="2" charset="0"/>
                <a:cs typeface="Arial"/>
              </a:rPr>
              <a:t>RENDICIÓN DE CUENTAS 2019</a:t>
            </a:r>
          </a:p>
        </p:txBody>
      </p:sp>
      <mc:AlternateContent xmlns:mc="http://schemas.openxmlformats.org/markup-compatibility/2006" xmlns:p14="http://schemas.microsoft.com/office/powerpoint/2010/main">
        <mc:Choice Requires="p14">
          <p:contentPart p14:bwMode="auto" r:id="rId4">
            <p14:nvContentPartPr>
              <p14:cNvPr id="2" name="1 Entrada de lápiz"/>
              <p14:cNvContentPartPr/>
              <p14:nvPr/>
            </p14:nvContentPartPr>
            <p14:xfrm>
              <a:off x="9138600" y="2204280"/>
              <a:ext cx="360" cy="360"/>
            </p14:xfrm>
          </p:contentPart>
        </mc:Choice>
        <mc:Fallback xmlns="">
          <p:pic>
            <p:nvPicPr>
              <p:cNvPr id="2" name="1 Entrada de lápiz"/>
              <p:cNvPicPr/>
              <p:nvPr/>
            </p:nvPicPr>
            <p:blipFill>
              <a:blip r:embed="rId5"/>
              <a:stretch>
                <a:fillRect/>
              </a:stretch>
            </p:blipFill>
            <p:spPr>
              <a:xfrm>
                <a:off x="9122760" y="2140920"/>
                <a:ext cx="32040" cy="127080"/>
              </a:xfrm>
              <a:prstGeom prst="rect">
                <a:avLst/>
              </a:prstGeom>
            </p:spPr>
          </p:pic>
        </mc:Fallback>
      </mc:AlternateContent>
    </p:spTree>
    <p:extLst>
      <p:ext uri="{BB962C8B-B14F-4D97-AF65-F5344CB8AC3E}">
        <p14:creationId xmlns:p14="http://schemas.microsoft.com/office/powerpoint/2010/main" val="3657820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592148" y="191167"/>
            <a:ext cx="4792542"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ESTRATEGIA MÉDICO DEL BARRIO</a:t>
            </a:r>
          </a:p>
        </p:txBody>
      </p:sp>
      <p:sp>
        <p:nvSpPr>
          <p:cNvPr id="14" name="Marcador de número de diapositiva 3"/>
          <p:cNvSpPr>
            <a:spLocks noGrp="1"/>
          </p:cNvSpPr>
          <p:nvPr>
            <p:ph type="sldNum" sz="quarter" idx="12"/>
          </p:nvPr>
        </p:nvSpPr>
        <p:spPr bwMode="auto">
          <a:xfrm>
            <a:off x="6613263" y="4537410"/>
            <a:ext cx="1619322" cy="22031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C70FA59E-6A2B-0742-99BF-22A7FD1E8383}" type="slidenum">
              <a:rPr lang="es-ES" sz="1000">
                <a:solidFill>
                  <a:srgbClr val="898989"/>
                </a:solidFill>
              </a:rPr>
              <a:pPr/>
              <a:t>10</a:t>
            </a:fld>
            <a:endParaRPr lang="es-ES" sz="1000">
              <a:solidFill>
                <a:srgbClr val="898989"/>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9857" y="1384106"/>
            <a:ext cx="3081451" cy="1446245"/>
          </a:xfrm>
          <a:prstGeom prst="rect">
            <a:avLst/>
          </a:prstGeom>
          <a:ln/>
          <a:effectLst>
            <a:glow rad="63500">
              <a:schemeClr val="accent5">
                <a:satMod val="175000"/>
                <a:alpha val="40000"/>
              </a:schemeClr>
            </a:glow>
            <a:outerShdw blurRad="40000" dist="23000" dir="5400000" rotWithShape="0">
              <a:srgbClr val="000000">
                <a:alpha val="35000"/>
              </a:srgbClr>
            </a:outerShdw>
          </a:effectLst>
          <a:scene3d>
            <a:camera prst="perspectiveHeroicExtremeRightFacing"/>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pic>
      <p:sp>
        <p:nvSpPr>
          <p:cNvPr id="8" name="6 Marcador de contenido"/>
          <p:cNvSpPr txBox="1">
            <a:spLocks/>
          </p:cNvSpPr>
          <p:nvPr/>
        </p:nvSpPr>
        <p:spPr bwMode="auto">
          <a:xfrm>
            <a:off x="392663" y="3524251"/>
            <a:ext cx="4371975" cy="552450"/>
          </a:xfrm>
          <a:prstGeom prst="rect">
            <a:avLst/>
          </a:prstGeom>
          <a:ln/>
        </p:spPr>
        <p:style>
          <a:lnRef idx="2">
            <a:schemeClr val="accent3"/>
          </a:lnRef>
          <a:fillRef idx="1">
            <a:schemeClr val="lt1"/>
          </a:fillRef>
          <a:effectRef idx="0">
            <a:schemeClr val="accent3"/>
          </a:effectRef>
          <a:fontRef idx="minor">
            <a:schemeClr val="dk1"/>
          </a:fontRef>
        </p:style>
        <p:txBody>
          <a:bodyPr lIns="73783" tIns="36891" rIns="73783" bIns="36891" anchor="ctr"/>
          <a:lstStyle>
            <a:lvl1pPr marL="276225" indent="-276225" defTabSz="368300">
              <a:spcBef>
                <a:spcPct val="20000"/>
              </a:spcBef>
              <a:buFont typeface="Arial" pitchFamily="34" charset="0"/>
              <a:buChar char="•"/>
              <a:defRPr sz="2600">
                <a:solidFill>
                  <a:schemeClr val="tx1"/>
                </a:solidFill>
                <a:latin typeface="Calibri" pitchFamily="34" charset="0"/>
                <a:ea typeface="MS PGothic" pitchFamily="34" charset="-128"/>
              </a:defRPr>
            </a:lvl1pPr>
            <a:lvl2pPr marL="598488" indent="-230188" defTabSz="368300">
              <a:spcBef>
                <a:spcPct val="20000"/>
              </a:spcBef>
              <a:buFont typeface="Arial" pitchFamily="34" charset="0"/>
              <a:buChar char="–"/>
              <a:defRPr sz="2300">
                <a:solidFill>
                  <a:schemeClr val="tx1"/>
                </a:solidFill>
                <a:latin typeface="Calibri" pitchFamily="34" charset="0"/>
                <a:ea typeface="MS PGothic" pitchFamily="34" charset="-128"/>
              </a:defRPr>
            </a:lvl2pPr>
            <a:lvl3pPr marL="920750" indent="-184150" defTabSz="368300">
              <a:spcBef>
                <a:spcPct val="20000"/>
              </a:spcBef>
              <a:buFont typeface="Arial" pitchFamily="34" charset="0"/>
              <a:buChar char="•"/>
              <a:defRPr sz="1900">
                <a:solidFill>
                  <a:schemeClr val="tx1"/>
                </a:solidFill>
                <a:latin typeface="Calibri" pitchFamily="34" charset="0"/>
                <a:ea typeface="MS PGothic" pitchFamily="34" charset="-128"/>
              </a:defRPr>
            </a:lvl3pPr>
            <a:lvl4pPr marL="1290638" indent="-184150" defTabSz="368300">
              <a:spcBef>
                <a:spcPct val="20000"/>
              </a:spcBef>
              <a:buFont typeface="Arial" pitchFamily="34" charset="0"/>
              <a:buChar char="–"/>
              <a:defRPr sz="1600">
                <a:solidFill>
                  <a:schemeClr val="tx1"/>
                </a:solidFill>
                <a:latin typeface="Calibri" pitchFamily="34" charset="0"/>
                <a:ea typeface="MS PGothic" pitchFamily="34" charset="-128"/>
              </a:defRPr>
            </a:lvl4pPr>
            <a:lvl5pPr marL="1658938" indent="-184150" defTabSz="368300">
              <a:spcBef>
                <a:spcPct val="20000"/>
              </a:spcBef>
              <a:buFont typeface="Arial" pitchFamily="34" charset="0"/>
              <a:buChar char="»"/>
              <a:defRPr sz="1600">
                <a:solidFill>
                  <a:schemeClr val="tx1"/>
                </a:solidFill>
                <a:latin typeface="Calibri" pitchFamily="34" charset="0"/>
                <a:ea typeface="MS PGothic" pitchFamily="34" charset="-128"/>
              </a:defRPr>
            </a:lvl5pPr>
            <a:lvl6pPr marL="2116138" indent="-184150" defTabSz="368300" eaLnBrk="0" fontAlgn="base" hangingPunct="0">
              <a:spcBef>
                <a:spcPct val="20000"/>
              </a:spcBef>
              <a:spcAft>
                <a:spcPct val="0"/>
              </a:spcAft>
              <a:buFont typeface="Arial" pitchFamily="34" charset="0"/>
              <a:buChar char="»"/>
              <a:defRPr sz="1600">
                <a:solidFill>
                  <a:schemeClr val="tx1"/>
                </a:solidFill>
                <a:latin typeface="Calibri" pitchFamily="34" charset="0"/>
                <a:ea typeface="MS PGothic" pitchFamily="34" charset="-128"/>
              </a:defRPr>
            </a:lvl6pPr>
            <a:lvl7pPr marL="2573338" indent="-184150" defTabSz="368300" eaLnBrk="0" fontAlgn="base" hangingPunct="0">
              <a:spcBef>
                <a:spcPct val="20000"/>
              </a:spcBef>
              <a:spcAft>
                <a:spcPct val="0"/>
              </a:spcAft>
              <a:buFont typeface="Arial" pitchFamily="34" charset="0"/>
              <a:buChar char="»"/>
              <a:defRPr sz="1600">
                <a:solidFill>
                  <a:schemeClr val="tx1"/>
                </a:solidFill>
                <a:latin typeface="Calibri" pitchFamily="34" charset="0"/>
                <a:ea typeface="MS PGothic" pitchFamily="34" charset="-128"/>
              </a:defRPr>
            </a:lvl7pPr>
            <a:lvl8pPr marL="3030538" indent="-184150" defTabSz="368300" eaLnBrk="0" fontAlgn="base" hangingPunct="0">
              <a:spcBef>
                <a:spcPct val="20000"/>
              </a:spcBef>
              <a:spcAft>
                <a:spcPct val="0"/>
              </a:spcAft>
              <a:buFont typeface="Arial" pitchFamily="34" charset="0"/>
              <a:buChar char="»"/>
              <a:defRPr sz="1600">
                <a:solidFill>
                  <a:schemeClr val="tx1"/>
                </a:solidFill>
                <a:latin typeface="Calibri" pitchFamily="34" charset="0"/>
                <a:ea typeface="MS PGothic" pitchFamily="34" charset="-128"/>
              </a:defRPr>
            </a:lvl8pPr>
            <a:lvl9pPr marL="3487738" indent="-184150" defTabSz="368300" eaLnBrk="0" fontAlgn="base" hangingPunct="0">
              <a:spcBef>
                <a:spcPct val="20000"/>
              </a:spcBef>
              <a:spcAft>
                <a:spcPct val="0"/>
              </a:spcAft>
              <a:buFont typeface="Arial" pitchFamily="34" charset="0"/>
              <a:buChar char="»"/>
              <a:defRPr sz="1600">
                <a:solidFill>
                  <a:schemeClr val="tx1"/>
                </a:solidFill>
                <a:latin typeface="Calibri" pitchFamily="34" charset="0"/>
                <a:ea typeface="MS PGothic" pitchFamily="34" charset="-128"/>
              </a:defRPr>
            </a:lvl9pPr>
          </a:lstStyle>
          <a:p>
            <a:pPr algn="ctr"/>
            <a:r>
              <a:rPr lang="es-ES" altLang="es-ES" sz="1600" dirty="0">
                <a:latin typeface="Dolce Vita Heavy" pitchFamily="2" charset="0"/>
                <a:cs typeface="Arial" pitchFamily="34" charset="0"/>
              </a:rPr>
              <a:t>Captados: 1410 Pacientes Vulnerables.</a:t>
            </a:r>
            <a:endParaRPr lang="es-ES" altLang="es-ES" sz="1600" dirty="0">
              <a:latin typeface="Arial" pitchFamily="34" charset="0"/>
              <a:cs typeface="Arial" pitchFamily="34" charset="0"/>
            </a:endParaRPr>
          </a:p>
        </p:txBody>
      </p:sp>
      <p:sp>
        <p:nvSpPr>
          <p:cNvPr id="9" name="6 Marcador de contenido"/>
          <p:cNvSpPr>
            <a:spLocks noGrp="1"/>
          </p:cNvSpPr>
          <p:nvPr>
            <p:ph sz="quarter" idx="4294967295"/>
          </p:nvPr>
        </p:nvSpPr>
        <p:spPr>
          <a:xfrm>
            <a:off x="5060466" y="800101"/>
            <a:ext cx="3712060" cy="3256872"/>
          </a:xfrm>
          <a:solidFill>
            <a:schemeClr val="accent3">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anchor="ctr">
            <a:normAutofit/>
          </a:bodyPr>
          <a:lstStyle/>
          <a:p>
            <a:r>
              <a:rPr lang="es-ES" altLang="es-ES" sz="1600" dirty="0">
                <a:latin typeface="Dolce Vita Heavy" pitchFamily="2" charset="0"/>
              </a:rPr>
              <a:t>Actualmente contamos con 10 Médicos Especialistas EN MEDICINA FAMILIAR.</a:t>
            </a:r>
          </a:p>
          <a:p>
            <a:r>
              <a:rPr lang="es-ES" altLang="es-ES" sz="1600" dirty="0">
                <a:latin typeface="Dolce Vita Heavy" pitchFamily="2" charset="0"/>
              </a:rPr>
              <a:t>SE REALIZA VISITAS DOMICILIARIAS A PACIENTES VULNERABLES</a:t>
            </a:r>
          </a:p>
          <a:p>
            <a:r>
              <a:rPr lang="es-ES" altLang="es-ES" sz="1600" dirty="0">
                <a:latin typeface="Dolce Vita Heavy" pitchFamily="2" charset="0"/>
              </a:rPr>
              <a:t>Casos de mayor relevancia se presentan en la mesa intersectorial.</a:t>
            </a:r>
          </a:p>
        </p:txBody>
      </p:sp>
      <p:pic>
        <p:nvPicPr>
          <p:cNvPr id="10" name="Imagen 3" descr="187 copy.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8873" y="1484282"/>
            <a:ext cx="1620984" cy="141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4764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839798" y="191167"/>
            <a:ext cx="4256452"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s-EC" dirty="0"/>
              <a:t>ATENCIÓN A EMBARAZADAS Y NIÑOS</a:t>
            </a:r>
          </a:p>
        </p:txBody>
      </p:sp>
      <p:sp>
        <p:nvSpPr>
          <p:cNvPr id="26" name="Marcador de número de diapositiva 3"/>
          <p:cNvSpPr>
            <a:spLocks noGrp="1"/>
          </p:cNvSpPr>
          <p:nvPr>
            <p:ph type="sldNum" sz="quarter" idx="12"/>
          </p:nvPr>
        </p:nvSpPr>
        <p:spPr bwMode="auto">
          <a:xfrm>
            <a:off x="6735729" y="5008235"/>
            <a:ext cx="1729287" cy="2352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2C605EC3-ED3A-1A4E-ADF7-0E80872BB95B}" type="slidenum">
              <a:rPr lang="es-ES" sz="1000">
                <a:solidFill>
                  <a:srgbClr val="898989"/>
                </a:solidFill>
              </a:rPr>
              <a:pPr/>
              <a:t>11</a:t>
            </a:fld>
            <a:endParaRPr lang="es-ES" sz="1000">
              <a:solidFill>
                <a:srgbClr val="898989"/>
              </a:solidFill>
            </a:endParaRPr>
          </a:p>
        </p:txBody>
      </p:sp>
      <p:sp>
        <p:nvSpPr>
          <p:cNvPr id="27" name="Google Shape;229;p23"/>
          <p:cNvSpPr>
            <a:spLocks noChangeArrowheads="1"/>
          </p:cNvSpPr>
          <p:nvPr/>
        </p:nvSpPr>
        <p:spPr bwMode="auto">
          <a:xfrm rot="16200000">
            <a:off x="-1251737" y="2391198"/>
            <a:ext cx="3524250" cy="484930"/>
          </a:xfrm>
          <a:prstGeom prst="roundRect">
            <a:avLst>
              <a:gd name="adj" fmla="val 0"/>
            </a:avLst>
          </a:prstGeom>
          <a:solidFill>
            <a:srgbClr val="604A7B"/>
          </a:solidFill>
          <a:ln w="25400">
            <a:solidFill>
              <a:srgbClr val="8064A2"/>
            </a:solidFill>
            <a:miter lim="800000"/>
            <a:headEnd type="none" w="sm" len="sm"/>
            <a:tailEnd type="none" w="sm" len="sm"/>
          </a:ln>
        </p:spPr>
        <p:txBody>
          <a:bodyPr lIns="74050" tIns="37025" rIns="74050" bIns="37025" anchor="ctr"/>
          <a:lstStyle/>
          <a:p>
            <a:pPr algn="ctr">
              <a:buClr>
                <a:srgbClr val="FFFFFF"/>
              </a:buClr>
              <a:buFont typeface="Arial" charset="0"/>
              <a:buNone/>
            </a:pPr>
            <a:r>
              <a:rPr lang="en-US" sz="2000" b="1" dirty="0">
                <a:solidFill>
                  <a:srgbClr val="FFFFFF"/>
                </a:solidFill>
                <a:latin typeface="Dolce Vita Heavy" pitchFamily="2" charset="0"/>
                <a:cs typeface="Arial" charset="0"/>
                <a:sym typeface="Arial" charset="0"/>
              </a:rPr>
              <a:t>GESTANTES Y NIÑOS</a:t>
            </a:r>
            <a:endParaRPr lang="es-ES" dirty="0">
              <a:latin typeface="Dolce Vita Heavy" pitchFamily="2" charset="0"/>
            </a:endParaRPr>
          </a:p>
        </p:txBody>
      </p:sp>
      <p:graphicFrame>
        <p:nvGraphicFramePr>
          <p:cNvPr id="2" name="1 Gráfico"/>
          <p:cNvGraphicFramePr/>
          <p:nvPr>
            <p:extLst>
              <p:ext uri="{D42A27DB-BD31-4B8C-83A1-F6EECF244321}">
                <p14:modId xmlns:p14="http://schemas.microsoft.com/office/powerpoint/2010/main" val="636251375"/>
              </p:ext>
            </p:extLst>
          </p:nvPr>
        </p:nvGraphicFramePr>
        <p:xfrm>
          <a:off x="939293" y="685800"/>
          <a:ext cx="5118605" cy="3709988"/>
        </p:xfrm>
        <a:graphic>
          <a:graphicData uri="http://schemas.openxmlformats.org/drawingml/2006/chart">
            <c:chart xmlns:c="http://schemas.openxmlformats.org/drawingml/2006/chart" xmlns:r="http://schemas.openxmlformats.org/officeDocument/2006/relationships" r:id="rId3"/>
          </a:graphicData>
        </a:graphic>
      </p:graphicFrame>
      <p:sp>
        <p:nvSpPr>
          <p:cNvPr id="6" name="5 Rectángulo"/>
          <p:cNvSpPr/>
          <p:nvPr/>
        </p:nvSpPr>
        <p:spPr>
          <a:xfrm>
            <a:off x="6057899" y="1625485"/>
            <a:ext cx="2872629" cy="2016356"/>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endParaRPr lang="es-ES" sz="1400" b="1" dirty="0"/>
          </a:p>
          <a:p>
            <a:pPr marL="285750" indent="-285750">
              <a:buFont typeface="Arial" panose="020B0604020202020204" pitchFamily="34" charset="0"/>
              <a:buChar char="•"/>
            </a:pPr>
            <a:r>
              <a:rPr lang="es-ES" sz="1400" b="1" dirty="0">
                <a:latin typeface="Dolce Vita Heavy" pitchFamily="2" charset="0"/>
              </a:rPr>
              <a:t>Embarazadas Captadas: </a:t>
            </a:r>
            <a:r>
              <a:rPr lang="es-ES" sz="1400" dirty="0">
                <a:latin typeface="Dolce Vita Heavy" pitchFamily="2" charset="0"/>
              </a:rPr>
              <a:t>3744</a:t>
            </a:r>
          </a:p>
          <a:p>
            <a:pPr marL="285750" indent="-285750">
              <a:buFont typeface="Arial" panose="020B0604020202020204" pitchFamily="34" charset="0"/>
              <a:buChar char="•"/>
            </a:pPr>
            <a:r>
              <a:rPr lang="es-ES" sz="1400" b="1" dirty="0">
                <a:latin typeface="Dolce Vita Heavy" pitchFamily="2" charset="0"/>
              </a:rPr>
              <a:t>Menores 1 año:</a:t>
            </a:r>
            <a:r>
              <a:rPr lang="es-ES" sz="1400" dirty="0">
                <a:latin typeface="Dolce Vita Heavy" pitchFamily="2" charset="0"/>
              </a:rPr>
              <a:t> 4796 </a:t>
            </a:r>
          </a:p>
          <a:p>
            <a:pPr marL="285750" indent="-285750">
              <a:buFont typeface="Arial" panose="020B0604020202020204" pitchFamily="34" charset="0"/>
              <a:buChar char="•"/>
            </a:pPr>
            <a:r>
              <a:rPr lang="es-ES" sz="1400" b="1" dirty="0">
                <a:latin typeface="Dolce Vita Heavy" pitchFamily="2" charset="0"/>
              </a:rPr>
              <a:t>1 a 4 años</a:t>
            </a:r>
            <a:r>
              <a:rPr lang="es-ES" sz="1400" dirty="0">
                <a:latin typeface="Dolce Vita Heavy" pitchFamily="2" charset="0"/>
              </a:rPr>
              <a:t> : 9551</a:t>
            </a:r>
          </a:p>
        </p:txBody>
      </p:sp>
    </p:spTree>
    <p:extLst>
      <p:ext uri="{BB962C8B-B14F-4D97-AF65-F5344CB8AC3E}">
        <p14:creationId xmlns:p14="http://schemas.microsoft.com/office/powerpoint/2010/main" val="146639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2" name="Google Shape;288;p26"/>
          <p:cNvSpPr>
            <a:spLocks noChangeArrowheads="1"/>
          </p:cNvSpPr>
          <p:nvPr/>
        </p:nvSpPr>
        <p:spPr bwMode="auto">
          <a:xfrm rot="16200000">
            <a:off x="-1037882" y="2246801"/>
            <a:ext cx="3198986" cy="587375"/>
          </a:xfrm>
          <a:prstGeom prst="roundRect">
            <a:avLst>
              <a:gd name="adj" fmla="val 0"/>
            </a:avLst>
          </a:prstGeom>
          <a:solidFill>
            <a:srgbClr val="F79646"/>
          </a:solidFill>
          <a:ln w="25400">
            <a:solidFill>
              <a:srgbClr val="B66D31"/>
            </a:solidFill>
            <a:miter lim="800000"/>
            <a:headEnd type="none" w="sm" len="sm"/>
            <a:tailEnd type="none" w="sm" len="sm"/>
          </a:ln>
        </p:spPr>
        <p:txBody>
          <a:bodyPr lIns="74050" tIns="37025" rIns="74050" bIns="37025" anchor="ctr"/>
          <a:lstStyle/>
          <a:p>
            <a:pPr algn="ctr">
              <a:buClr>
                <a:srgbClr val="FFFFFF"/>
              </a:buClr>
              <a:buFont typeface="Arial" charset="0"/>
              <a:buNone/>
            </a:pPr>
            <a:r>
              <a:rPr lang="en-US" sz="2000" b="1" dirty="0">
                <a:solidFill>
                  <a:srgbClr val="FFFFFF"/>
                </a:solidFill>
                <a:latin typeface="Dolce Vita Heavy" pitchFamily="2" charset="0"/>
                <a:cs typeface="Arial" charset="0"/>
                <a:sym typeface="Arial" charset="0"/>
              </a:rPr>
              <a:t>ADOLESCENCIA</a:t>
            </a:r>
            <a:r>
              <a:rPr lang="en-US" sz="2000" b="1" dirty="0">
                <a:solidFill>
                  <a:srgbClr val="FFFFFF"/>
                </a:solidFill>
                <a:latin typeface="Arial" charset="0"/>
                <a:cs typeface="Arial" charset="0"/>
                <a:sym typeface="Arial" charset="0"/>
              </a:rPr>
              <a:t> </a:t>
            </a:r>
            <a:endParaRPr lang="es-ES" sz="2400" dirty="0"/>
          </a:p>
        </p:txBody>
      </p:sp>
      <p:graphicFrame>
        <p:nvGraphicFramePr>
          <p:cNvPr id="2" name="1 Gráfico"/>
          <p:cNvGraphicFramePr/>
          <p:nvPr>
            <p:extLst>
              <p:ext uri="{D42A27DB-BD31-4B8C-83A1-F6EECF244321}">
                <p14:modId xmlns:p14="http://schemas.microsoft.com/office/powerpoint/2010/main" val="1295260701"/>
              </p:ext>
            </p:extLst>
          </p:nvPr>
        </p:nvGraphicFramePr>
        <p:xfrm>
          <a:off x="1076130" y="799881"/>
          <a:ext cx="5057969" cy="3484077"/>
        </p:xfrm>
        <a:graphic>
          <a:graphicData uri="http://schemas.openxmlformats.org/drawingml/2006/chart">
            <c:chart xmlns:c="http://schemas.openxmlformats.org/drawingml/2006/chart" xmlns:r="http://schemas.openxmlformats.org/officeDocument/2006/relationships" r:id="rId3"/>
          </a:graphicData>
        </a:graphic>
      </p:graphicFrame>
      <p:sp>
        <p:nvSpPr>
          <p:cNvPr id="6" name="5 Rectángulo"/>
          <p:cNvSpPr/>
          <p:nvPr/>
        </p:nvSpPr>
        <p:spPr>
          <a:xfrm>
            <a:off x="6134100" y="1196176"/>
            <a:ext cx="2525444" cy="2772135"/>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marL="285750" indent="-285750">
              <a:buFont typeface="Arial" panose="020B0604020202020204" pitchFamily="34" charset="0"/>
              <a:buChar char="•"/>
            </a:pPr>
            <a:r>
              <a:rPr lang="es-ES" sz="1400" b="1" dirty="0">
                <a:latin typeface="Dolce Vita Heavy" pitchFamily="2" charset="0"/>
              </a:rPr>
              <a:t>De 10 a 14 años: </a:t>
            </a:r>
            <a:r>
              <a:rPr lang="es-ES" sz="1400" dirty="0">
                <a:latin typeface="Dolce Vita Heavy" pitchFamily="2" charset="0"/>
              </a:rPr>
              <a:t>10.023 </a:t>
            </a:r>
          </a:p>
          <a:p>
            <a:pPr marL="285750" indent="-285750">
              <a:buFont typeface="Arial" panose="020B0604020202020204" pitchFamily="34" charset="0"/>
              <a:buChar char="•"/>
            </a:pPr>
            <a:r>
              <a:rPr lang="es-ES" sz="1400" b="1" dirty="0">
                <a:latin typeface="Dolce Vita Heavy" pitchFamily="2" charset="0"/>
              </a:rPr>
              <a:t>De 15 a 19 años:</a:t>
            </a:r>
            <a:r>
              <a:rPr lang="es-ES" sz="1400" dirty="0">
                <a:latin typeface="Dolce Vita Heavy" pitchFamily="2" charset="0"/>
              </a:rPr>
              <a:t> 6317 </a:t>
            </a:r>
          </a:p>
        </p:txBody>
      </p:sp>
      <p:sp>
        <p:nvSpPr>
          <p:cNvPr id="7" name="Título 1"/>
          <p:cNvSpPr txBox="1">
            <a:spLocks/>
          </p:cNvSpPr>
          <p:nvPr/>
        </p:nvSpPr>
        <p:spPr>
          <a:xfrm>
            <a:off x="3839798" y="191167"/>
            <a:ext cx="4256452"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ATENCIÓN A ADOLESCENTES</a:t>
            </a:r>
          </a:p>
        </p:txBody>
      </p:sp>
    </p:spTree>
    <p:extLst>
      <p:ext uri="{BB962C8B-B14F-4D97-AF65-F5344CB8AC3E}">
        <p14:creationId xmlns:p14="http://schemas.microsoft.com/office/powerpoint/2010/main" val="4205272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 name="Google Shape;325;p28"/>
          <p:cNvSpPr>
            <a:spLocks noChangeArrowheads="1"/>
          </p:cNvSpPr>
          <p:nvPr/>
        </p:nvSpPr>
        <p:spPr bwMode="auto">
          <a:xfrm rot="16200000">
            <a:off x="-1151761" y="2436480"/>
            <a:ext cx="3371672" cy="472264"/>
          </a:xfrm>
          <a:prstGeom prst="roundRect">
            <a:avLst>
              <a:gd name="adj" fmla="val 0"/>
            </a:avLst>
          </a:prstGeom>
          <a:solidFill>
            <a:srgbClr val="4BACC6"/>
          </a:solidFill>
          <a:ln w="25400">
            <a:solidFill>
              <a:srgbClr val="357D91"/>
            </a:solidFill>
            <a:miter lim="800000"/>
            <a:headEnd type="none" w="sm" len="sm"/>
            <a:tailEnd type="none" w="sm" len="sm"/>
          </a:ln>
        </p:spPr>
        <p:txBody>
          <a:bodyPr lIns="74050" tIns="37025" rIns="74050" bIns="37025" anchor="ctr"/>
          <a:lstStyle/>
          <a:p>
            <a:pPr algn="ctr">
              <a:buClr>
                <a:srgbClr val="FFFFFF"/>
              </a:buClr>
              <a:buFont typeface="Arial" charset="0"/>
              <a:buNone/>
            </a:pPr>
            <a:r>
              <a:rPr lang="en-US" sz="1500" b="1" dirty="0">
                <a:solidFill>
                  <a:srgbClr val="FFFFFF"/>
                </a:solidFill>
                <a:latin typeface="Arial" charset="0"/>
                <a:cs typeface="Arial" charset="0"/>
                <a:sym typeface="Arial" charset="0"/>
              </a:rPr>
              <a:t>ADULTOS Y ADULTOS MAYORES</a:t>
            </a:r>
            <a:endParaRPr lang="es-ES" sz="1500" dirty="0"/>
          </a:p>
        </p:txBody>
      </p:sp>
      <p:graphicFrame>
        <p:nvGraphicFramePr>
          <p:cNvPr id="2" name="1 Gráfico"/>
          <p:cNvGraphicFramePr/>
          <p:nvPr>
            <p:extLst>
              <p:ext uri="{D42A27DB-BD31-4B8C-83A1-F6EECF244321}">
                <p14:modId xmlns:p14="http://schemas.microsoft.com/office/powerpoint/2010/main" val="2769105820"/>
              </p:ext>
            </p:extLst>
          </p:nvPr>
        </p:nvGraphicFramePr>
        <p:xfrm>
          <a:off x="917510" y="723900"/>
          <a:ext cx="5445190" cy="3829050"/>
        </p:xfrm>
        <a:graphic>
          <a:graphicData uri="http://schemas.openxmlformats.org/drawingml/2006/chart">
            <c:chart xmlns:c="http://schemas.openxmlformats.org/drawingml/2006/chart" xmlns:r="http://schemas.openxmlformats.org/officeDocument/2006/relationships" r:id="rId3"/>
          </a:graphicData>
        </a:graphic>
      </p:graphicFrame>
      <p:sp>
        <p:nvSpPr>
          <p:cNvPr id="5" name="4 Rectángulo"/>
          <p:cNvSpPr/>
          <p:nvPr/>
        </p:nvSpPr>
        <p:spPr>
          <a:xfrm>
            <a:off x="6062883" y="914399"/>
            <a:ext cx="2719609" cy="3387147"/>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marL="285750" indent="-285750">
              <a:buFont typeface="Arial" panose="020B0604020202020204" pitchFamily="34" charset="0"/>
              <a:buChar char="•"/>
            </a:pPr>
            <a:r>
              <a:rPr lang="es-ES" sz="1400" b="1" dirty="0">
                <a:latin typeface="Dolce Vita Heavy" pitchFamily="2" charset="0"/>
              </a:rPr>
              <a:t>De 20 a 64 años: </a:t>
            </a:r>
            <a:r>
              <a:rPr lang="es-ES" sz="1400" dirty="0">
                <a:latin typeface="Dolce Vita Heavy" pitchFamily="2" charset="0"/>
              </a:rPr>
              <a:t>23,870 </a:t>
            </a:r>
          </a:p>
          <a:p>
            <a:pPr marL="285750" indent="-285750">
              <a:buFont typeface="Arial" panose="020B0604020202020204" pitchFamily="34" charset="0"/>
              <a:buChar char="•"/>
            </a:pPr>
            <a:r>
              <a:rPr lang="es-ES" sz="1400" b="1" dirty="0">
                <a:latin typeface="Dolce Vita Heavy" pitchFamily="2" charset="0"/>
              </a:rPr>
              <a:t>De 65 años y más:</a:t>
            </a:r>
            <a:r>
              <a:rPr lang="es-ES" sz="1400" dirty="0">
                <a:latin typeface="Dolce Vita Heavy" pitchFamily="2" charset="0"/>
              </a:rPr>
              <a:t> 4536 </a:t>
            </a:r>
          </a:p>
        </p:txBody>
      </p:sp>
      <p:sp>
        <p:nvSpPr>
          <p:cNvPr id="6" name="Título 1"/>
          <p:cNvSpPr txBox="1">
            <a:spLocks/>
          </p:cNvSpPr>
          <p:nvPr/>
        </p:nvSpPr>
        <p:spPr>
          <a:xfrm>
            <a:off x="3343275" y="191167"/>
            <a:ext cx="5439218"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ATENCIÓN A ADULTOS Y ADULTOS MAYORES</a:t>
            </a:r>
          </a:p>
        </p:txBody>
      </p:sp>
    </p:spTree>
    <p:extLst>
      <p:ext uri="{BB962C8B-B14F-4D97-AF65-F5344CB8AC3E}">
        <p14:creationId xmlns:p14="http://schemas.microsoft.com/office/powerpoint/2010/main" val="3942182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7" name="6 Gráfico"/>
          <p:cNvGraphicFramePr/>
          <p:nvPr>
            <p:extLst>
              <p:ext uri="{D42A27DB-BD31-4B8C-83A1-F6EECF244321}">
                <p14:modId xmlns:p14="http://schemas.microsoft.com/office/powerpoint/2010/main" val="2111676261"/>
              </p:ext>
            </p:extLst>
          </p:nvPr>
        </p:nvGraphicFramePr>
        <p:xfrm>
          <a:off x="438150" y="723900"/>
          <a:ext cx="5206424" cy="3825964"/>
        </p:xfrm>
        <a:graphic>
          <a:graphicData uri="http://schemas.openxmlformats.org/drawingml/2006/chart">
            <c:chart xmlns:c="http://schemas.openxmlformats.org/drawingml/2006/chart" xmlns:r="http://schemas.openxmlformats.org/officeDocument/2006/relationships" r:id="rId4"/>
          </a:graphicData>
        </a:graphic>
      </p:graphicFrame>
      <p:pic>
        <p:nvPicPr>
          <p:cNvPr id="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99" r="15303"/>
          <a:stretch/>
        </p:blipFill>
        <p:spPr bwMode="auto">
          <a:xfrm>
            <a:off x="5572125" y="828674"/>
            <a:ext cx="3267075" cy="27527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8 CuadroTexto"/>
          <p:cNvSpPr txBox="1"/>
          <p:nvPr/>
        </p:nvSpPr>
        <p:spPr>
          <a:xfrm>
            <a:off x="5714316" y="3716895"/>
            <a:ext cx="3124884" cy="472879"/>
          </a:xfrm>
          <a:prstGeom prst="rect">
            <a:avLst/>
          </a:prstGeom>
          <a:noFill/>
        </p:spPr>
        <p:txBody>
          <a:bodyPr wrap="square" lIns="41587" tIns="20793" rIns="41587" bIns="20793" rtlCol="0">
            <a:spAutoFit/>
          </a:bodyPr>
          <a:lstStyle/>
          <a:p>
            <a:pPr algn="just"/>
            <a:r>
              <a:rPr lang="es-ES" sz="1400" dirty="0"/>
              <a:t>Se registró y se brindó atención a un total  de </a:t>
            </a:r>
            <a:r>
              <a:rPr lang="es-ES" sz="1400" b="1" dirty="0"/>
              <a:t>2840</a:t>
            </a:r>
            <a:r>
              <a:rPr lang="es-ES" sz="1400" dirty="0"/>
              <a:t> personas con discapacidad.</a:t>
            </a:r>
          </a:p>
        </p:txBody>
      </p:sp>
      <p:sp>
        <p:nvSpPr>
          <p:cNvPr id="10" name="Título 1"/>
          <p:cNvSpPr txBox="1">
            <a:spLocks/>
          </p:cNvSpPr>
          <p:nvPr/>
        </p:nvSpPr>
        <p:spPr>
          <a:xfrm>
            <a:off x="3534998" y="191167"/>
            <a:ext cx="5304202"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ATENCIÓN A PERSONAS CON DISCAPACIDAD</a:t>
            </a:r>
          </a:p>
        </p:txBody>
      </p:sp>
    </p:spTree>
    <p:extLst>
      <p:ext uri="{BB962C8B-B14F-4D97-AF65-F5344CB8AC3E}">
        <p14:creationId xmlns:p14="http://schemas.microsoft.com/office/powerpoint/2010/main" val="618926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4410075" y="191167"/>
            <a:ext cx="3678366"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s-EC" dirty="0"/>
              <a:t>ENTREGAS DE AYUDAS TECNICAS</a:t>
            </a:r>
          </a:p>
        </p:txBody>
      </p:sp>
      <p:graphicFrame>
        <p:nvGraphicFramePr>
          <p:cNvPr id="6" name="5 Gráfico"/>
          <p:cNvGraphicFramePr/>
          <p:nvPr>
            <p:extLst>
              <p:ext uri="{D42A27DB-BD31-4B8C-83A1-F6EECF244321}">
                <p14:modId xmlns:p14="http://schemas.microsoft.com/office/powerpoint/2010/main" val="3261555408"/>
              </p:ext>
            </p:extLst>
          </p:nvPr>
        </p:nvGraphicFramePr>
        <p:xfrm>
          <a:off x="256655" y="438594"/>
          <a:ext cx="5153432" cy="4171506"/>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2" descr="C:\Users\PROVIS~2\AppData\Local\Temp\Screenshot_20200129-114032.png"/>
          <p:cNvPicPr>
            <a:picLocks noChangeAspect="1" noChangeArrowheads="1"/>
          </p:cNvPicPr>
          <p:nvPr/>
        </p:nvPicPr>
        <p:blipFill rotWithShape="1">
          <a:blip r:embed="rId4">
            <a:extLst>
              <a:ext uri="{28A0092B-C50C-407E-A947-70E740481C1C}">
                <a14:useLocalDpi xmlns:a14="http://schemas.microsoft.com/office/drawing/2010/main" val="0"/>
              </a:ext>
            </a:extLst>
          </a:blip>
          <a:srcRect t="32341" r="21972" b="32622"/>
          <a:stretch/>
        </p:blipFill>
        <p:spPr bwMode="auto">
          <a:xfrm>
            <a:off x="5495765" y="666748"/>
            <a:ext cx="3322750" cy="2753783"/>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5452926" y="3506256"/>
            <a:ext cx="3408427" cy="738664"/>
          </a:xfrm>
          <a:prstGeom prst="rect">
            <a:avLst/>
          </a:prstGeom>
          <a:noFill/>
        </p:spPr>
        <p:txBody>
          <a:bodyPr wrap="square" rtlCol="0">
            <a:spAutoFit/>
          </a:bodyPr>
          <a:lstStyle/>
          <a:p>
            <a:pPr algn="just"/>
            <a:r>
              <a:rPr lang="es-ES" sz="1400" dirty="0"/>
              <a:t>Durante  el año 2019 se entregaron </a:t>
            </a:r>
            <a:r>
              <a:rPr lang="es-ES" sz="1400" b="1" dirty="0"/>
              <a:t>301</a:t>
            </a:r>
            <a:r>
              <a:rPr lang="es-ES" sz="1400" dirty="0"/>
              <a:t> ayudas técnicas, y se realizaron </a:t>
            </a:r>
            <a:r>
              <a:rPr lang="es-ES" sz="1400" b="1" dirty="0"/>
              <a:t>2841</a:t>
            </a:r>
            <a:r>
              <a:rPr lang="es-ES" sz="1400" dirty="0"/>
              <a:t> visitas domiciliarias pacientes con discapacidad.</a:t>
            </a:r>
          </a:p>
        </p:txBody>
      </p:sp>
    </p:spTree>
    <p:extLst>
      <p:ext uri="{BB962C8B-B14F-4D97-AF65-F5344CB8AC3E}">
        <p14:creationId xmlns:p14="http://schemas.microsoft.com/office/powerpoint/2010/main" val="3046901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839798" y="181419"/>
            <a:ext cx="4399327"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TAMIZAJE NEONATAL</a:t>
            </a:r>
          </a:p>
        </p:txBody>
      </p:sp>
      <p:pic>
        <p:nvPicPr>
          <p:cNvPr id="10" name="Imagen 7"/>
          <p:cNvPicPr>
            <a:picLocks noChangeAspect="1"/>
          </p:cNvPicPr>
          <p:nvPr/>
        </p:nvPicPr>
        <p:blipFill>
          <a:blip r:embed="rId4"/>
          <a:stretch>
            <a:fillRect/>
          </a:stretch>
        </p:blipFill>
        <p:spPr>
          <a:xfrm>
            <a:off x="6365610" y="3032267"/>
            <a:ext cx="1689625" cy="732329"/>
          </a:xfrm>
          <a:prstGeom prst="rect">
            <a:avLst/>
          </a:prstGeom>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425" y="683006"/>
            <a:ext cx="5153552" cy="3165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0224" y="683005"/>
            <a:ext cx="3305176" cy="216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12 CuadroTexto"/>
          <p:cNvSpPr txBox="1"/>
          <p:nvPr/>
        </p:nvSpPr>
        <p:spPr>
          <a:xfrm>
            <a:off x="199178" y="3935436"/>
            <a:ext cx="8796664" cy="307777"/>
          </a:xfrm>
          <a:prstGeom prst="rect">
            <a:avLst/>
          </a:prstGeom>
          <a:noFill/>
        </p:spPr>
        <p:txBody>
          <a:bodyPr wrap="square" rtlCol="0">
            <a:spAutoFit/>
          </a:bodyPr>
          <a:lstStyle/>
          <a:p>
            <a:pPr algn="ctr"/>
            <a:r>
              <a:rPr lang="es-ES" sz="1400" dirty="0"/>
              <a:t>Al momento se realizaron </a:t>
            </a:r>
            <a:r>
              <a:rPr lang="es-ES" sz="1400" b="1" dirty="0"/>
              <a:t>1320</a:t>
            </a:r>
            <a:r>
              <a:rPr lang="es-ES" sz="1400" dirty="0"/>
              <a:t> tamizajes neonatales durante el año 2019. </a:t>
            </a:r>
            <a:endParaRPr lang="es-ES" sz="2400" dirty="0"/>
          </a:p>
        </p:txBody>
      </p:sp>
    </p:spTree>
    <p:extLst>
      <p:ext uri="{BB962C8B-B14F-4D97-AF65-F5344CB8AC3E}">
        <p14:creationId xmlns:p14="http://schemas.microsoft.com/office/powerpoint/2010/main" val="1242705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5118612" y="200913"/>
            <a:ext cx="2541952"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TAMIZAJE VISUAL</a:t>
            </a: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4" y="695104"/>
            <a:ext cx="4060459" cy="30196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C:\Users\PROVISION-08D04\Downloads\IMG-20200128-WA006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1975" y="695104"/>
            <a:ext cx="4022926" cy="3019646"/>
          </a:xfrm>
          <a:prstGeom prst="rect">
            <a:avLst/>
          </a:prstGeom>
          <a:noFill/>
          <a:extLst>
            <a:ext uri="{909E8E84-426E-40DD-AFC4-6F175D3DCCD1}">
              <a14:hiddenFill xmlns:a14="http://schemas.microsoft.com/office/drawing/2010/main">
                <a:solidFill>
                  <a:srgbClr val="FFFFFF"/>
                </a:solidFill>
              </a14:hiddenFill>
            </a:ext>
          </a:extLst>
        </p:spPr>
      </p:pic>
      <p:sp>
        <p:nvSpPr>
          <p:cNvPr id="14" name="13 CuadroTexto"/>
          <p:cNvSpPr txBox="1"/>
          <p:nvPr/>
        </p:nvSpPr>
        <p:spPr>
          <a:xfrm>
            <a:off x="382283" y="3812913"/>
            <a:ext cx="8639385" cy="523220"/>
          </a:xfrm>
          <a:prstGeom prst="rect">
            <a:avLst/>
          </a:prstGeom>
          <a:noFill/>
        </p:spPr>
        <p:txBody>
          <a:bodyPr wrap="square" rtlCol="0">
            <a:spAutoFit/>
          </a:bodyPr>
          <a:lstStyle/>
          <a:p>
            <a:pPr algn="just"/>
            <a:r>
              <a:rPr lang="es-ES" sz="1400" dirty="0"/>
              <a:t>Se realizaron </a:t>
            </a:r>
            <a:r>
              <a:rPr lang="es-ES" sz="1400" b="1" dirty="0"/>
              <a:t>15.747</a:t>
            </a:r>
            <a:r>
              <a:rPr lang="es-ES" sz="1400" dirty="0"/>
              <a:t> tamizajes visuales a los niños de 3 a 18 años, de los cuales se logro la captación de </a:t>
            </a:r>
            <a:r>
              <a:rPr lang="es-ES" sz="1400" b="1" dirty="0"/>
              <a:t>574</a:t>
            </a:r>
            <a:r>
              <a:rPr lang="es-ES" sz="1400" dirty="0"/>
              <a:t> casos sospechosos, mismos que fueron beneficiados con la entrega de lentes.</a:t>
            </a:r>
          </a:p>
        </p:txBody>
      </p:sp>
    </p:spTree>
    <p:extLst>
      <p:ext uri="{BB962C8B-B14F-4D97-AF65-F5344CB8AC3E}">
        <p14:creationId xmlns:p14="http://schemas.microsoft.com/office/powerpoint/2010/main" val="1734306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336562" y="162371"/>
            <a:ext cx="5416913"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SERVICIOS DE LA LÍNEA 171</a:t>
            </a:r>
          </a:p>
        </p:txBody>
      </p:sp>
      <p:sp>
        <p:nvSpPr>
          <p:cNvPr id="13" name="CuadroTexto 12"/>
          <p:cNvSpPr txBox="1"/>
          <p:nvPr/>
        </p:nvSpPr>
        <p:spPr>
          <a:xfrm>
            <a:off x="2458673" y="861436"/>
            <a:ext cx="5665403" cy="88860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569" bIns="0" anchor="ctr">
            <a:spAutoFit/>
          </a:bodyPr>
          <a:lstStyle/>
          <a:p>
            <a:pPr>
              <a:defRPr/>
            </a:pPr>
            <a:r>
              <a:rPr lang="es-EC" sz="1400" b="1" kern="50" dirty="0">
                <a:solidFill>
                  <a:srgbClr val="FFFF66"/>
                </a:solidFill>
                <a:latin typeface="+mj-lt"/>
                <a:ea typeface="Verdana" panose="020B0604030504040204" pitchFamily="34" charset="0"/>
                <a:cs typeface="Arial"/>
              </a:rPr>
              <a:t>Opción 1: </a:t>
            </a:r>
            <a:r>
              <a:rPr lang="es-EC" sz="1400" b="1" kern="50" dirty="0">
                <a:latin typeface="+mj-lt"/>
                <a:ea typeface="Verdana" panose="020B0604030504040204" pitchFamily="34" charset="0"/>
                <a:cs typeface="Arial"/>
              </a:rPr>
              <a:t>Agendamiento</a:t>
            </a:r>
          </a:p>
          <a:p>
            <a:pPr>
              <a:defRPr/>
            </a:pPr>
            <a:r>
              <a:rPr lang="es-EC" sz="1400" b="1" kern="50" dirty="0">
                <a:solidFill>
                  <a:srgbClr val="FFFF66"/>
                </a:solidFill>
                <a:latin typeface="+mj-lt"/>
                <a:ea typeface="Verdana" panose="020B0604030504040204" pitchFamily="34" charset="0"/>
                <a:cs typeface="Arial"/>
              </a:rPr>
              <a:t>Opción 2: </a:t>
            </a:r>
            <a:r>
              <a:rPr lang="es-EC" sz="1400" b="1" kern="50" dirty="0">
                <a:latin typeface="+mj-lt"/>
                <a:ea typeface="Verdana" panose="020B0604030504040204" pitchFamily="34" charset="0"/>
                <a:cs typeface="Arial"/>
              </a:rPr>
              <a:t>Asesoría</a:t>
            </a:r>
          </a:p>
          <a:p>
            <a:pPr>
              <a:defRPr/>
            </a:pPr>
            <a:r>
              <a:rPr lang="es-EC" sz="1400" b="1" kern="50" dirty="0">
                <a:solidFill>
                  <a:srgbClr val="FFFF66"/>
                </a:solidFill>
                <a:latin typeface="+mj-lt"/>
                <a:ea typeface="Verdana" panose="020B0604030504040204" pitchFamily="34" charset="0"/>
                <a:cs typeface="Arial"/>
              </a:rPr>
              <a:t>Opción 3: </a:t>
            </a:r>
            <a:r>
              <a:rPr lang="es-EC" sz="1400" b="1" kern="50" dirty="0">
                <a:latin typeface="+mj-lt"/>
                <a:ea typeface="Verdana" panose="020B0604030504040204" pitchFamily="34" charset="0"/>
                <a:cs typeface="Arial"/>
              </a:rPr>
              <a:t>Gestión de requerimientos e inconformidades</a:t>
            </a:r>
          </a:p>
          <a:p>
            <a:pPr>
              <a:defRPr/>
            </a:pPr>
            <a:r>
              <a:rPr lang="es-EC" sz="1400" b="1" kern="50" dirty="0">
                <a:solidFill>
                  <a:srgbClr val="FFFF66"/>
                </a:solidFill>
                <a:latin typeface="+mj-lt"/>
                <a:ea typeface="Verdana" panose="020B0604030504040204" pitchFamily="34" charset="0"/>
                <a:cs typeface="Arial"/>
              </a:rPr>
              <a:t>Opción 4: </a:t>
            </a:r>
            <a:r>
              <a:rPr lang="es-EC" sz="1400" b="1" kern="50" dirty="0">
                <a:latin typeface="+mj-lt"/>
                <a:ea typeface="Verdana" panose="020B0604030504040204" pitchFamily="34" charset="0"/>
                <a:cs typeface="Arial"/>
              </a:rPr>
              <a:t>Discapacidades</a:t>
            </a:r>
          </a:p>
        </p:txBody>
      </p:sp>
      <p:graphicFrame>
        <p:nvGraphicFramePr>
          <p:cNvPr id="14" name="Diagrama 13"/>
          <p:cNvGraphicFramePr/>
          <p:nvPr>
            <p:extLst>
              <p:ext uri="{D42A27DB-BD31-4B8C-83A1-F6EECF244321}">
                <p14:modId xmlns:p14="http://schemas.microsoft.com/office/powerpoint/2010/main" val="4068149829"/>
              </p:ext>
            </p:extLst>
          </p:nvPr>
        </p:nvGraphicFramePr>
        <p:xfrm>
          <a:off x="2485406" y="1956645"/>
          <a:ext cx="5666468" cy="2329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Imagen 10" descr="Captura de pantalla 2019-02-27 a la(s) 16.18.19.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14300" y="534843"/>
            <a:ext cx="2312775" cy="144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uadroTexto 16"/>
          <p:cNvSpPr txBox="1"/>
          <p:nvPr/>
        </p:nvSpPr>
        <p:spPr>
          <a:xfrm>
            <a:off x="267922" y="2872881"/>
            <a:ext cx="2078039" cy="273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6569" bIns="0" anchor="ctr">
            <a:spAutoFit/>
          </a:bodyPr>
          <a:lstStyle/>
          <a:p>
            <a:pPr algn="ctr">
              <a:defRPr/>
            </a:pPr>
            <a:r>
              <a:rPr lang="es-EC" sz="1600" b="1" kern="50" dirty="0">
                <a:solidFill>
                  <a:schemeClr val="accent5">
                    <a:lumMod val="75000"/>
                  </a:schemeClr>
                </a:solidFill>
                <a:latin typeface="+mj-lt"/>
                <a:ea typeface="Verdana" panose="020B0604030504040204" pitchFamily="34" charset="0"/>
                <a:cs typeface="Arial"/>
              </a:rPr>
              <a:t>Servicios opción 3</a:t>
            </a:r>
          </a:p>
        </p:txBody>
      </p:sp>
      <p:cxnSp>
        <p:nvCxnSpPr>
          <p:cNvPr id="18" name="Conector recto 17"/>
          <p:cNvCxnSpPr/>
          <p:nvPr/>
        </p:nvCxnSpPr>
        <p:spPr>
          <a:xfrm>
            <a:off x="2345961" y="1977909"/>
            <a:ext cx="1" cy="2298660"/>
          </a:xfrm>
          <a:prstGeom prst="line">
            <a:avLst/>
          </a:prstGeom>
          <a:ln w="19050" cmpd="sng">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cxnSp>
        <p:nvCxnSpPr>
          <p:cNvPr id="19" name="Conector recto 18"/>
          <p:cNvCxnSpPr/>
          <p:nvPr/>
        </p:nvCxnSpPr>
        <p:spPr>
          <a:xfrm flipH="1">
            <a:off x="2427075" y="1985846"/>
            <a:ext cx="10962" cy="1"/>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cxnSp>
        <p:nvCxnSpPr>
          <p:cNvPr id="20" name="Conector recto 19"/>
          <p:cNvCxnSpPr/>
          <p:nvPr/>
        </p:nvCxnSpPr>
        <p:spPr>
          <a:xfrm flipH="1">
            <a:off x="2427075" y="4730634"/>
            <a:ext cx="10962" cy="1"/>
          </a:xfrm>
          <a:prstGeom prst="line">
            <a:avLst/>
          </a:prstGeom>
          <a:ln>
            <a:solidFill>
              <a:srgbClr val="7F7F7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4220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40" name="object 40"/>
          <p:cNvSpPr txBox="1">
            <a:spLocks noGrp="1"/>
          </p:cNvSpPr>
          <p:nvPr>
            <p:ph type="title"/>
          </p:nvPr>
        </p:nvSpPr>
        <p:spPr>
          <a:xfrm>
            <a:off x="3185431" y="0"/>
            <a:ext cx="5796644" cy="586751"/>
          </a:xfrm>
          <a:prstGeom prst="rect">
            <a:avLst/>
          </a:prstGeom>
        </p:spPr>
        <p:txBody>
          <a:bodyPr vert="horz" lIns="91440" tIns="45720" rIns="91440" bIns="45720" rtlCol="0">
            <a:noAutofit/>
          </a:bodyPr>
          <a:lstStyle/>
          <a:p>
            <a:pPr algn="l">
              <a:spcBef>
                <a:spcPct val="20000"/>
              </a:spcBef>
              <a:buFont typeface="Arial"/>
            </a:pPr>
            <a:r>
              <a:rPr lang="es-EC" sz="1200" b="1" dirty="0">
                <a:solidFill>
                  <a:srgbClr val="0070C0"/>
                </a:solidFill>
                <a:latin typeface="Dolce Vita Heavy" pitchFamily="2" charset="0"/>
                <a:ea typeface="+mn-ea"/>
                <a:cs typeface="+mn-cs"/>
              </a:rPr>
              <a:t>POLITICA INTERSECTORIAL DE PREVENCION DEL EMBARAZO EN NIÑAS Y ADOLESCENTES - servicios de salud amigables para adolescentes</a:t>
            </a:r>
          </a:p>
        </p:txBody>
      </p:sp>
      <p:pic>
        <p:nvPicPr>
          <p:cNvPr id="42" name="Imagen 41" descr="C:\Users\Promoción_Distrito\Desktop\PROMOCION 2019 - VENTURA\FOTOS\ESA ES\IMG-20191220-WA0024.jpg"/>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044569" y="575646"/>
            <a:ext cx="1522412" cy="1186554"/>
          </a:xfrm>
          <a:prstGeom prst="rect">
            <a:avLst/>
          </a:prstGeom>
          <a:noFill/>
          <a:ln>
            <a:noFill/>
          </a:ln>
        </p:spPr>
      </p:pic>
      <p:pic>
        <p:nvPicPr>
          <p:cNvPr id="43" name="Imagen 42" descr="C:\Users\Promoción_Distrito\Desktop\PROMOCION 2019 - VENTURA\FOTOS\ESA ES\IMG-20191220-WA0027.jpg"/>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618440" y="575646"/>
            <a:ext cx="1690360" cy="1186554"/>
          </a:xfrm>
          <a:prstGeom prst="rect">
            <a:avLst/>
          </a:prstGeom>
          <a:noFill/>
          <a:ln>
            <a:noFill/>
          </a:ln>
        </p:spPr>
      </p:pic>
      <p:pic>
        <p:nvPicPr>
          <p:cNvPr id="44" name="Imagen 43" descr="C:\Users\Promoción_Distrito\Desktop\PROMOCION 2019 - VENTURA\FOTOS\ESA ES\IMG-20191220-WA0036.jpg"/>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39377" y="586751"/>
            <a:ext cx="1604343" cy="1186554"/>
          </a:xfrm>
          <a:prstGeom prst="rect">
            <a:avLst/>
          </a:prstGeom>
          <a:noFill/>
          <a:ln>
            <a:noFill/>
          </a:ln>
        </p:spPr>
      </p:pic>
      <p:pic>
        <p:nvPicPr>
          <p:cNvPr id="45" name="Imagen 44" descr="C:\Users\Promoción_Distrito\Desktop\PROMOCION 2019 - VENTURA\FOTOS\ESA ES\IMG-20191220-WA0042.jpg"/>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002856" y="581932"/>
            <a:ext cx="1658103" cy="1191372"/>
          </a:xfrm>
          <a:prstGeom prst="rect">
            <a:avLst/>
          </a:prstGeom>
          <a:noFill/>
          <a:ln>
            <a:noFill/>
          </a:ln>
        </p:spPr>
      </p:pic>
      <p:pic>
        <p:nvPicPr>
          <p:cNvPr id="46" name="Imagen 45" descr="C:\Users\Promoción_Distrito\Desktop\PROMOCION 2019 - VENTURA\FOTOS\ESA ES\IMG-20191220-WA0049.jpg"/>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27350" y="1784688"/>
            <a:ext cx="1680120" cy="1175914"/>
          </a:xfrm>
          <a:prstGeom prst="rect">
            <a:avLst/>
          </a:prstGeom>
          <a:noFill/>
          <a:ln>
            <a:noFill/>
          </a:ln>
        </p:spPr>
      </p:pic>
      <p:pic>
        <p:nvPicPr>
          <p:cNvPr id="47" name="Imagen 46" descr="C:\Users\Promoción_Distrito\Desktop\PROMOCION 2019 - VENTURA\FOTOS\ESA ES\IMG-20191220-WA0061.jpg"/>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042126" y="1784688"/>
            <a:ext cx="1524855" cy="1175914"/>
          </a:xfrm>
          <a:prstGeom prst="rect">
            <a:avLst/>
          </a:prstGeom>
          <a:noFill/>
          <a:ln>
            <a:noFill/>
          </a:ln>
        </p:spPr>
      </p:pic>
      <p:pic>
        <p:nvPicPr>
          <p:cNvPr id="48" name="Imagen 47" descr="C:\Users\Promoción_Distrito\Desktop\PROMOCION 2019 - VENTURA\FOTOS\ESA ES\IMG-20191220-WA0063.jpg"/>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620884" y="1784688"/>
            <a:ext cx="1687916" cy="1175914"/>
          </a:xfrm>
          <a:prstGeom prst="rect">
            <a:avLst/>
          </a:prstGeom>
          <a:noFill/>
          <a:ln>
            <a:noFill/>
          </a:ln>
        </p:spPr>
      </p:pic>
      <p:pic>
        <p:nvPicPr>
          <p:cNvPr id="49" name="Imagen 48"/>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33672" y="578126"/>
            <a:ext cx="1708454" cy="1184074"/>
          </a:xfrm>
          <a:prstGeom prst="rect">
            <a:avLst/>
          </a:prstGeom>
          <a:noFill/>
          <a:ln>
            <a:noFill/>
          </a:ln>
        </p:spPr>
      </p:pic>
      <p:pic>
        <p:nvPicPr>
          <p:cNvPr id="50" name="Imagen 49"/>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339377" y="1799258"/>
            <a:ext cx="1604343" cy="1161344"/>
          </a:xfrm>
          <a:prstGeom prst="rect">
            <a:avLst/>
          </a:prstGeom>
        </p:spPr>
      </p:pic>
      <p:pic>
        <p:nvPicPr>
          <p:cNvPr id="52" name="Imagen 5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27349" y="2983091"/>
            <a:ext cx="1680121" cy="1103134"/>
          </a:xfrm>
          <a:prstGeom prst="rect">
            <a:avLst/>
          </a:prstGeom>
        </p:spPr>
      </p:pic>
      <p:pic>
        <p:nvPicPr>
          <p:cNvPr id="53" name="Imagen 52"/>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042126" y="2995642"/>
            <a:ext cx="1524855" cy="1090583"/>
          </a:xfrm>
          <a:prstGeom prst="rect">
            <a:avLst/>
          </a:prstGeom>
        </p:spPr>
      </p:pic>
      <p:pic>
        <p:nvPicPr>
          <p:cNvPr id="54" name="Imagen 5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607508" y="2995642"/>
            <a:ext cx="1701292" cy="1090583"/>
          </a:xfrm>
          <a:prstGeom prst="rect">
            <a:avLst/>
          </a:prstGeom>
        </p:spPr>
      </p:pic>
      <p:pic>
        <p:nvPicPr>
          <p:cNvPr id="55" name="Imagen 5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355343" y="2995642"/>
            <a:ext cx="1582251" cy="1090583"/>
          </a:xfrm>
          <a:prstGeom prst="rect">
            <a:avLst/>
          </a:prstGeom>
        </p:spPr>
      </p:pic>
      <p:pic>
        <p:nvPicPr>
          <p:cNvPr id="56" name="Imagen 5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004469" y="2991967"/>
            <a:ext cx="1656490" cy="1094258"/>
          </a:xfrm>
          <a:prstGeom prst="rect">
            <a:avLst/>
          </a:prstGeom>
        </p:spPr>
      </p:pic>
      <p:sp>
        <p:nvSpPr>
          <p:cNvPr id="57" name="Rectángulo 56"/>
          <p:cNvSpPr/>
          <p:nvPr/>
        </p:nvSpPr>
        <p:spPr>
          <a:xfrm>
            <a:off x="288606" y="4085616"/>
            <a:ext cx="8325031" cy="400110"/>
          </a:xfrm>
          <a:prstGeom prst="rect">
            <a:avLst/>
          </a:prstGeom>
        </p:spPr>
        <p:txBody>
          <a:bodyPr wrap="square">
            <a:spAutoFit/>
          </a:bodyPr>
          <a:lstStyle/>
          <a:p>
            <a:pPr marL="129959" indent="-129959" algn="just">
              <a:buFont typeface="Arial" panose="020B0604020202020204" pitchFamily="34" charset="0"/>
              <a:buChar char="•"/>
            </a:pPr>
            <a:r>
              <a:rPr lang="es-EC" sz="1000" dirty="0">
                <a:latin typeface="Cambria" panose="02040503050406030204" pitchFamily="18" charset="0"/>
                <a:ea typeface="MS Mincho" panose="02020609040205080304" pitchFamily="49" charset="-128"/>
                <a:cs typeface="Arial" panose="020B0604020202020204" pitchFamily="34" charset="0"/>
              </a:rPr>
              <a:t>Se invirtieron USD </a:t>
            </a:r>
            <a:r>
              <a:rPr lang="es-EC" sz="1000" b="1" dirty="0">
                <a:latin typeface="Cambria" panose="02040503050406030204" pitchFamily="18" charset="0"/>
                <a:ea typeface="MS Mincho" panose="02020609040205080304" pitchFamily="49" charset="-128"/>
                <a:cs typeface="Arial" panose="020B0604020202020204" pitchFamily="34" charset="0"/>
              </a:rPr>
              <a:t>$ 155.952,60 </a:t>
            </a:r>
            <a:r>
              <a:rPr lang="es-EC" sz="1000" dirty="0">
                <a:latin typeface="Cambria" panose="02040503050406030204" pitchFamily="18" charset="0"/>
                <a:ea typeface="MS Mincho" panose="02020609040205080304" pitchFamily="49" charset="-128"/>
                <a:cs typeface="Arial" panose="020B0604020202020204" pitchFamily="34" charset="0"/>
              </a:rPr>
              <a:t>Dólares en la adquisición de dispositivos médicos, material </a:t>
            </a:r>
            <a:r>
              <a:rPr lang="es-EC" sz="1000" dirty="0" err="1">
                <a:latin typeface="Cambria" panose="02040503050406030204" pitchFamily="18" charset="0"/>
                <a:ea typeface="MS Mincho" panose="02020609040205080304" pitchFamily="49" charset="-128"/>
                <a:cs typeface="Arial" panose="020B0604020202020204" pitchFamily="34" charset="0"/>
              </a:rPr>
              <a:t>educomunicacional</a:t>
            </a:r>
            <a:r>
              <a:rPr lang="es-EC" sz="1000" dirty="0">
                <a:latin typeface="Cambria" panose="02040503050406030204" pitchFamily="18" charset="0"/>
                <a:ea typeface="MS Mincho" panose="02020609040205080304" pitchFamily="49" charset="-128"/>
                <a:cs typeface="Arial" panose="020B0604020202020204" pitchFamily="34" charset="0"/>
              </a:rPr>
              <a:t>, didáctico, oficina, cultural, deportivo que fortalecerán los 23 clubs de adolescentes y contribuirá a la reducción del embarazo en la adolescencia..</a:t>
            </a:r>
          </a:p>
        </p:txBody>
      </p:sp>
      <p:pic>
        <p:nvPicPr>
          <p:cNvPr id="58" name="Imagen 57"/>
          <p:cNvPicPr>
            <a:picLocks noChangeAspect="1"/>
          </p:cNvPicPr>
          <p:nvPr/>
        </p:nvPicPr>
        <p:blipFill rotWithShape="1">
          <a:blip r:embed="rId28" cstate="print">
            <a:extLst>
              <a:ext uri="{28A0092B-C50C-407E-A947-70E740481C1C}">
                <a14:useLocalDpi xmlns:a14="http://schemas.microsoft.com/office/drawing/2010/main" val="0"/>
              </a:ext>
            </a:extLst>
          </a:blip>
          <a:srcRect t="9798"/>
          <a:stretch/>
        </p:blipFill>
        <p:spPr>
          <a:xfrm>
            <a:off x="7002856" y="1813736"/>
            <a:ext cx="1629968" cy="1130153"/>
          </a:xfrm>
          <a:prstGeom prst="rect">
            <a:avLst/>
          </a:prstGeom>
        </p:spPr>
      </p:pic>
    </p:spTree>
    <p:extLst>
      <p:ext uri="{BB962C8B-B14F-4D97-AF65-F5344CB8AC3E}">
        <p14:creationId xmlns:p14="http://schemas.microsoft.com/office/powerpoint/2010/main" val="484804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76200" y="381016"/>
            <a:ext cx="8943768" cy="39960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s-ES" altLang="es-ES" sz="2000" b="1" dirty="0">
                <a:solidFill>
                  <a:srgbClr val="0070C0"/>
                </a:solidFill>
                <a:latin typeface="Dolce Vita Heavy" pitchFamily="2" charset="0"/>
              </a:rPr>
              <a:t>INVERSIÓN EN SALUD PÚBLICA DISTRITO 08D04 QUININDÉ - SALUD</a:t>
            </a:r>
          </a:p>
        </p:txBody>
      </p:sp>
      <p:graphicFrame>
        <p:nvGraphicFramePr>
          <p:cNvPr id="5" name="14 Gráfico"/>
          <p:cNvGraphicFramePr>
            <a:graphicFrameLocks/>
          </p:cNvGraphicFramePr>
          <p:nvPr>
            <p:extLst>
              <p:ext uri="{D42A27DB-BD31-4B8C-83A1-F6EECF244321}">
                <p14:modId xmlns:p14="http://schemas.microsoft.com/office/powerpoint/2010/main" val="84336023"/>
              </p:ext>
            </p:extLst>
          </p:nvPr>
        </p:nvGraphicFramePr>
        <p:xfrm>
          <a:off x="148856" y="911965"/>
          <a:ext cx="8871112" cy="34100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467200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40" name="object 40"/>
          <p:cNvSpPr txBox="1">
            <a:spLocks noGrp="1"/>
          </p:cNvSpPr>
          <p:nvPr>
            <p:ph type="title"/>
          </p:nvPr>
        </p:nvSpPr>
        <p:spPr>
          <a:xfrm>
            <a:off x="3151112" y="99622"/>
            <a:ext cx="5764540" cy="443303"/>
          </a:xfrm>
          <a:prstGeom prst="rect">
            <a:avLst/>
          </a:prstGeom>
        </p:spPr>
        <p:txBody>
          <a:bodyPr vert="horz" lIns="91440" tIns="45720" rIns="91440" bIns="45720" rtlCol="0">
            <a:noAutofit/>
          </a:bodyPr>
          <a:lstStyle/>
          <a:p>
            <a:pPr>
              <a:spcBef>
                <a:spcPct val="20000"/>
              </a:spcBef>
              <a:buFont typeface="Arial"/>
            </a:pPr>
            <a:r>
              <a:rPr lang="es-EC" sz="1800" b="1" dirty="0">
                <a:solidFill>
                  <a:srgbClr val="0070C0"/>
                </a:solidFill>
                <a:latin typeface="Dolce Vita Heavy" pitchFamily="2" charset="0"/>
                <a:ea typeface="+mn-ea"/>
                <a:cs typeface="+mn-cs"/>
              </a:rPr>
              <a:t>Programa Acción Nutrición - infancia plena</a:t>
            </a:r>
          </a:p>
        </p:txBody>
      </p:sp>
      <p:sp>
        <p:nvSpPr>
          <p:cNvPr id="42" name="Rectángulo 41"/>
          <p:cNvSpPr/>
          <p:nvPr/>
        </p:nvSpPr>
        <p:spPr>
          <a:xfrm>
            <a:off x="739311" y="548918"/>
            <a:ext cx="8041635" cy="428451"/>
          </a:xfrm>
          <a:prstGeom prst="rect">
            <a:avLst/>
          </a:prstGeom>
        </p:spPr>
        <p:txBody>
          <a:bodyPr wrap="square">
            <a:spAutoFit/>
          </a:bodyPr>
          <a:lstStyle/>
          <a:p>
            <a:pPr algn="just"/>
            <a:r>
              <a:rPr lang="es-EC" sz="1092" dirty="0">
                <a:latin typeface="Cambria" panose="02040503050406030204" pitchFamily="18" charset="0"/>
                <a:ea typeface="MS Mincho" panose="02020609040205080304" pitchFamily="49" charset="-128"/>
                <a:cs typeface="Arial" panose="020B0604020202020204" pitchFamily="34" charset="0"/>
              </a:rPr>
              <a:t>Programa que tiene como objetivo mejorar la salud y nutrición de las niñas y los niños menores de 5 años a través del diseño e implementación de mecanismos de política pública y coordinación interinstitucional a nivel nacional y local.</a:t>
            </a:r>
          </a:p>
        </p:txBody>
      </p:sp>
      <p:graphicFrame>
        <p:nvGraphicFramePr>
          <p:cNvPr id="46" name="Tabla 45"/>
          <p:cNvGraphicFramePr>
            <a:graphicFrameLocks noGrp="1"/>
          </p:cNvGraphicFramePr>
          <p:nvPr>
            <p:extLst>
              <p:ext uri="{D42A27DB-BD31-4B8C-83A1-F6EECF244321}">
                <p14:modId xmlns:p14="http://schemas.microsoft.com/office/powerpoint/2010/main" val="2326213160"/>
              </p:ext>
            </p:extLst>
          </p:nvPr>
        </p:nvGraphicFramePr>
        <p:xfrm>
          <a:off x="743397" y="1081728"/>
          <a:ext cx="3278288" cy="1162396"/>
        </p:xfrm>
        <a:graphic>
          <a:graphicData uri="http://schemas.openxmlformats.org/drawingml/2006/table">
            <a:tbl>
              <a:tblPr firstRow="1" firstCol="1" bandRow="1">
                <a:tableStyleId>{5C22544A-7EE6-4342-B048-85BDC9FD1C3A}</a:tableStyleId>
              </a:tblPr>
              <a:tblGrid>
                <a:gridCol w="1505084">
                  <a:extLst>
                    <a:ext uri="{9D8B030D-6E8A-4147-A177-3AD203B41FA5}">
                      <a16:colId xmlns:a16="http://schemas.microsoft.com/office/drawing/2014/main" val="20000"/>
                    </a:ext>
                  </a:extLst>
                </a:gridCol>
                <a:gridCol w="886602">
                  <a:extLst>
                    <a:ext uri="{9D8B030D-6E8A-4147-A177-3AD203B41FA5}">
                      <a16:colId xmlns:a16="http://schemas.microsoft.com/office/drawing/2014/main" val="20001"/>
                    </a:ext>
                  </a:extLst>
                </a:gridCol>
                <a:gridCol w="886602">
                  <a:extLst>
                    <a:ext uri="{9D8B030D-6E8A-4147-A177-3AD203B41FA5}">
                      <a16:colId xmlns:a16="http://schemas.microsoft.com/office/drawing/2014/main" val="20002"/>
                    </a:ext>
                  </a:extLst>
                </a:gridCol>
              </a:tblGrid>
              <a:tr h="296052">
                <a:tc gridSpan="3">
                  <a:txBody>
                    <a:bodyPr/>
                    <a:lstStyle/>
                    <a:p>
                      <a:pPr algn="ctr">
                        <a:spcAft>
                          <a:spcPts val="0"/>
                        </a:spcAft>
                      </a:pPr>
                      <a:r>
                        <a:rPr lang="es-EC" sz="900" dirty="0">
                          <a:solidFill>
                            <a:sysClr val="windowText" lastClr="000000"/>
                          </a:solidFill>
                          <a:effectLst/>
                          <a:latin typeface="Dolce Vita Heavy" panose="02000800000000000000" pitchFamily="2" charset="0"/>
                        </a:rPr>
                        <a:t>Resultados 2019</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0000"/>
                  </a:ext>
                </a:extLst>
              </a:tr>
              <a:tr h="270721">
                <a:tc gridSpan="2">
                  <a:txBody>
                    <a:bodyPr/>
                    <a:lstStyle/>
                    <a:p>
                      <a:pPr algn="ctr">
                        <a:spcAft>
                          <a:spcPts val="0"/>
                        </a:spcAft>
                      </a:pPr>
                      <a:r>
                        <a:rPr lang="es-EC" sz="900" dirty="0">
                          <a:solidFill>
                            <a:sysClr val="windowText" lastClr="000000"/>
                          </a:solidFill>
                          <a:effectLst/>
                          <a:latin typeface="Dolce Vita Heavy" panose="02000800000000000000" pitchFamily="2" charset="0"/>
                        </a:rPr>
                        <a:t>Ciclo de vida</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hMerge="1">
                  <a:txBody>
                    <a:bodyPr/>
                    <a:lstStyle/>
                    <a:p>
                      <a:pPr algn="ctr">
                        <a:spcAft>
                          <a:spcPts val="0"/>
                        </a:spcAft>
                      </a:pPr>
                      <a:endParaRPr lang="es-EC" sz="2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spcAft>
                          <a:spcPts val="0"/>
                        </a:spcAft>
                      </a:pPr>
                      <a:r>
                        <a:rPr lang="es-EC" sz="900" dirty="0">
                          <a:solidFill>
                            <a:sysClr val="windowText" lastClr="000000"/>
                          </a:solidFill>
                          <a:effectLst/>
                          <a:latin typeface="Dolce Vita Heavy" panose="02000800000000000000" pitchFamily="2" charset="0"/>
                        </a:rPr>
                        <a:t>atenciones</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1"/>
                  </a:ext>
                </a:extLst>
              </a:tr>
              <a:tr h="277957">
                <a:tc rowSpan="2">
                  <a:txBody>
                    <a:bodyPr/>
                    <a:lstStyle/>
                    <a:p>
                      <a:pPr algn="ctr">
                        <a:spcAft>
                          <a:spcPts val="0"/>
                        </a:spcAft>
                      </a:pPr>
                      <a:r>
                        <a:rPr lang="es-EC" sz="900" dirty="0">
                          <a:solidFill>
                            <a:sysClr val="windowText" lastClr="000000"/>
                          </a:solidFill>
                          <a:effectLst/>
                          <a:latin typeface="Dolce Vita Heavy" panose="02000800000000000000" pitchFamily="2" charset="0"/>
                        </a:rPr>
                        <a:t>Niña o niño </a:t>
                      </a:r>
                    </a:p>
                    <a:p>
                      <a:pPr algn="ctr">
                        <a:spcAft>
                          <a:spcPts val="0"/>
                        </a:spcAft>
                      </a:pPr>
                      <a:r>
                        <a:rPr lang="es-EC" sz="900" dirty="0">
                          <a:solidFill>
                            <a:sysClr val="windowText" lastClr="000000"/>
                          </a:solidFill>
                          <a:effectLst/>
                          <a:latin typeface="Dolce Vita Heavy" panose="02000800000000000000" pitchFamily="2" charset="0"/>
                        </a:rPr>
                        <a:t>en crecimiento</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spcAft>
                          <a:spcPts val="0"/>
                        </a:spcAft>
                      </a:pPr>
                      <a:r>
                        <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&lt;</a:t>
                      </a:r>
                      <a:r>
                        <a:rPr lang="es-EC" sz="900" baseline="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 2 años</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s-EC" sz="900" dirty="0">
                          <a:solidFill>
                            <a:sysClr val="windowText" lastClr="000000"/>
                          </a:solidFill>
                          <a:effectLst/>
                          <a:latin typeface="Dolce Vita Heavy" panose="02000800000000000000" pitchFamily="2" charset="0"/>
                        </a:rPr>
                        <a:t>3.353</a:t>
                      </a:r>
                      <a:endPar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17666">
                <a:tc vMerge="1">
                  <a:txBody>
                    <a:bodyPr/>
                    <a:lstStyle/>
                    <a:p>
                      <a:pPr algn="ctr">
                        <a:spcAft>
                          <a:spcPts val="0"/>
                        </a:spcAft>
                      </a:pPr>
                      <a:endParaRPr lang="es-EC" sz="2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spcAft>
                          <a:spcPts val="0"/>
                        </a:spcAft>
                      </a:pPr>
                      <a:r>
                        <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&lt; 5 años</a:t>
                      </a: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s-EC" sz="9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9.442</a:t>
                      </a:r>
                    </a:p>
                  </a:txBody>
                  <a:tcPr marL="7242" marR="72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pic>
        <p:nvPicPr>
          <p:cNvPr id="22530" name="Picture 2" descr="Imagen relacionad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88971" y="1057276"/>
            <a:ext cx="4460236" cy="30999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4" name="Tabla 43"/>
          <p:cNvGraphicFramePr>
            <a:graphicFrameLocks noGrp="1"/>
          </p:cNvGraphicFramePr>
          <p:nvPr>
            <p:extLst>
              <p:ext uri="{D42A27DB-BD31-4B8C-83A1-F6EECF244321}">
                <p14:modId xmlns:p14="http://schemas.microsoft.com/office/powerpoint/2010/main" val="1864253504"/>
              </p:ext>
            </p:extLst>
          </p:nvPr>
        </p:nvGraphicFramePr>
        <p:xfrm>
          <a:off x="743398" y="2443685"/>
          <a:ext cx="3278287" cy="515639"/>
        </p:xfrm>
        <a:graphic>
          <a:graphicData uri="http://schemas.openxmlformats.org/drawingml/2006/table">
            <a:tbl>
              <a:tblPr firstRow="1" firstCol="1" bandRow="1">
                <a:tableStyleId>{5C22544A-7EE6-4342-B048-85BDC9FD1C3A}</a:tableStyleId>
              </a:tblPr>
              <a:tblGrid>
                <a:gridCol w="1511307">
                  <a:extLst>
                    <a:ext uri="{9D8B030D-6E8A-4147-A177-3AD203B41FA5}">
                      <a16:colId xmlns:a16="http://schemas.microsoft.com/office/drawing/2014/main" val="20000"/>
                    </a:ext>
                  </a:extLst>
                </a:gridCol>
                <a:gridCol w="902786">
                  <a:extLst>
                    <a:ext uri="{9D8B030D-6E8A-4147-A177-3AD203B41FA5}">
                      <a16:colId xmlns:a16="http://schemas.microsoft.com/office/drawing/2014/main" val="20001"/>
                    </a:ext>
                  </a:extLst>
                </a:gridCol>
                <a:gridCol w="864194">
                  <a:extLst>
                    <a:ext uri="{9D8B030D-6E8A-4147-A177-3AD203B41FA5}">
                      <a16:colId xmlns:a16="http://schemas.microsoft.com/office/drawing/2014/main" val="20002"/>
                    </a:ext>
                  </a:extLst>
                </a:gridCol>
              </a:tblGrid>
              <a:tr h="285702">
                <a:tc>
                  <a:txBody>
                    <a:bodyPr/>
                    <a:lstStyle/>
                    <a:p>
                      <a:pPr algn="ctr">
                        <a:spcAft>
                          <a:spcPts val="0"/>
                        </a:spcAft>
                      </a:pPr>
                      <a:r>
                        <a:rPr lang="es-EC" sz="1000" dirty="0">
                          <a:solidFill>
                            <a:srgbClr val="C00000"/>
                          </a:solidFill>
                          <a:effectLst/>
                          <a:latin typeface="Dolce Vita Heavy" panose="02000800000000000000" pitchFamily="2" charset="0"/>
                          <a:ea typeface="MS Mincho" panose="02020609040205080304" pitchFamily="49" charset="-128"/>
                          <a:cs typeface="Times New Roman" panose="02020603050405020304" pitchFamily="18" charset="0"/>
                        </a:rPr>
                        <a:t>Desnutrición Aguda</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s-EC" sz="1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251</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s-EC" sz="1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2,66 %</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29937">
                <a:tc gridSpan="3">
                  <a:txBody>
                    <a:bodyPr/>
                    <a:lstStyle/>
                    <a:p>
                      <a:pPr algn="ctr">
                        <a:spcAft>
                          <a:spcPts val="0"/>
                        </a:spcAft>
                      </a:pPr>
                      <a:r>
                        <a:rPr lang="es-EC" sz="80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rPr>
                        <a:t>49 RECUPERADOS - 202 CONTINUAN</a:t>
                      </a:r>
                      <a:r>
                        <a:rPr lang="es-EC" sz="800" baseline="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rPr>
                        <a:t> CON EL TRATAMIENTO</a:t>
                      </a:r>
                      <a:endParaRPr lang="es-EC" sz="80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es-EC" sz="1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es-EC" sz="100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45" name="Tabla 44"/>
          <p:cNvGraphicFramePr>
            <a:graphicFrameLocks noGrp="1"/>
          </p:cNvGraphicFramePr>
          <p:nvPr>
            <p:extLst>
              <p:ext uri="{D42A27DB-BD31-4B8C-83A1-F6EECF244321}">
                <p14:modId xmlns:p14="http://schemas.microsoft.com/office/powerpoint/2010/main" val="3840222571"/>
              </p:ext>
            </p:extLst>
          </p:nvPr>
        </p:nvGraphicFramePr>
        <p:xfrm>
          <a:off x="743398" y="3124440"/>
          <a:ext cx="3278288" cy="486123"/>
        </p:xfrm>
        <a:graphic>
          <a:graphicData uri="http://schemas.openxmlformats.org/drawingml/2006/table">
            <a:tbl>
              <a:tblPr firstRow="1" firstCol="1" bandRow="1">
                <a:tableStyleId>{5C22544A-7EE6-4342-B048-85BDC9FD1C3A}</a:tableStyleId>
              </a:tblPr>
              <a:tblGrid>
                <a:gridCol w="1511307">
                  <a:extLst>
                    <a:ext uri="{9D8B030D-6E8A-4147-A177-3AD203B41FA5}">
                      <a16:colId xmlns:a16="http://schemas.microsoft.com/office/drawing/2014/main" val="20000"/>
                    </a:ext>
                  </a:extLst>
                </a:gridCol>
                <a:gridCol w="902785">
                  <a:extLst>
                    <a:ext uri="{9D8B030D-6E8A-4147-A177-3AD203B41FA5}">
                      <a16:colId xmlns:a16="http://schemas.microsoft.com/office/drawing/2014/main" val="20001"/>
                    </a:ext>
                  </a:extLst>
                </a:gridCol>
                <a:gridCol w="864196">
                  <a:extLst>
                    <a:ext uri="{9D8B030D-6E8A-4147-A177-3AD203B41FA5}">
                      <a16:colId xmlns:a16="http://schemas.microsoft.com/office/drawing/2014/main" val="20002"/>
                    </a:ext>
                  </a:extLst>
                </a:gridCol>
              </a:tblGrid>
              <a:tr h="288787">
                <a:tc>
                  <a:txBody>
                    <a:bodyPr/>
                    <a:lstStyle/>
                    <a:p>
                      <a:pPr algn="ctr">
                        <a:spcAft>
                          <a:spcPts val="0"/>
                        </a:spcAft>
                      </a:pPr>
                      <a:r>
                        <a:rPr lang="es-EC" sz="1050" dirty="0">
                          <a:solidFill>
                            <a:srgbClr val="C00000"/>
                          </a:solidFill>
                          <a:effectLst/>
                          <a:latin typeface="Dolce Vita Heavy" panose="02000800000000000000" pitchFamily="2" charset="0"/>
                          <a:ea typeface="MS Mincho" panose="02020609040205080304" pitchFamily="49" charset="-128"/>
                          <a:cs typeface="Times New Roman" panose="02020603050405020304" pitchFamily="18" charset="0"/>
                        </a:rPr>
                        <a:t>Desnutrición Crónica</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1139</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12,06 %</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97336">
                <a:tc gridSpan="3">
                  <a:txBody>
                    <a:bodyPr/>
                    <a:lstStyle/>
                    <a:p>
                      <a:pPr algn="ctr">
                        <a:spcAft>
                          <a:spcPts val="0"/>
                        </a:spcAft>
                      </a:pPr>
                      <a:r>
                        <a:rPr lang="es-EC" sz="800" b="1" kern="1200" baseline="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rPr>
                        <a:t>SON VIGILADOS POR EL EQUIPO MEDICO DEL BARRIO</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48" name="Tabla 47"/>
          <p:cNvGraphicFramePr>
            <a:graphicFrameLocks noGrp="1"/>
          </p:cNvGraphicFramePr>
          <p:nvPr>
            <p:extLst>
              <p:ext uri="{D42A27DB-BD31-4B8C-83A1-F6EECF244321}">
                <p14:modId xmlns:p14="http://schemas.microsoft.com/office/powerpoint/2010/main" val="1209080928"/>
              </p:ext>
            </p:extLst>
          </p:nvPr>
        </p:nvGraphicFramePr>
        <p:xfrm>
          <a:off x="743397" y="3779344"/>
          <a:ext cx="3278288" cy="602156"/>
        </p:xfrm>
        <a:graphic>
          <a:graphicData uri="http://schemas.openxmlformats.org/drawingml/2006/table">
            <a:tbl>
              <a:tblPr firstRow="1" firstCol="1" bandRow="1">
                <a:tableStyleId>{5C22544A-7EE6-4342-B048-85BDC9FD1C3A}</a:tableStyleId>
              </a:tblPr>
              <a:tblGrid>
                <a:gridCol w="2414092">
                  <a:extLst>
                    <a:ext uri="{9D8B030D-6E8A-4147-A177-3AD203B41FA5}">
                      <a16:colId xmlns:a16="http://schemas.microsoft.com/office/drawing/2014/main" val="20000"/>
                    </a:ext>
                  </a:extLst>
                </a:gridCol>
                <a:gridCol w="864196">
                  <a:extLst>
                    <a:ext uri="{9D8B030D-6E8A-4147-A177-3AD203B41FA5}">
                      <a16:colId xmlns:a16="http://schemas.microsoft.com/office/drawing/2014/main" val="20001"/>
                    </a:ext>
                  </a:extLst>
                </a:gridCol>
              </a:tblGrid>
              <a:tr h="288787">
                <a:tc>
                  <a:txBody>
                    <a:bodyPr/>
                    <a:lstStyle/>
                    <a:p>
                      <a:pPr algn="ctr">
                        <a:spcAft>
                          <a:spcPts val="0"/>
                        </a:spcAft>
                      </a:pPr>
                      <a:r>
                        <a:rPr lang="es-EC" sz="1050" dirty="0">
                          <a:solidFill>
                            <a:srgbClr val="C00000"/>
                          </a:solidFill>
                          <a:effectLst/>
                          <a:latin typeface="Dolce Vita Heavy" panose="02000800000000000000" pitchFamily="2" charset="0"/>
                          <a:ea typeface="MS Mincho" panose="02020609040205080304" pitchFamily="49" charset="-128"/>
                          <a:cs typeface="Times New Roman" panose="02020603050405020304" pitchFamily="18" charset="0"/>
                        </a:rPr>
                        <a:t>embarazadas</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rPr>
                        <a:t>3.744</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13369">
                <a:tc gridSpan="2">
                  <a:txBody>
                    <a:bodyPr/>
                    <a:lstStyle/>
                    <a:p>
                      <a:pPr algn="ctr">
                        <a:spcAft>
                          <a:spcPts val="0"/>
                        </a:spcAft>
                      </a:pPr>
                      <a:r>
                        <a:rPr lang="es-EC" sz="800" b="1" kern="1200" baseline="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rPr>
                        <a:t>SON Vigiladas POR EL EQUIPO MEDICO DEL BARRIO</a:t>
                      </a:r>
                    </a:p>
                    <a:p>
                      <a:pPr algn="ctr">
                        <a:spcAft>
                          <a:spcPts val="0"/>
                        </a:spcAft>
                      </a:pPr>
                      <a:r>
                        <a:rPr lang="es-EC" sz="800" b="1" kern="1200" baseline="0" dirty="0">
                          <a:solidFill>
                            <a:schemeClr val="tx1"/>
                          </a:solidFill>
                          <a:effectLst/>
                          <a:latin typeface="Dolce Vita Heavy" panose="02000800000000000000" pitchFamily="2" charset="0"/>
                          <a:ea typeface="MS Mincho" panose="02020609040205080304" pitchFamily="49" charset="-128"/>
                          <a:cs typeface="Times New Roman" panose="02020603050405020304" pitchFamily="18" charset="0"/>
                        </a:rPr>
                        <a:t>A todas se les administro acido fólico y hierro</a:t>
                      </a: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es-EC" sz="1050" dirty="0">
                        <a:solidFill>
                          <a:sysClr val="windowText" lastClr="000000"/>
                        </a:solidFill>
                        <a:effectLst/>
                        <a:latin typeface="Dolce Vita Heavy" panose="02000800000000000000" pitchFamily="2" charset="0"/>
                        <a:ea typeface="MS Mincho" panose="02020609040205080304" pitchFamily="49" charset="-128"/>
                        <a:cs typeface="Times New Roman" panose="02020603050405020304" pitchFamily="18" charset="0"/>
                      </a:endParaRPr>
                    </a:p>
                  </a:txBody>
                  <a:tcPr marL="15923" marR="159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38638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40" name="object 40"/>
          <p:cNvSpPr txBox="1">
            <a:spLocks noGrp="1"/>
          </p:cNvSpPr>
          <p:nvPr>
            <p:ph type="title"/>
          </p:nvPr>
        </p:nvSpPr>
        <p:spPr>
          <a:xfrm>
            <a:off x="435868" y="473622"/>
            <a:ext cx="8303822" cy="313025"/>
          </a:xfrm>
          <a:prstGeom prst="rect">
            <a:avLst/>
          </a:prstGeom>
        </p:spPr>
        <p:txBody>
          <a:bodyPr vert="horz" lIns="91440" tIns="45720" rIns="91440" bIns="45720" rtlCol="0" anchor="ctr">
            <a:noAutofit/>
          </a:bodyPr>
          <a:lstStyle/>
          <a:p>
            <a:pPr>
              <a:spcBef>
                <a:spcPct val="20000"/>
              </a:spcBef>
              <a:buFont typeface="Arial"/>
            </a:pPr>
            <a:r>
              <a:rPr lang="es-EC" sz="1800" b="1" dirty="0">
                <a:solidFill>
                  <a:srgbClr val="0070C0"/>
                </a:solidFill>
                <a:latin typeface="Dolce Vita Heavy" pitchFamily="2" charset="0"/>
                <a:ea typeface="+mn-ea"/>
                <a:cs typeface="+mn-cs"/>
              </a:rPr>
              <a:t>Parto en libre posición - hospital básico padre Alberto </a:t>
            </a:r>
            <a:r>
              <a:rPr lang="es-EC" sz="1800" b="1" dirty="0" err="1">
                <a:solidFill>
                  <a:srgbClr val="0070C0"/>
                </a:solidFill>
                <a:latin typeface="Dolce Vita Heavy" pitchFamily="2" charset="0"/>
                <a:ea typeface="+mn-ea"/>
                <a:cs typeface="+mn-cs"/>
              </a:rPr>
              <a:t>buffoni</a:t>
            </a:r>
            <a:r>
              <a:rPr lang="es-EC" sz="1800" b="1" dirty="0">
                <a:solidFill>
                  <a:srgbClr val="0070C0"/>
                </a:solidFill>
                <a:latin typeface="Dolce Vita Heavy" pitchFamily="2" charset="0"/>
                <a:ea typeface="+mn-ea"/>
                <a:cs typeface="+mn-cs"/>
              </a:rPr>
              <a:t> </a:t>
            </a:r>
          </a:p>
        </p:txBody>
      </p:sp>
      <p:pic>
        <p:nvPicPr>
          <p:cNvPr id="42" name="Imagen 41" descr="C:\Users\Promoción_Distrito\Desktop\PROMOCION 2019 - VENTURA\FOTOS\IMG-20190927-WA0043.jpg"/>
          <p:cNvPicPr/>
          <p:nvPr/>
        </p:nvPicPr>
        <p:blipFill>
          <a:blip r:embed="rId14">
            <a:extLst>
              <a:ext uri="{28A0092B-C50C-407E-A947-70E740481C1C}">
                <a14:useLocalDpi xmlns:a14="http://schemas.microsoft.com/office/drawing/2010/main" val="0"/>
              </a:ext>
            </a:extLst>
          </a:blip>
          <a:srcRect/>
          <a:stretch>
            <a:fillRect/>
          </a:stretch>
        </p:blipFill>
        <p:spPr bwMode="auto">
          <a:xfrm>
            <a:off x="482614" y="876300"/>
            <a:ext cx="2744285" cy="2607106"/>
          </a:xfrm>
          <a:prstGeom prst="rect">
            <a:avLst/>
          </a:prstGeom>
          <a:noFill/>
          <a:ln>
            <a:noFill/>
          </a:ln>
        </p:spPr>
      </p:pic>
      <p:pic>
        <p:nvPicPr>
          <p:cNvPr id="43" name="Imagen 42" descr="C:\Users\Promoción_Distrito\Desktop\PROMOCION 2019 - VENTURA\FOTOS\IMG-20190927-WA0042.jpg"/>
          <p:cNvPicPr/>
          <p:nvPr/>
        </p:nvPicPr>
        <p:blipFill>
          <a:blip r:embed="rId15">
            <a:extLst>
              <a:ext uri="{28A0092B-C50C-407E-A947-70E740481C1C}">
                <a14:useLocalDpi xmlns:a14="http://schemas.microsoft.com/office/drawing/2010/main" val="0"/>
              </a:ext>
            </a:extLst>
          </a:blip>
          <a:srcRect t="23041"/>
          <a:stretch>
            <a:fillRect/>
          </a:stretch>
        </p:blipFill>
        <p:spPr bwMode="auto">
          <a:xfrm>
            <a:off x="3290625" y="876299"/>
            <a:ext cx="2542726" cy="2593823"/>
          </a:xfrm>
          <a:prstGeom prst="rect">
            <a:avLst/>
          </a:prstGeom>
          <a:noFill/>
          <a:ln>
            <a:noFill/>
          </a:ln>
        </p:spPr>
      </p:pic>
      <p:pic>
        <p:nvPicPr>
          <p:cNvPr id="44" name="Imagen 43" descr="C:\Users\Promoción_Distrito\Desktop\PROMOCION 2019 - VENTURA\FOTOS\IMG-20190925-WA0060.jpg"/>
          <p:cNvPicPr/>
          <p:nvPr/>
        </p:nvPicPr>
        <p:blipFill>
          <a:blip r:embed="rId16">
            <a:extLst>
              <a:ext uri="{28A0092B-C50C-407E-A947-70E740481C1C}">
                <a14:useLocalDpi xmlns:a14="http://schemas.microsoft.com/office/drawing/2010/main" val="0"/>
              </a:ext>
            </a:extLst>
          </a:blip>
          <a:srcRect t="12482" b="10052"/>
          <a:stretch>
            <a:fillRect/>
          </a:stretch>
        </p:blipFill>
        <p:spPr bwMode="auto">
          <a:xfrm>
            <a:off x="5897076" y="876300"/>
            <a:ext cx="2784163" cy="2593823"/>
          </a:xfrm>
          <a:prstGeom prst="rect">
            <a:avLst/>
          </a:prstGeom>
          <a:noFill/>
          <a:ln>
            <a:noFill/>
          </a:ln>
        </p:spPr>
      </p:pic>
      <p:graphicFrame>
        <p:nvGraphicFramePr>
          <p:cNvPr id="41" name="Tabla 40"/>
          <p:cNvGraphicFramePr>
            <a:graphicFrameLocks noGrp="1"/>
          </p:cNvGraphicFramePr>
          <p:nvPr>
            <p:extLst>
              <p:ext uri="{D42A27DB-BD31-4B8C-83A1-F6EECF244321}">
                <p14:modId xmlns:p14="http://schemas.microsoft.com/office/powerpoint/2010/main" val="1478483515"/>
              </p:ext>
            </p:extLst>
          </p:nvPr>
        </p:nvGraphicFramePr>
        <p:xfrm>
          <a:off x="708594" y="3585246"/>
          <a:ext cx="7624420" cy="681954"/>
        </p:xfrm>
        <a:graphic>
          <a:graphicData uri="http://schemas.openxmlformats.org/drawingml/2006/table">
            <a:tbl>
              <a:tblPr>
                <a:tableStyleId>{5C22544A-7EE6-4342-B048-85BDC9FD1C3A}</a:tableStyleId>
              </a:tblPr>
              <a:tblGrid>
                <a:gridCol w="1524884">
                  <a:extLst>
                    <a:ext uri="{9D8B030D-6E8A-4147-A177-3AD203B41FA5}">
                      <a16:colId xmlns:a16="http://schemas.microsoft.com/office/drawing/2014/main" val="20000"/>
                    </a:ext>
                  </a:extLst>
                </a:gridCol>
                <a:gridCol w="1524884">
                  <a:extLst>
                    <a:ext uri="{9D8B030D-6E8A-4147-A177-3AD203B41FA5}">
                      <a16:colId xmlns:a16="http://schemas.microsoft.com/office/drawing/2014/main" val="20001"/>
                    </a:ext>
                  </a:extLst>
                </a:gridCol>
                <a:gridCol w="1524884">
                  <a:extLst>
                    <a:ext uri="{9D8B030D-6E8A-4147-A177-3AD203B41FA5}">
                      <a16:colId xmlns:a16="http://schemas.microsoft.com/office/drawing/2014/main" val="20002"/>
                    </a:ext>
                  </a:extLst>
                </a:gridCol>
                <a:gridCol w="1524884">
                  <a:extLst>
                    <a:ext uri="{9D8B030D-6E8A-4147-A177-3AD203B41FA5}">
                      <a16:colId xmlns:a16="http://schemas.microsoft.com/office/drawing/2014/main" val="20003"/>
                    </a:ext>
                  </a:extLst>
                </a:gridCol>
                <a:gridCol w="1524884">
                  <a:extLst>
                    <a:ext uri="{9D8B030D-6E8A-4147-A177-3AD203B41FA5}">
                      <a16:colId xmlns:a16="http://schemas.microsoft.com/office/drawing/2014/main" val="20004"/>
                    </a:ext>
                  </a:extLst>
                </a:gridCol>
              </a:tblGrid>
              <a:tr h="377154">
                <a:tc>
                  <a:txBody>
                    <a:bodyPr/>
                    <a:lstStyle/>
                    <a:p>
                      <a:pPr algn="ctr" fontAlgn="ctr"/>
                      <a:r>
                        <a:rPr lang="es-EC" sz="900" u="none" strike="noStrike" dirty="0">
                          <a:effectLst/>
                          <a:latin typeface="Dolce Vita Heavy" panose="02000800000000000000" pitchFamily="2" charset="0"/>
                        </a:rPr>
                        <a:t>NUMERO DE PARTOS</a:t>
                      </a:r>
                      <a:endParaRPr lang="es-EC" sz="900" b="1"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s-EC" sz="900" u="none" strike="noStrike" dirty="0">
                          <a:effectLst/>
                          <a:latin typeface="Dolce Vita Heavy" panose="02000800000000000000" pitchFamily="2" charset="0"/>
                        </a:rPr>
                        <a:t>PARTOS VAGINALES</a:t>
                      </a:r>
                      <a:endParaRPr lang="es-EC" sz="900" b="1"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s-EC" sz="900" u="none" strike="noStrike" dirty="0">
                          <a:effectLst/>
                          <a:latin typeface="Dolce Vita Heavy" panose="02000800000000000000" pitchFamily="2" charset="0"/>
                        </a:rPr>
                        <a:t>PARTOS por cesárea</a:t>
                      </a:r>
                      <a:endParaRPr lang="es-EC" sz="900" b="1"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es-EC" sz="900" u="none" strike="noStrike" dirty="0">
                          <a:effectLst/>
                          <a:latin typeface="Dolce Vita Heavy" panose="02000800000000000000" pitchFamily="2" charset="0"/>
                        </a:rPr>
                        <a:t>NUMERO DE PARTOS CON ACOMPAÑAMIENTO</a:t>
                      </a:r>
                      <a:endParaRPr lang="es-EC" sz="900" b="1"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s-EC" sz="900" u="none" strike="noStrike" dirty="0">
                          <a:effectLst/>
                          <a:latin typeface="Dolce Vita Heavy" panose="02000800000000000000" pitchFamily="2" charset="0"/>
                        </a:rPr>
                        <a:t>NUMERO DE PARTOS EN LIBRE POSICION</a:t>
                      </a:r>
                      <a:endParaRPr lang="es-EC" sz="900" b="1"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0"/>
                  </a:ext>
                </a:extLst>
              </a:tr>
              <a:tr h="304800">
                <a:tc>
                  <a:txBody>
                    <a:bodyPr/>
                    <a:lstStyle/>
                    <a:p>
                      <a:pPr algn="ctr" fontAlgn="ctr"/>
                      <a:r>
                        <a:rPr lang="es-EC" sz="900" u="none" strike="noStrike" dirty="0">
                          <a:effectLst/>
                          <a:latin typeface="Dolce Vita Heavy" panose="02000800000000000000" pitchFamily="2" charset="0"/>
                        </a:rPr>
                        <a:t>1406</a:t>
                      </a:r>
                      <a:endParaRPr lang="es-EC" sz="9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900" u="none" strike="noStrike" dirty="0">
                          <a:effectLst/>
                          <a:latin typeface="Dolce Vita Heavy" panose="02000800000000000000" pitchFamily="2" charset="0"/>
                        </a:rPr>
                        <a:t>1205 (86%)</a:t>
                      </a:r>
                      <a:endParaRPr lang="es-EC" sz="9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900" b="0" i="0" u="none" strike="noStrike" dirty="0">
                          <a:solidFill>
                            <a:srgbClr val="000000"/>
                          </a:solidFill>
                          <a:effectLst/>
                          <a:latin typeface="Dolce Vita Heavy" panose="02000800000000000000" pitchFamily="2" charset="0"/>
                        </a:rPr>
                        <a:t>201 (14%)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900" b="0" i="0" u="none" strike="noStrike" dirty="0">
                          <a:solidFill>
                            <a:schemeClr val="dk1"/>
                          </a:solidFill>
                          <a:effectLst/>
                          <a:latin typeface="Dolce Vita Heavy" panose="02000800000000000000" pitchFamily="2" charset="0"/>
                        </a:rPr>
                        <a:t>323 (27%)</a:t>
                      </a:r>
                      <a:endParaRPr lang="es-EC" sz="9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900" b="0" i="0" u="none" strike="noStrike" dirty="0">
                          <a:solidFill>
                            <a:schemeClr val="dk1"/>
                          </a:solidFill>
                          <a:effectLst/>
                          <a:latin typeface="Dolce Vita Heavy" panose="02000800000000000000" pitchFamily="2" charset="0"/>
                        </a:rPr>
                        <a:t>107 (9%)</a:t>
                      </a:r>
                      <a:endParaRPr lang="es-EC" sz="9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11445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45" name="Título 1"/>
          <p:cNvSpPr txBox="1">
            <a:spLocks/>
          </p:cNvSpPr>
          <p:nvPr/>
        </p:nvSpPr>
        <p:spPr>
          <a:xfrm>
            <a:off x="327350" y="400273"/>
            <a:ext cx="8485336" cy="399608"/>
          </a:xfrm>
          <a:prstGeom prst="rect">
            <a:avLst/>
          </a:prstGeom>
        </p:spPr>
        <p:txBody>
          <a:bodyPr vert="horz" lIns="91440" tIns="45720" rIns="91440" bIns="45720" rtlCol="0" anchor="ctr">
            <a:noAutofit/>
          </a:bodyPr>
          <a:lstStyle>
            <a:lvl1pPr>
              <a:spcBef>
                <a:spcPct val="20000"/>
              </a:spcBef>
              <a:buFont typeface="Arial"/>
              <a:buNone/>
              <a:defRPr sz="2000" b="1">
                <a:solidFill>
                  <a:srgbClr val="0070C0"/>
                </a:solidFill>
                <a:latin typeface="Dolce Vita Heavy" pitchFamily="2" charset="0"/>
              </a:defRPr>
            </a:lvl1pPr>
          </a:lstStyle>
          <a:p>
            <a:pPr algn="ctr"/>
            <a:r>
              <a:rPr lang="es-EC" sz="1800" dirty="0"/>
              <a:t>PROGRAMAS Y RECONOCIMIENTOS PARA LA PROMOCIÓN DE LA SALUD</a:t>
            </a:r>
          </a:p>
        </p:txBody>
      </p:sp>
      <p:graphicFrame>
        <p:nvGraphicFramePr>
          <p:cNvPr id="46" name="Diagrama 12"/>
          <p:cNvGraphicFramePr/>
          <p:nvPr>
            <p:extLst>
              <p:ext uri="{D42A27DB-BD31-4B8C-83A1-F6EECF244321}">
                <p14:modId xmlns:p14="http://schemas.microsoft.com/office/powerpoint/2010/main" val="379490506"/>
              </p:ext>
            </p:extLst>
          </p:nvPr>
        </p:nvGraphicFramePr>
        <p:xfrm>
          <a:off x="578322" y="854206"/>
          <a:ext cx="8170349" cy="893562"/>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pic>
        <p:nvPicPr>
          <p:cNvPr id="47" name="Imagen 17" descr="Captura de pantalla 2019-02-27 a la(s) 16.40.12.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974082" y="1747768"/>
            <a:ext cx="1097609" cy="69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Imagen 18" descr="Captura de pantalla 2019-02-27 a la(s) 16.42.29.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2551440" y="1771116"/>
            <a:ext cx="2018578" cy="16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Imagen 19" descr="Captura de pantalla 2019-02-27 a la(s) 16.39.55.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4716570" y="1814880"/>
            <a:ext cx="1879561" cy="86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Imagen 20" descr="Captura de pantalla 2019-02-27 a la(s) 16.42.59.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7354313" y="1816639"/>
            <a:ext cx="895940" cy="830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CuadroTexto 1"/>
          <p:cNvSpPr txBox="1"/>
          <p:nvPr/>
        </p:nvSpPr>
        <p:spPr>
          <a:xfrm>
            <a:off x="4765175" y="2613021"/>
            <a:ext cx="1782349" cy="461665"/>
          </a:xfrm>
          <a:prstGeom prst="rect">
            <a:avLst/>
          </a:prstGeom>
          <a:noFill/>
        </p:spPr>
        <p:txBody>
          <a:bodyPr wrap="square" rtlCol="0">
            <a:spAutoFit/>
          </a:bodyPr>
          <a:lstStyle/>
          <a:p>
            <a:pPr algn="ctr"/>
            <a:r>
              <a:rPr lang="es-EC" sz="1200" b="1" dirty="0">
                <a:latin typeface="+mj-lt"/>
                <a:ea typeface="Verdana" panose="020B0604030504040204" pitchFamily="34" charset="0"/>
                <a:cs typeface="Verdana" panose="020B0604030504040204" pitchFamily="34" charset="0"/>
              </a:rPr>
              <a:t>Se certificaron a 5 Restaurantes</a:t>
            </a:r>
          </a:p>
        </p:txBody>
      </p:sp>
      <p:pic>
        <p:nvPicPr>
          <p:cNvPr id="52" name="Imagen 2"/>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765174" y="3106456"/>
            <a:ext cx="1812693" cy="12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Imagen 1"/>
          <p:cNvPicPr>
            <a:picLocks noChangeAspect="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792171" y="3106456"/>
            <a:ext cx="1940245" cy="12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CuadroTexto 15"/>
          <p:cNvSpPr txBox="1"/>
          <p:nvPr/>
        </p:nvSpPr>
        <p:spPr>
          <a:xfrm>
            <a:off x="6672551" y="2586724"/>
            <a:ext cx="2126424" cy="461665"/>
          </a:xfrm>
          <a:prstGeom prst="rect">
            <a:avLst/>
          </a:prstGeom>
          <a:noFill/>
        </p:spPr>
        <p:txBody>
          <a:bodyPr wrap="square" rtlCol="0">
            <a:spAutoFit/>
          </a:bodyPr>
          <a:lstStyle/>
          <a:p>
            <a:pPr algn="ctr"/>
            <a:r>
              <a:rPr lang="es-EC" sz="1200" b="1" dirty="0">
                <a:latin typeface="+mj-lt"/>
                <a:ea typeface="Verdana" panose="020B0604030504040204" pitchFamily="34" charset="0"/>
                <a:cs typeface="Verdana" panose="020B0604030504040204" pitchFamily="34" charset="0"/>
              </a:rPr>
              <a:t>Se Inauguro el Lactario Institucional del Hospital PAB</a:t>
            </a:r>
          </a:p>
        </p:txBody>
      </p:sp>
      <p:sp>
        <p:nvSpPr>
          <p:cNvPr id="55" name="CuadroTexto 16"/>
          <p:cNvSpPr txBox="1"/>
          <p:nvPr/>
        </p:nvSpPr>
        <p:spPr>
          <a:xfrm>
            <a:off x="2689763" y="3431970"/>
            <a:ext cx="1782349" cy="1015663"/>
          </a:xfrm>
          <a:prstGeom prst="rect">
            <a:avLst/>
          </a:prstGeom>
          <a:noFill/>
        </p:spPr>
        <p:txBody>
          <a:bodyPr wrap="square" rtlCol="0">
            <a:spAutoFit/>
          </a:bodyPr>
          <a:lstStyle/>
          <a:p>
            <a:pPr marL="171450" indent="-171450">
              <a:buFontTx/>
              <a:buChar char="-"/>
            </a:pPr>
            <a:r>
              <a:rPr lang="es-EC" sz="1200" b="1" dirty="0">
                <a:latin typeface="+mj-lt"/>
                <a:ea typeface="Verdana" panose="020B0604030504040204" pitchFamily="34" charset="0"/>
                <a:cs typeface="Verdana" panose="020B0604030504040204" pitchFamily="34" charset="0"/>
              </a:rPr>
              <a:t>23 Comités Locales de Salud conformados.</a:t>
            </a:r>
          </a:p>
          <a:p>
            <a:pPr marL="171450" indent="-171450">
              <a:buFontTx/>
              <a:buChar char="-"/>
            </a:pPr>
            <a:r>
              <a:rPr lang="es-EC" sz="1200" b="1" dirty="0">
                <a:latin typeface="+mj-lt"/>
                <a:ea typeface="Verdana" panose="020B0604030504040204" pitchFamily="34" charset="0"/>
                <a:cs typeface="Verdana" panose="020B0604030504040204" pitchFamily="34" charset="0"/>
              </a:rPr>
              <a:t>1 Comité de Usuarios del HBPAB conformado</a:t>
            </a:r>
          </a:p>
        </p:txBody>
      </p:sp>
      <p:pic>
        <p:nvPicPr>
          <p:cNvPr id="56" name="Imagen 17"/>
          <p:cNvPicPr>
            <a:picLocks noChangeAspect="1"/>
          </p:cNvPicPr>
          <p:nvPr/>
        </p:nvPicPr>
        <p:blipFill rotWithShape="1">
          <a:blip r:embed="rId25">
            <a:extLst>
              <a:ext uri="{28A0092B-C50C-407E-A947-70E740481C1C}">
                <a14:useLocalDpi xmlns:a14="http://schemas.microsoft.com/office/drawing/2010/main" val="0"/>
              </a:ext>
            </a:extLst>
          </a:blip>
          <a:srcRect l="19842" t="51247" r="24481"/>
          <a:stretch/>
        </p:blipFill>
        <p:spPr>
          <a:xfrm>
            <a:off x="578008" y="3277629"/>
            <a:ext cx="1814140" cy="1199761"/>
          </a:xfrm>
          <a:prstGeom prst="rect">
            <a:avLst/>
          </a:prstGeom>
        </p:spPr>
      </p:pic>
      <p:sp>
        <p:nvSpPr>
          <p:cNvPr id="57" name="CuadroTexto 18"/>
          <p:cNvSpPr txBox="1"/>
          <p:nvPr/>
        </p:nvSpPr>
        <p:spPr>
          <a:xfrm>
            <a:off x="303541" y="2402059"/>
            <a:ext cx="2247899" cy="830997"/>
          </a:xfrm>
          <a:prstGeom prst="rect">
            <a:avLst/>
          </a:prstGeom>
          <a:noFill/>
        </p:spPr>
        <p:txBody>
          <a:bodyPr wrap="square" rtlCol="0">
            <a:spAutoFit/>
          </a:bodyPr>
          <a:lstStyle/>
          <a:p>
            <a:pPr marL="171450" indent="-171450">
              <a:buFont typeface="Arial" panose="020B0604020202020204" pitchFamily="34" charset="0"/>
              <a:buChar char="•"/>
            </a:pPr>
            <a:r>
              <a:rPr lang="es-EC" sz="1200" b="1" dirty="0">
                <a:latin typeface="+mj-lt"/>
                <a:ea typeface="Verdana" panose="020B0604030504040204" pitchFamily="34" charset="0"/>
                <a:cs typeface="Verdana" panose="020B0604030504040204" pitchFamily="34" charset="0"/>
              </a:rPr>
              <a:t>Se firmo la carta de Intención con el GAD de Quinindé.</a:t>
            </a:r>
          </a:p>
          <a:p>
            <a:pPr marL="171450" indent="-171450">
              <a:buFont typeface="Arial" panose="020B0604020202020204" pitchFamily="34" charset="0"/>
              <a:buChar char="•"/>
            </a:pPr>
            <a:r>
              <a:rPr lang="es-EC" sz="1200" b="1" dirty="0">
                <a:latin typeface="+mj-lt"/>
                <a:ea typeface="Verdana" panose="020B0604030504040204" pitchFamily="34" charset="0"/>
                <a:cs typeface="Verdana" panose="020B0604030504040204" pitchFamily="34" charset="0"/>
              </a:rPr>
              <a:t>Se realiza el levantamiento de la línea base.</a:t>
            </a:r>
          </a:p>
        </p:txBody>
      </p:sp>
    </p:spTree>
    <p:extLst>
      <p:ext uri="{BB962C8B-B14F-4D97-AF65-F5344CB8AC3E}">
        <p14:creationId xmlns:p14="http://schemas.microsoft.com/office/powerpoint/2010/main" val="2881147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n 1"/>
          <p:cNvPicPr>
            <a:picLocks noChangeAspect="1"/>
          </p:cNvPicPr>
          <p:nvPr/>
        </p:nvPicPr>
        <p:blipFill>
          <a:blip r:embed="rId3"/>
          <a:stretch>
            <a:fillRect/>
          </a:stretch>
        </p:blipFill>
        <p:spPr>
          <a:xfrm>
            <a:off x="538468" y="1816256"/>
            <a:ext cx="2191725" cy="1255425"/>
          </a:xfrm>
          <a:prstGeom prst="rect">
            <a:avLst/>
          </a:prstGeom>
        </p:spPr>
      </p:pic>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4"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5"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6"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7"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8"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9"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10"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9"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11"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2"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3"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4"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5"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58" name="Título 1"/>
          <p:cNvSpPr txBox="1">
            <a:spLocks/>
          </p:cNvSpPr>
          <p:nvPr/>
        </p:nvSpPr>
        <p:spPr>
          <a:xfrm>
            <a:off x="235090" y="415003"/>
            <a:ext cx="8661260" cy="399608"/>
          </a:xfrm>
          <a:prstGeom prst="rect">
            <a:avLst/>
          </a:prstGeom>
        </p:spPr>
        <p:txBody>
          <a:bodyPr vert="horz" lIns="91440" tIns="45720" rIns="91440" bIns="45720" rtlCol="0" anchor="ctr">
            <a:noAutofit/>
          </a:bodyPr>
          <a:lstStyle>
            <a:defPPr>
              <a:defRPr lang="es-ES"/>
            </a:defPPr>
            <a:lvl1pPr>
              <a:spcBef>
                <a:spcPct val="20000"/>
              </a:spcBef>
              <a:buFont typeface="Arial"/>
              <a:buNone/>
              <a:defRPr sz="2000" b="1">
                <a:solidFill>
                  <a:srgbClr val="0070C0"/>
                </a:solidFill>
                <a:latin typeface="Dolce Vita Heavy" pitchFamily="2" charset="0"/>
              </a:defRPr>
            </a:lvl1pPr>
          </a:lstStyle>
          <a:p>
            <a:pPr algn="ctr"/>
            <a:r>
              <a:rPr lang="es-EC" sz="1600" dirty="0"/>
              <a:t>ACCIONES PARA FORTALECER LA VIGILANCIA DE LA SALUD Y EL CONTROL DE ENFERMEDADES</a:t>
            </a:r>
          </a:p>
        </p:txBody>
      </p:sp>
      <p:sp>
        <p:nvSpPr>
          <p:cNvPr id="59" name="8 Rectángulo redondeado"/>
          <p:cNvSpPr/>
          <p:nvPr/>
        </p:nvSpPr>
        <p:spPr>
          <a:xfrm>
            <a:off x="3326963" y="909638"/>
            <a:ext cx="2359025" cy="814914"/>
          </a:xfrm>
          <a:prstGeom prst="roundRect">
            <a:avLst>
              <a:gd name="adj" fmla="val 0"/>
            </a:avLst>
          </a:prstGeom>
          <a:solidFill>
            <a:schemeClr val="accent4">
              <a:lumMod val="5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lnSpc>
                <a:spcPct val="80000"/>
              </a:lnSpc>
              <a:defRPr/>
            </a:pPr>
            <a:r>
              <a:rPr lang="es-EC" sz="1300" b="1" dirty="0">
                <a:effectLst>
                  <a:outerShdw blurRad="38100" dist="38100" dir="2700000" algn="tl">
                    <a:srgbClr val="000000">
                      <a:alpha val="43137"/>
                    </a:srgbClr>
                  </a:outerShdw>
                </a:effectLst>
                <a:latin typeface="Dolce Vita Heavy" pitchFamily="2" charset="0"/>
                <a:cs typeface="Arial"/>
              </a:rPr>
              <a:t>Estrategia DOTS / Tuberculosis</a:t>
            </a:r>
          </a:p>
        </p:txBody>
      </p:sp>
      <p:sp>
        <p:nvSpPr>
          <p:cNvPr id="60" name="7 Rectángulo redondeado"/>
          <p:cNvSpPr/>
          <p:nvPr/>
        </p:nvSpPr>
        <p:spPr>
          <a:xfrm>
            <a:off x="536575" y="909638"/>
            <a:ext cx="2195513" cy="813733"/>
          </a:xfrm>
          <a:prstGeom prst="roundRect">
            <a:avLst>
              <a:gd name="adj" fmla="val 0"/>
            </a:avLst>
          </a:prstGeom>
          <a:solidFill>
            <a:srgbClr val="002060"/>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lnSpc>
                <a:spcPct val="80000"/>
              </a:lnSpc>
              <a:defRPr/>
            </a:pPr>
            <a:r>
              <a:rPr lang="es-EC" sz="1300" b="1" dirty="0">
                <a:effectLst>
                  <a:outerShdw blurRad="38100" dist="38100" dir="2700000" algn="tl">
                    <a:srgbClr val="000000">
                      <a:alpha val="43137"/>
                    </a:srgbClr>
                  </a:outerShdw>
                </a:effectLst>
                <a:latin typeface="Dolce Vita Heavy" pitchFamily="2" charset="0"/>
                <a:cs typeface="Arial"/>
              </a:rPr>
              <a:t>Enfermedades Crónicas No transmisibles</a:t>
            </a:r>
          </a:p>
        </p:txBody>
      </p:sp>
      <p:sp>
        <p:nvSpPr>
          <p:cNvPr id="61" name="8 Rectángulo redondeado"/>
          <p:cNvSpPr/>
          <p:nvPr/>
        </p:nvSpPr>
        <p:spPr>
          <a:xfrm>
            <a:off x="6305558" y="911225"/>
            <a:ext cx="2406650" cy="830267"/>
          </a:xfrm>
          <a:prstGeom prst="roundRect">
            <a:avLst>
              <a:gd name="adj" fmla="val 0"/>
            </a:avLst>
          </a:prstGeom>
          <a:solidFill>
            <a:schemeClr val="accent3">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lnSpc>
                <a:spcPct val="80000"/>
              </a:lnSpc>
              <a:defRPr/>
            </a:pPr>
            <a:r>
              <a:rPr lang="es-EC" sz="1400" b="1" dirty="0">
                <a:effectLst>
                  <a:outerShdw blurRad="38100" dist="38100" dir="2700000" algn="tl">
                    <a:srgbClr val="000000">
                      <a:alpha val="43137"/>
                    </a:srgbClr>
                  </a:outerShdw>
                </a:effectLst>
                <a:latin typeface="Dolce Vita Heavy" pitchFamily="2" charset="0"/>
                <a:cs typeface="Arial"/>
              </a:rPr>
              <a:t>Mordeduras de</a:t>
            </a:r>
          </a:p>
          <a:p>
            <a:pPr algn="ctr">
              <a:lnSpc>
                <a:spcPct val="80000"/>
              </a:lnSpc>
              <a:defRPr/>
            </a:pPr>
            <a:r>
              <a:rPr lang="es-EC" sz="1400" b="1" dirty="0">
                <a:effectLst>
                  <a:outerShdw blurRad="38100" dist="38100" dir="2700000" algn="tl">
                    <a:srgbClr val="000000">
                      <a:alpha val="43137"/>
                    </a:srgbClr>
                  </a:outerShdw>
                </a:effectLst>
                <a:latin typeface="Dolce Vita Heavy" pitchFamily="2" charset="0"/>
                <a:cs typeface="Arial"/>
              </a:rPr>
              <a:t>Serpientes</a:t>
            </a:r>
          </a:p>
        </p:txBody>
      </p:sp>
      <p:sp>
        <p:nvSpPr>
          <p:cNvPr id="62" name="CuadroTexto 5"/>
          <p:cNvSpPr txBox="1"/>
          <p:nvPr/>
        </p:nvSpPr>
        <p:spPr>
          <a:xfrm>
            <a:off x="3257550" y="3088642"/>
            <a:ext cx="2409906" cy="1569660"/>
          </a:xfrm>
          <a:prstGeom prst="rect">
            <a:avLst/>
          </a:prstGeom>
          <a:noFill/>
        </p:spPr>
        <p:txBody>
          <a:bodyPr wrap="square" rtlCol="0">
            <a:spAutoFit/>
          </a:bodyPr>
          <a:lstStyle/>
          <a:p>
            <a:pPr algn="just"/>
            <a:r>
              <a:rPr lang="es-EC" sz="1200" b="1" dirty="0">
                <a:latin typeface="+mj-lt"/>
              </a:rPr>
              <a:t>El Distrito de Quinindé Ocupa el </a:t>
            </a:r>
            <a:r>
              <a:rPr lang="es-EC" sz="1200" b="1" dirty="0">
                <a:solidFill>
                  <a:srgbClr val="0070C0"/>
                </a:solidFill>
                <a:latin typeface="+mj-lt"/>
              </a:rPr>
              <a:t>primer lugar a nivel de la coordinación zonal 1 </a:t>
            </a:r>
            <a:r>
              <a:rPr lang="es-EC" sz="1200" b="1" dirty="0">
                <a:latin typeface="+mj-lt"/>
              </a:rPr>
              <a:t>en captación, tratamiento terminado y pacientes curados de Tuberculosis.</a:t>
            </a:r>
          </a:p>
          <a:p>
            <a:pPr algn="just"/>
            <a:endParaRPr lang="es-EC" sz="1200" b="1" dirty="0">
              <a:latin typeface="+mj-lt"/>
            </a:endParaRPr>
          </a:p>
          <a:p>
            <a:pPr algn="just"/>
            <a:r>
              <a:rPr lang="es-EC" sz="1200" b="1" dirty="0">
                <a:latin typeface="+mj-lt"/>
              </a:rPr>
              <a:t>38 pacientes curados en el año 2019 (100%).</a:t>
            </a:r>
          </a:p>
        </p:txBody>
      </p:sp>
      <p:sp>
        <p:nvSpPr>
          <p:cNvPr id="63" name="CuadroTexto 15"/>
          <p:cNvSpPr txBox="1"/>
          <p:nvPr/>
        </p:nvSpPr>
        <p:spPr>
          <a:xfrm>
            <a:off x="6257567" y="3116123"/>
            <a:ext cx="2510554" cy="1384995"/>
          </a:xfrm>
          <a:prstGeom prst="rect">
            <a:avLst/>
          </a:prstGeom>
          <a:noFill/>
        </p:spPr>
        <p:txBody>
          <a:bodyPr wrap="square" rtlCol="0">
            <a:spAutoFit/>
          </a:bodyPr>
          <a:lstStyle/>
          <a:p>
            <a:pPr algn="just"/>
            <a:r>
              <a:rPr lang="es-ES" altLang="es-EC" sz="1200" b="1" dirty="0">
                <a:latin typeface="+mj-lt"/>
              </a:rPr>
              <a:t>67 casos de Mordeduras de Serpientes (1% de la población total).</a:t>
            </a:r>
          </a:p>
          <a:p>
            <a:pPr algn="just"/>
            <a:endParaRPr lang="es-ES" sz="1200" b="1" dirty="0">
              <a:latin typeface="+mj-lt"/>
            </a:endParaRPr>
          </a:p>
          <a:p>
            <a:pPr algn="just"/>
            <a:r>
              <a:rPr lang="es-ES" sz="1200" b="1" dirty="0">
                <a:latin typeface="+mj-lt"/>
              </a:rPr>
              <a:t>0% de letalidad por mordeduras de serpientes.</a:t>
            </a:r>
            <a:endParaRPr lang="es-EC" sz="1200" b="1" dirty="0">
              <a:latin typeface="+mj-lt"/>
            </a:endParaRPr>
          </a:p>
          <a:p>
            <a:pPr algn="just"/>
            <a:endParaRPr lang="es-EC" sz="1200" b="1" dirty="0">
              <a:latin typeface="+mj-lt"/>
            </a:endParaRPr>
          </a:p>
        </p:txBody>
      </p:sp>
      <p:sp>
        <p:nvSpPr>
          <p:cNvPr id="64" name="CuadroTexto 18"/>
          <p:cNvSpPr txBox="1"/>
          <p:nvPr/>
        </p:nvSpPr>
        <p:spPr>
          <a:xfrm>
            <a:off x="536575" y="3160409"/>
            <a:ext cx="2195513" cy="1569660"/>
          </a:xfrm>
          <a:prstGeom prst="rect">
            <a:avLst/>
          </a:prstGeom>
          <a:noFill/>
        </p:spPr>
        <p:txBody>
          <a:bodyPr wrap="square" rtlCol="0">
            <a:spAutoFit/>
          </a:bodyPr>
          <a:lstStyle/>
          <a:p>
            <a:pPr algn="just"/>
            <a:r>
              <a:rPr lang="es-EC" altLang="es-EC" sz="1200" b="1" dirty="0">
                <a:latin typeface="+mj-lt"/>
              </a:rPr>
              <a:t>5775 pacientes atendidos con Hipertensión y Diabetes Mellitus.</a:t>
            </a:r>
          </a:p>
          <a:p>
            <a:pPr algn="just"/>
            <a:endParaRPr lang="es-EC" altLang="es-EC" sz="1200" b="1" dirty="0">
              <a:latin typeface="+mj-lt"/>
            </a:endParaRPr>
          </a:p>
          <a:p>
            <a:pPr algn="just"/>
            <a:r>
              <a:rPr lang="es-EC" altLang="es-EC" sz="1200" b="1" dirty="0">
                <a:latin typeface="+mj-lt"/>
              </a:rPr>
              <a:t>0% de amputaciones a causa diabetes mellitus en el año 2019.</a:t>
            </a:r>
          </a:p>
          <a:p>
            <a:pPr algn="just"/>
            <a:endParaRPr lang="es-EC" sz="1200" b="1" dirty="0">
              <a:latin typeface="+mj-lt"/>
            </a:endParaRPr>
          </a:p>
        </p:txBody>
      </p:sp>
      <p:pic>
        <p:nvPicPr>
          <p:cNvPr id="67" name="Imagen 11"/>
          <p:cNvPicPr>
            <a:picLocks noChangeAspect="1"/>
          </p:cNvPicPr>
          <p:nvPr/>
        </p:nvPicPr>
        <p:blipFill>
          <a:blip r:embed="rId16"/>
          <a:stretch>
            <a:fillRect/>
          </a:stretch>
        </p:blipFill>
        <p:spPr>
          <a:xfrm>
            <a:off x="4276086" y="1823510"/>
            <a:ext cx="1409901" cy="1186598"/>
          </a:xfrm>
          <a:prstGeom prst="rect">
            <a:avLst/>
          </a:prstGeom>
        </p:spPr>
      </p:pic>
      <p:pic>
        <p:nvPicPr>
          <p:cNvPr id="68" name="Imagen 12"/>
          <p:cNvPicPr>
            <a:picLocks noChangeAspect="1"/>
          </p:cNvPicPr>
          <p:nvPr/>
        </p:nvPicPr>
        <p:blipFill>
          <a:blip r:embed="rId17"/>
          <a:stretch>
            <a:fillRect/>
          </a:stretch>
        </p:blipFill>
        <p:spPr>
          <a:xfrm>
            <a:off x="6095934" y="1823510"/>
            <a:ext cx="1518651" cy="1186598"/>
          </a:xfrm>
          <a:prstGeom prst="rect">
            <a:avLst/>
          </a:prstGeom>
        </p:spPr>
      </p:pic>
      <p:pic>
        <p:nvPicPr>
          <p:cNvPr id="70" name="Imagen 14"/>
          <p:cNvPicPr>
            <a:picLocks noChangeAspect="1"/>
          </p:cNvPicPr>
          <p:nvPr/>
        </p:nvPicPr>
        <p:blipFill rotWithShape="1">
          <a:blip r:embed="rId18"/>
          <a:srcRect t="11922" r="3854"/>
          <a:stretch/>
        </p:blipFill>
        <p:spPr>
          <a:xfrm>
            <a:off x="7614585" y="1741492"/>
            <a:ext cx="1078541" cy="1268616"/>
          </a:xfrm>
          <a:prstGeom prst="rect">
            <a:avLst/>
          </a:prstGeom>
        </p:spPr>
      </p:pic>
      <p:pic>
        <p:nvPicPr>
          <p:cNvPr id="53" name="Imagen 10"/>
          <p:cNvPicPr>
            <a:picLocks noChangeAspect="1"/>
          </p:cNvPicPr>
          <p:nvPr/>
        </p:nvPicPr>
        <p:blipFill rotWithShape="1">
          <a:blip r:embed="rId19"/>
          <a:srcRect l="17641" t="16980" r="15842" b="6916"/>
          <a:stretch/>
        </p:blipFill>
        <p:spPr>
          <a:xfrm>
            <a:off x="3345496" y="1816256"/>
            <a:ext cx="857956" cy="1193852"/>
          </a:xfrm>
          <a:prstGeom prst="rect">
            <a:avLst/>
          </a:prstGeom>
        </p:spPr>
      </p:pic>
    </p:spTree>
    <p:extLst>
      <p:ext uri="{BB962C8B-B14F-4D97-AF65-F5344CB8AC3E}">
        <p14:creationId xmlns:p14="http://schemas.microsoft.com/office/powerpoint/2010/main" val="1673992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58" name="Título 1"/>
          <p:cNvSpPr txBox="1">
            <a:spLocks/>
          </p:cNvSpPr>
          <p:nvPr/>
        </p:nvSpPr>
        <p:spPr>
          <a:xfrm>
            <a:off x="235089" y="395953"/>
            <a:ext cx="8746985" cy="399608"/>
          </a:xfrm>
          <a:prstGeom prst="rect">
            <a:avLst/>
          </a:prstGeom>
        </p:spPr>
        <p:txBody>
          <a:bodyPr vert="horz" lIns="91440" tIns="45720" rIns="91440" bIns="45720" rtlCol="0" anchor="ctr">
            <a:noAutofit/>
          </a:bodyPr>
          <a:lstStyle>
            <a:defPPr>
              <a:defRPr lang="es-ES"/>
            </a:defPPr>
            <a:lvl1pPr>
              <a:spcBef>
                <a:spcPct val="20000"/>
              </a:spcBef>
              <a:buFont typeface="Arial"/>
              <a:buNone/>
              <a:defRPr sz="2000" b="1">
                <a:solidFill>
                  <a:srgbClr val="0070C0"/>
                </a:solidFill>
                <a:latin typeface="Dolce Vita Heavy" pitchFamily="2" charset="0"/>
              </a:defRPr>
            </a:lvl1pPr>
          </a:lstStyle>
          <a:p>
            <a:pPr algn="ctr"/>
            <a:r>
              <a:rPr lang="es-EC" sz="1600" dirty="0"/>
              <a:t>ACCIONES PARA FORTALECER LA VIGILANCIA DE LA SALUD Y EL CONTROL DE ENFERMEDADES</a:t>
            </a:r>
          </a:p>
        </p:txBody>
      </p:sp>
      <p:sp>
        <p:nvSpPr>
          <p:cNvPr id="53" name="8 Rectángulo redondeado"/>
          <p:cNvSpPr/>
          <p:nvPr/>
        </p:nvSpPr>
        <p:spPr>
          <a:xfrm>
            <a:off x="3332163" y="822777"/>
            <a:ext cx="2359025" cy="814914"/>
          </a:xfrm>
          <a:prstGeom prst="roundRect">
            <a:avLst>
              <a:gd name="adj" fmla="val 0"/>
            </a:avLst>
          </a:prstGeom>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nSpc>
                <a:spcPct val="80000"/>
              </a:lnSpc>
              <a:defRPr/>
            </a:pPr>
            <a:r>
              <a:rPr lang="es-EC" sz="1300" b="1" dirty="0">
                <a:effectLst>
                  <a:outerShdw blurRad="38100" dist="38100" dir="2700000" algn="tl">
                    <a:srgbClr val="000000">
                      <a:alpha val="43137"/>
                    </a:srgbClr>
                  </a:outerShdw>
                </a:effectLst>
                <a:latin typeface="+mj-lt"/>
                <a:cs typeface="Arial"/>
              </a:rPr>
              <a:t>Contención del </a:t>
            </a:r>
          </a:p>
          <a:p>
            <a:pPr>
              <a:lnSpc>
                <a:spcPct val="80000"/>
              </a:lnSpc>
              <a:defRPr/>
            </a:pPr>
            <a:r>
              <a:rPr lang="es-EC" sz="1300" b="1" dirty="0">
                <a:effectLst>
                  <a:outerShdw blurRad="38100" dist="38100" dir="2700000" algn="tl">
                    <a:srgbClr val="000000">
                      <a:alpha val="43137"/>
                    </a:srgbClr>
                  </a:outerShdw>
                </a:effectLst>
                <a:latin typeface="+mj-lt"/>
                <a:cs typeface="Arial"/>
              </a:rPr>
              <a:t>brote regional </a:t>
            </a:r>
          </a:p>
          <a:p>
            <a:pPr>
              <a:lnSpc>
                <a:spcPct val="80000"/>
              </a:lnSpc>
              <a:defRPr/>
            </a:pPr>
            <a:r>
              <a:rPr lang="es-EC" sz="1300" b="1" dirty="0">
                <a:effectLst>
                  <a:outerShdw blurRad="38100" dist="38100" dir="2700000" algn="tl">
                    <a:srgbClr val="000000">
                      <a:alpha val="43137"/>
                    </a:srgbClr>
                  </a:outerShdw>
                </a:effectLst>
                <a:latin typeface="+mj-lt"/>
                <a:cs typeface="Arial"/>
              </a:rPr>
              <a:t>de sarampión</a:t>
            </a:r>
          </a:p>
        </p:txBody>
      </p:sp>
      <p:sp>
        <p:nvSpPr>
          <p:cNvPr id="54" name="7 Rectángulo redondeado"/>
          <p:cNvSpPr/>
          <p:nvPr/>
        </p:nvSpPr>
        <p:spPr>
          <a:xfrm>
            <a:off x="516736" y="795561"/>
            <a:ext cx="2195513" cy="813733"/>
          </a:xfrm>
          <a:prstGeom prst="roundRect">
            <a:avLst>
              <a:gd name="adj" fmla="val 0"/>
            </a:avLst>
          </a:prstGeom>
          <a:solidFill>
            <a:schemeClr val="accent2">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lnSpc>
                <a:spcPct val="80000"/>
              </a:lnSpc>
              <a:defRPr/>
            </a:pPr>
            <a:r>
              <a:rPr lang="es-EC" sz="1300" b="1" dirty="0">
                <a:effectLst>
                  <a:outerShdw blurRad="38100" dist="38100" dir="2700000" algn="tl">
                    <a:srgbClr val="000000">
                      <a:alpha val="43137"/>
                    </a:srgbClr>
                  </a:outerShdw>
                </a:effectLst>
                <a:latin typeface="+mj-lt"/>
                <a:cs typeface="Arial"/>
              </a:rPr>
              <a:t>Plan Estratégico Nacional Multisectorial para la Respuesta al VIH</a:t>
            </a:r>
          </a:p>
          <a:p>
            <a:pPr algn="ctr">
              <a:lnSpc>
                <a:spcPct val="80000"/>
              </a:lnSpc>
              <a:defRPr/>
            </a:pPr>
            <a:r>
              <a:rPr lang="es-EC" sz="1300" b="1" dirty="0">
                <a:effectLst>
                  <a:outerShdw blurRad="38100" dist="38100" dir="2700000" algn="tl">
                    <a:srgbClr val="000000">
                      <a:alpha val="43137"/>
                    </a:srgbClr>
                  </a:outerShdw>
                </a:effectLst>
                <a:latin typeface="+mj-lt"/>
                <a:cs typeface="Arial"/>
              </a:rPr>
              <a:t>2018 - 2022</a:t>
            </a:r>
          </a:p>
        </p:txBody>
      </p:sp>
      <p:sp>
        <p:nvSpPr>
          <p:cNvPr id="55" name="8 Rectángulo redondeado"/>
          <p:cNvSpPr/>
          <p:nvPr/>
        </p:nvSpPr>
        <p:spPr>
          <a:xfrm>
            <a:off x="6274589" y="822777"/>
            <a:ext cx="2406650" cy="830267"/>
          </a:xfrm>
          <a:prstGeom prst="roundRect">
            <a:avLst>
              <a:gd name="adj" fmla="val 0"/>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nSpc>
                <a:spcPct val="80000"/>
              </a:lnSpc>
              <a:defRPr/>
            </a:pPr>
            <a:r>
              <a:rPr lang="es-EC" sz="1400" b="1" dirty="0">
                <a:effectLst>
                  <a:outerShdw blurRad="38100" dist="38100" dir="2700000" algn="tl">
                    <a:srgbClr val="000000">
                      <a:alpha val="43137"/>
                    </a:srgbClr>
                  </a:outerShdw>
                </a:effectLst>
                <a:latin typeface="+mj-lt"/>
                <a:cs typeface="Arial"/>
              </a:rPr>
              <a:t>Vacunación </a:t>
            </a:r>
          </a:p>
          <a:p>
            <a:pPr>
              <a:lnSpc>
                <a:spcPct val="80000"/>
              </a:lnSpc>
              <a:defRPr/>
            </a:pPr>
            <a:r>
              <a:rPr lang="es-EC" sz="1400" b="1" dirty="0">
                <a:effectLst>
                  <a:outerShdw blurRad="38100" dist="38100" dir="2700000" algn="tl">
                    <a:srgbClr val="000000">
                      <a:alpha val="43137"/>
                    </a:srgbClr>
                  </a:outerShdw>
                </a:effectLst>
                <a:latin typeface="+mj-lt"/>
                <a:cs typeface="Arial"/>
              </a:rPr>
              <a:t>para prevención </a:t>
            </a:r>
          </a:p>
          <a:p>
            <a:pPr>
              <a:lnSpc>
                <a:spcPct val="80000"/>
              </a:lnSpc>
              <a:defRPr/>
            </a:pPr>
            <a:r>
              <a:rPr lang="es-ES" sz="1400" b="1" dirty="0">
                <a:effectLst>
                  <a:outerShdw blurRad="38100" dist="38100" dir="2700000" algn="tl">
                    <a:srgbClr val="000000">
                      <a:alpha val="43137"/>
                    </a:srgbClr>
                  </a:outerShdw>
                </a:effectLst>
                <a:latin typeface="+mj-lt"/>
                <a:cs typeface="Arial"/>
              </a:rPr>
              <a:t>de la</a:t>
            </a:r>
            <a:r>
              <a:rPr lang="es-EC" sz="1400" b="1" dirty="0">
                <a:effectLst>
                  <a:outerShdw blurRad="38100" dist="38100" dir="2700000" algn="tl">
                    <a:srgbClr val="000000">
                      <a:alpha val="43137"/>
                    </a:srgbClr>
                  </a:outerShdw>
                </a:effectLst>
                <a:latin typeface="+mj-lt"/>
                <a:cs typeface="Arial"/>
              </a:rPr>
              <a:t> influenza</a:t>
            </a:r>
          </a:p>
        </p:txBody>
      </p:sp>
      <p:pic>
        <p:nvPicPr>
          <p:cNvPr id="56" name="Imagen 4"/>
          <p:cNvPicPr>
            <a:picLocks noChangeAspect="1"/>
          </p:cNvPicPr>
          <p:nvPr/>
        </p:nvPicPr>
        <p:blipFill>
          <a:blip r:embed="rId14"/>
          <a:stretch>
            <a:fillRect/>
          </a:stretch>
        </p:blipFill>
        <p:spPr>
          <a:xfrm>
            <a:off x="3332162" y="1698676"/>
            <a:ext cx="2359026" cy="1506108"/>
          </a:xfrm>
          <a:prstGeom prst="rect">
            <a:avLst/>
          </a:prstGeom>
        </p:spPr>
      </p:pic>
      <p:sp>
        <p:nvSpPr>
          <p:cNvPr id="57" name="CuadroTexto 5"/>
          <p:cNvSpPr txBox="1"/>
          <p:nvPr/>
        </p:nvSpPr>
        <p:spPr>
          <a:xfrm>
            <a:off x="3332163" y="3276921"/>
            <a:ext cx="2620962" cy="1384995"/>
          </a:xfrm>
          <a:prstGeom prst="rect">
            <a:avLst/>
          </a:prstGeom>
          <a:noFill/>
        </p:spPr>
        <p:txBody>
          <a:bodyPr wrap="square" rtlCol="0">
            <a:spAutoFit/>
          </a:bodyPr>
          <a:lstStyle/>
          <a:p>
            <a:pPr algn="just"/>
            <a:r>
              <a:rPr lang="es-ES" altLang="es-EC" sz="1200" b="1" dirty="0">
                <a:latin typeface="+mj-lt"/>
              </a:rPr>
              <a:t>Vacuna aplicada desde los 12-23 meses.  </a:t>
            </a:r>
          </a:p>
          <a:p>
            <a:pPr algn="just"/>
            <a:r>
              <a:rPr lang="es-ES" altLang="es-EC" sz="1200" b="1" dirty="0">
                <a:latin typeface="+mj-lt"/>
              </a:rPr>
              <a:t>Srp1: </a:t>
            </a:r>
            <a:r>
              <a:rPr lang="es-ES" altLang="es-EC" sz="1200" b="1" dirty="0">
                <a:solidFill>
                  <a:srgbClr val="0070C0"/>
                </a:solidFill>
                <a:latin typeface="+mj-lt"/>
              </a:rPr>
              <a:t>2968 niños vacunados</a:t>
            </a:r>
          </a:p>
          <a:p>
            <a:pPr algn="just"/>
            <a:r>
              <a:rPr lang="es-ES" sz="1200" b="1" dirty="0">
                <a:latin typeface="+mj-lt"/>
              </a:rPr>
              <a:t>Srp2: </a:t>
            </a:r>
            <a:r>
              <a:rPr lang="es-ES" sz="1200" b="1" dirty="0">
                <a:solidFill>
                  <a:srgbClr val="0070C0"/>
                </a:solidFill>
                <a:latin typeface="+mj-lt"/>
              </a:rPr>
              <a:t>3011 niños vacunados</a:t>
            </a:r>
            <a:endParaRPr lang="es-EC" sz="1200" b="1" dirty="0">
              <a:solidFill>
                <a:srgbClr val="0070C0"/>
              </a:solidFill>
              <a:latin typeface="+mj-lt"/>
            </a:endParaRPr>
          </a:p>
          <a:p>
            <a:pPr algn="just"/>
            <a:endParaRPr lang="es-EC" sz="1200" b="1" dirty="0">
              <a:latin typeface="+mj-lt"/>
            </a:endParaRPr>
          </a:p>
          <a:p>
            <a:pPr algn="just"/>
            <a:r>
              <a:rPr lang="es-EC" sz="1200" b="1" dirty="0">
                <a:latin typeface="+mj-lt"/>
              </a:rPr>
              <a:t>niños vacunados (89,34 %) para prevención del Sarampión.</a:t>
            </a:r>
          </a:p>
        </p:txBody>
      </p:sp>
      <p:pic>
        <p:nvPicPr>
          <p:cNvPr id="71" name="Imagen 7"/>
          <p:cNvPicPr>
            <a:picLocks noChangeAspect="1"/>
          </p:cNvPicPr>
          <p:nvPr/>
        </p:nvPicPr>
        <p:blipFill rotWithShape="1">
          <a:blip r:embed="rId15"/>
          <a:srcRect b="6652"/>
          <a:stretch/>
        </p:blipFill>
        <p:spPr>
          <a:xfrm>
            <a:off x="6624934" y="1728060"/>
            <a:ext cx="1806527" cy="1548861"/>
          </a:xfrm>
          <a:prstGeom prst="rect">
            <a:avLst/>
          </a:prstGeom>
        </p:spPr>
      </p:pic>
      <p:sp>
        <p:nvSpPr>
          <p:cNvPr id="72" name="CuadroTexto 15"/>
          <p:cNvSpPr txBox="1"/>
          <p:nvPr/>
        </p:nvSpPr>
        <p:spPr>
          <a:xfrm>
            <a:off x="6320908" y="3328999"/>
            <a:ext cx="2321960" cy="1015663"/>
          </a:xfrm>
          <a:prstGeom prst="rect">
            <a:avLst/>
          </a:prstGeom>
          <a:noFill/>
        </p:spPr>
        <p:txBody>
          <a:bodyPr wrap="square" rtlCol="0" anchor="ctr">
            <a:spAutoFit/>
          </a:bodyPr>
          <a:lstStyle/>
          <a:p>
            <a:pPr algn="just"/>
            <a:r>
              <a:rPr lang="es-ES" altLang="es-EC" sz="1200" b="1" dirty="0">
                <a:latin typeface="+mj-lt"/>
              </a:rPr>
              <a:t>Vacuna aplicada desde el segundo mes de vida hasta los 11 meses 29 días.</a:t>
            </a:r>
          </a:p>
          <a:p>
            <a:pPr algn="just"/>
            <a:endParaRPr lang="es-ES" sz="1200" b="1" dirty="0">
              <a:latin typeface="+mj-lt"/>
            </a:endParaRPr>
          </a:p>
          <a:p>
            <a:pPr algn="just"/>
            <a:r>
              <a:rPr lang="es-ES" sz="1200" b="1" dirty="0">
                <a:latin typeface="+mj-lt"/>
              </a:rPr>
              <a:t>37.318 personas vacunadas </a:t>
            </a:r>
          </a:p>
        </p:txBody>
      </p:sp>
      <p:pic>
        <p:nvPicPr>
          <p:cNvPr id="73" name="Imagen 8"/>
          <p:cNvPicPr>
            <a:picLocks noChangeAspect="1"/>
          </p:cNvPicPr>
          <p:nvPr/>
        </p:nvPicPr>
        <p:blipFill>
          <a:blip r:embed="rId16"/>
          <a:stretch>
            <a:fillRect/>
          </a:stretch>
        </p:blipFill>
        <p:spPr>
          <a:xfrm>
            <a:off x="225667" y="1653044"/>
            <a:ext cx="2555634" cy="1623877"/>
          </a:xfrm>
          <a:prstGeom prst="rect">
            <a:avLst/>
          </a:prstGeom>
        </p:spPr>
      </p:pic>
      <p:pic>
        <p:nvPicPr>
          <p:cNvPr id="74" name="Imagen 9"/>
          <p:cNvPicPr>
            <a:picLocks noChangeAspect="1"/>
          </p:cNvPicPr>
          <p:nvPr/>
        </p:nvPicPr>
        <p:blipFill rotWithShape="1">
          <a:blip r:embed="rId17"/>
          <a:srcRect l="26030" t="8389" r="26629" b="21299"/>
          <a:stretch/>
        </p:blipFill>
        <p:spPr>
          <a:xfrm>
            <a:off x="273340" y="1752599"/>
            <a:ext cx="802985" cy="1133297"/>
          </a:xfrm>
          <a:prstGeom prst="rect">
            <a:avLst/>
          </a:prstGeom>
        </p:spPr>
      </p:pic>
      <p:sp>
        <p:nvSpPr>
          <p:cNvPr id="75" name="CuadroTexto 18"/>
          <p:cNvSpPr txBox="1"/>
          <p:nvPr/>
        </p:nvSpPr>
        <p:spPr>
          <a:xfrm>
            <a:off x="333672" y="3643118"/>
            <a:ext cx="2587491" cy="830997"/>
          </a:xfrm>
          <a:prstGeom prst="rect">
            <a:avLst/>
          </a:prstGeom>
          <a:noFill/>
        </p:spPr>
        <p:txBody>
          <a:bodyPr wrap="square" rtlCol="0">
            <a:spAutoFit/>
          </a:bodyPr>
          <a:lstStyle/>
          <a:p>
            <a:pPr algn="just"/>
            <a:r>
              <a:rPr lang="es-EC" altLang="es-EC" sz="1200" b="1" dirty="0">
                <a:latin typeface="+mj-lt"/>
              </a:rPr>
              <a:t>48 pacientes </a:t>
            </a:r>
            <a:r>
              <a:rPr lang="es-EC" altLang="es-EC" sz="1200" b="1" dirty="0">
                <a:solidFill>
                  <a:srgbClr val="0070C0"/>
                </a:solidFill>
                <a:latin typeface="+mj-lt"/>
              </a:rPr>
              <a:t>nuevos con diagnóstico de VIH</a:t>
            </a:r>
            <a:r>
              <a:rPr lang="es-EC" altLang="es-EC" sz="1200" b="1" dirty="0">
                <a:solidFill>
                  <a:srgbClr val="FF0000"/>
                </a:solidFill>
                <a:latin typeface="+mj-lt"/>
              </a:rPr>
              <a:t> </a:t>
            </a:r>
            <a:r>
              <a:rPr lang="es-EC" altLang="es-EC" sz="1200" b="1" dirty="0">
                <a:latin typeface="+mj-lt"/>
              </a:rPr>
              <a:t>reciben tratamiento antiretroviral e integral. </a:t>
            </a:r>
          </a:p>
          <a:p>
            <a:pPr algn="just"/>
            <a:endParaRPr lang="es-EC" sz="1200" b="1" dirty="0">
              <a:latin typeface="+mj-lt"/>
            </a:endParaRPr>
          </a:p>
        </p:txBody>
      </p:sp>
      <p:sp>
        <p:nvSpPr>
          <p:cNvPr id="76" name="CuadroTexto 19"/>
          <p:cNvSpPr txBox="1"/>
          <p:nvPr/>
        </p:nvSpPr>
        <p:spPr>
          <a:xfrm>
            <a:off x="459340" y="3316587"/>
            <a:ext cx="2321960" cy="276999"/>
          </a:xfrm>
          <a:prstGeom prst="rect">
            <a:avLst/>
          </a:prstGeom>
          <a:noFill/>
        </p:spPr>
        <p:txBody>
          <a:bodyPr wrap="square" rtlCol="0">
            <a:spAutoFit/>
          </a:bodyPr>
          <a:lstStyle/>
          <a:p>
            <a:pPr algn="ctr"/>
            <a:r>
              <a:rPr lang="es-EC" sz="1200" b="1" dirty="0">
                <a:latin typeface="+mj-lt"/>
              </a:rPr>
              <a:t>325 casos de VIH/SIDA </a:t>
            </a:r>
          </a:p>
        </p:txBody>
      </p:sp>
      <p:pic>
        <p:nvPicPr>
          <p:cNvPr id="77" name="Imagen 17"/>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4958095" y="937811"/>
            <a:ext cx="636255" cy="63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Imagen 18"/>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956210" y="937811"/>
            <a:ext cx="657433" cy="65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129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27350" y="4694184"/>
            <a:ext cx="2720956" cy="162956"/>
          </a:xfrm>
          <a:prstGeom prst="rect">
            <a:avLst/>
          </a:prstGeom>
        </p:spPr>
        <p:txBody>
          <a:bodyPr vert="horz" wrap="square" lIns="0" tIns="5487" rIns="0" bIns="0" rtlCol="0">
            <a:spAutoFit/>
          </a:bodyPr>
          <a:lstStyle/>
          <a:p>
            <a:pPr marL="5776">
              <a:spcBef>
                <a:spcPts val="43"/>
              </a:spcBef>
            </a:pPr>
            <a:r>
              <a:rPr lang="es-EC" sz="1023" b="1" spc="-9" dirty="0">
                <a:solidFill>
                  <a:srgbClr val="75777A"/>
                </a:solidFill>
                <a:latin typeface="Dolce Vita Heavy" panose="02000800000000000000" pitchFamily="2" charset="0"/>
                <a:cs typeface="Arial"/>
              </a:rPr>
              <a:t>Ministerio de  SALUD pública</a:t>
            </a:r>
            <a:endParaRPr sz="1023" dirty="0">
              <a:latin typeface="Dolce Vita Heavy" panose="02000800000000000000" pitchFamily="2" charset="0"/>
              <a:cs typeface="Arial"/>
            </a:endParaRPr>
          </a:p>
        </p:txBody>
      </p:sp>
      <p:sp>
        <p:nvSpPr>
          <p:cNvPr id="3" name="object 3"/>
          <p:cNvSpPr/>
          <p:nvPr/>
        </p:nvSpPr>
        <p:spPr>
          <a:xfrm>
            <a:off x="8204623"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4" name="object 4"/>
          <p:cNvSpPr/>
          <p:nvPr/>
        </p:nvSpPr>
        <p:spPr>
          <a:xfrm>
            <a:off x="8204623" y="4529002"/>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5" name="object 5"/>
          <p:cNvSpPr/>
          <p:nvPr/>
        </p:nvSpPr>
        <p:spPr>
          <a:xfrm>
            <a:off x="8204623" y="4515139"/>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6" name="object 6"/>
          <p:cNvSpPr/>
          <p:nvPr/>
        </p:nvSpPr>
        <p:spPr>
          <a:xfrm>
            <a:off x="8204623" y="4490880"/>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7" name="object 7"/>
          <p:cNvSpPr/>
          <p:nvPr/>
        </p:nvSpPr>
        <p:spPr>
          <a:xfrm>
            <a:off x="8204623" y="4484238"/>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8" name="object 8"/>
          <p:cNvSpPr/>
          <p:nvPr/>
        </p:nvSpPr>
        <p:spPr>
          <a:xfrm>
            <a:off x="8266970" y="45599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9" name="object 9"/>
          <p:cNvSpPr/>
          <p:nvPr/>
        </p:nvSpPr>
        <p:spPr>
          <a:xfrm>
            <a:off x="8273723" y="4477596"/>
            <a:ext cx="0" cy="75665"/>
          </a:xfrm>
          <a:custGeom>
            <a:avLst/>
            <a:gdLst/>
            <a:ahLst/>
            <a:cxnLst/>
            <a:rect l="l" t="t" r="r" b="b"/>
            <a:pathLst>
              <a:path h="166370">
                <a:moveTo>
                  <a:pt x="0" y="0"/>
                </a:moveTo>
                <a:lnTo>
                  <a:pt x="0" y="166369"/>
                </a:lnTo>
              </a:path>
            </a:pathLst>
          </a:custGeom>
          <a:ln w="29695">
            <a:solidFill>
              <a:srgbClr val="75777A"/>
            </a:solidFill>
          </a:ln>
        </p:spPr>
        <p:txBody>
          <a:bodyPr wrap="square" lIns="0" tIns="0" rIns="0" bIns="0" rtlCol="0"/>
          <a:lstStyle/>
          <a:p>
            <a:endParaRPr sz="819"/>
          </a:p>
        </p:txBody>
      </p:sp>
      <p:sp>
        <p:nvSpPr>
          <p:cNvPr id="10" name="object 10"/>
          <p:cNvSpPr/>
          <p:nvPr/>
        </p:nvSpPr>
        <p:spPr>
          <a:xfrm>
            <a:off x="8202048" y="4582524"/>
            <a:ext cx="166476" cy="90866"/>
          </a:xfrm>
          <a:prstGeom prst="rect">
            <a:avLst/>
          </a:prstGeom>
          <a:blipFill>
            <a:blip r:embed="rId2" cstate="print"/>
            <a:stretch>
              <a:fillRect/>
            </a:stretch>
          </a:blipFill>
        </p:spPr>
        <p:txBody>
          <a:bodyPr wrap="square" lIns="0" tIns="0" rIns="0" bIns="0" rtlCol="0"/>
          <a:lstStyle/>
          <a:p>
            <a:endParaRPr sz="819"/>
          </a:p>
        </p:txBody>
      </p:sp>
      <p:sp>
        <p:nvSpPr>
          <p:cNvPr id="11" name="object 11"/>
          <p:cNvSpPr/>
          <p:nvPr/>
        </p:nvSpPr>
        <p:spPr>
          <a:xfrm>
            <a:off x="8381718" y="4583461"/>
            <a:ext cx="58622" cy="89057"/>
          </a:xfrm>
          <a:prstGeom prst="rect">
            <a:avLst/>
          </a:prstGeom>
          <a:blipFill>
            <a:blip r:embed="rId3" cstate="print"/>
            <a:stretch>
              <a:fillRect/>
            </a:stretch>
          </a:blipFill>
        </p:spPr>
        <p:txBody>
          <a:bodyPr wrap="square" lIns="0" tIns="0" rIns="0" bIns="0" rtlCol="0"/>
          <a:lstStyle/>
          <a:p>
            <a:endParaRPr sz="819"/>
          </a:p>
        </p:txBody>
      </p:sp>
      <p:sp>
        <p:nvSpPr>
          <p:cNvPr id="12" name="object 12"/>
          <p:cNvSpPr/>
          <p:nvPr/>
        </p:nvSpPr>
        <p:spPr>
          <a:xfrm>
            <a:off x="8460532" y="4583584"/>
            <a:ext cx="0" cy="88950"/>
          </a:xfrm>
          <a:custGeom>
            <a:avLst/>
            <a:gdLst/>
            <a:ahLst/>
            <a:cxnLst/>
            <a:rect l="l" t="t" r="r" b="b"/>
            <a:pathLst>
              <a:path h="195579">
                <a:moveTo>
                  <a:pt x="0" y="0"/>
                </a:moveTo>
                <a:lnTo>
                  <a:pt x="0" y="195543"/>
                </a:lnTo>
              </a:path>
            </a:pathLst>
          </a:custGeom>
          <a:ln w="29695">
            <a:solidFill>
              <a:srgbClr val="75777A"/>
            </a:solidFill>
          </a:ln>
        </p:spPr>
        <p:txBody>
          <a:bodyPr wrap="square" lIns="0" tIns="0" rIns="0" bIns="0" rtlCol="0"/>
          <a:lstStyle/>
          <a:p>
            <a:endParaRPr sz="819"/>
          </a:p>
        </p:txBody>
      </p:sp>
      <p:sp>
        <p:nvSpPr>
          <p:cNvPr id="13" name="object 13"/>
          <p:cNvSpPr/>
          <p:nvPr/>
        </p:nvSpPr>
        <p:spPr>
          <a:xfrm>
            <a:off x="8484584" y="4665768"/>
            <a:ext cx="45630" cy="0"/>
          </a:xfrm>
          <a:custGeom>
            <a:avLst/>
            <a:gdLst/>
            <a:ahLst/>
            <a:cxnLst/>
            <a:rect l="l" t="t" r="r" b="b"/>
            <a:pathLst>
              <a:path w="100330">
                <a:moveTo>
                  <a:pt x="0" y="0"/>
                </a:moveTo>
                <a:lnTo>
                  <a:pt x="99892" y="0"/>
                </a:lnTo>
              </a:path>
            </a:pathLst>
          </a:custGeom>
          <a:ln w="29210">
            <a:solidFill>
              <a:srgbClr val="75777A"/>
            </a:solidFill>
          </a:ln>
        </p:spPr>
        <p:txBody>
          <a:bodyPr wrap="square" lIns="0" tIns="0" rIns="0" bIns="0" rtlCol="0"/>
          <a:lstStyle/>
          <a:p>
            <a:endParaRPr sz="819"/>
          </a:p>
        </p:txBody>
      </p:sp>
      <p:sp>
        <p:nvSpPr>
          <p:cNvPr id="14" name="object 14"/>
          <p:cNvSpPr/>
          <p:nvPr/>
        </p:nvSpPr>
        <p:spPr>
          <a:xfrm>
            <a:off x="8484584" y="4634866"/>
            <a:ext cx="13574" cy="24259"/>
          </a:xfrm>
          <a:custGeom>
            <a:avLst/>
            <a:gdLst/>
            <a:ahLst/>
            <a:cxnLst/>
            <a:rect l="l" t="t" r="r" b="b"/>
            <a:pathLst>
              <a:path w="29844" h="53340">
                <a:moveTo>
                  <a:pt x="0" y="53339"/>
                </a:moveTo>
                <a:lnTo>
                  <a:pt x="29684" y="53339"/>
                </a:lnTo>
                <a:lnTo>
                  <a:pt x="29684" y="0"/>
                </a:lnTo>
                <a:lnTo>
                  <a:pt x="0" y="0"/>
                </a:lnTo>
                <a:lnTo>
                  <a:pt x="0" y="53339"/>
                </a:lnTo>
                <a:close/>
              </a:path>
            </a:pathLst>
          </a:custGeom>
          <a:solidFill>
            <a:srgbClr val="75777A"/>
          </a:solidFill>
        </p:spPr>
        <p:txBody>
          <a:bodyPr wrap="square" lIns="0" tIns="0" rIns="0" bIns="0" rtlCol="0"/>
          <a:lstStyle/>
          <a:p>
            <a:endParaRPr sz="819"/>
          </a:p>
        </p:txBody>
      </p:sp>
      <p:sp>
        <p:nvSpPr>
          <p:cNvPr id="15" name="object 15"/>
          <p:cNvSpPr/>
          <p:nvPr/>
        </p:nvSpPr>
        <p:spPr>
          <a:xfrm>
            <a:off x="8484584" y="4621004"/>
            <a:ext cx="38410" cy="13862"/>
          </a:xfrm>
          <a:custGeom>
            <a:avLst/>
            <a:gdLst/>
            <a:ahLst/>
            <a:cxnLst/>
            <a:rect l="l" t="t" r="r" b="b"/>
            <a:pathLst>
              <a:path w="84455" h="30479">
                <a:moveTo>
                  <a:pt x="0" y="30479"/>
                </a:moveTo>
                <a:lnTo>
                  <a:pt x="83882" y="30479"/>
                </a:lnTo>
                <a:lnTo>
                  <a:pt x="83882" y="0"/>
                </a:lnTo>
                <a:lnTo>
                  <a:pt x="0" y="0"/>
                </a:lnTo>
                <a:lnTo>
                  <a:pt x="0" y="30479"/>
                </a:lnTo>
                <a:close/>
              </a:path>
            </a:pathLst>
          </a:custGeom>
          <a:solidFill>
            <a:srgbClr val="75777A"/>
          </a:solidFill>
        </p:spPr>
        <p:txBody>
          <a:bodyPr wrap="square" lIns="0" tIns="0" rIns="0" bIns="0" rtlCol="0"/>
          <a:lstStyle/>
          <a:p>
            <a:endParaRPr sz="819"/>
          </a:p>
        </p:txBody>
      </p:sp>
      <p:sp>
        <p:nvSpPr>
          <p:cNvPr id="16" name="object 16"/>
          <p:cNvSpPr/>
          <p:nvPr/>
        </p:nvSpPr>
        <p:spPr>
          <a:xfrm>
            <a:off x="8484584" y="4596745"/>
            <a:ext cx="13574" cy="24259"/>
          </a:xfrm>
          <a:custGeom>
            <a:avLst/>
            <a:gdLst/>
            <a:ahLst/>
            <a:cxnLst/>
            <a:rect l="l" t="t" r="r" b="b"/>
            <a:pathLst>
              <a:path w="29844" h="53340">
                <a:moveTo>
                  <a:pt x="0" y="53340"/>
                </a:moveTo>
                <a:lnTo>
                  <a:pt x="29684" y="53340"/>
                </a:lnTo>
                <a:lnTo>
                  <a:pt x="29684" y="0"/>
                </a:lnTo>
                <a:lnTo>
                  <a:pt x="0" y="0"/>
                </a:lnTo>
                <a:lnTo>
                  <a:pt x="0" y="53340"/>
                </a:lnTo>
                <a:close/>
              </a:path>
            </a:pathLst>
          </a:custGeom>
          <a:solidFill>
            <a:srgbClr val="75777A"/>
          </a:solidFill>
        </p:spPr>
        <p:txBody>
          <a:bodyPr wrap="square" lIns="0" tIns="0" rIns="0" bIns="0" rtlCol="0"/>
          <a:lstStyle/>
          <a:p>
            <a:endParaRPr sz="819"/>
          </a:p>
        </p:txBody>
      </p:sp>
      <p:sp>
        <p:nvSpPr>
          <p:cNvPr id="17" name="object 17"/>
          <p:cNvSpPr/>
          <p:nvPr/>
        </p:nvSpPr>
        <p:spPr>
          <a:xfrm>
            <a:off x="8484584" y="4590103"/>
            <a:ext cx="45630" cy="0"/>
          </a:xfrm>
          <a:custGeom>
            <a:avLst/>
            <a:gdLst/>
            <a:ahLst/>
            <a:cxnLst/>
            <a:rect l="l" t="t" r="r" b="b"/>
            <a:pathLst>
              <a:path w="100330">
                <a:moveTo>
                  <a:pt x="0" y="0"/>
                </a:moveTo>
                <a:lnTo>
                  <a:pt x="99892" y="0"/>
                </a:lnTo>
              </a:path>
            </a:pathLst>
          </a:custGeom>
          <a:ln w="29209">
            <a:solidFill>
              <a:srgbClr val="75777A"/>
            </a:solidFill>
          </a:ln>
        </p:spPr>
        <p:txBody>
          <a:bodyPr wrap="square" lIns="0" tIns="0" rIns="0" bIns="0" rtlCol="0"/>
          <a:lstStyle/>
          <a:p>
            <a:endParaRPr sz="819"/>
          </a:p>
        </p:txBody>
      </p:sp>
      <p:sp>
        <p:nvSpPr>
          <p:cNvPr id="18" name="object 18"/>
          <p:cNvSpPr/>
          <p:nvPr/>
        </p:nvSpPr>
        <p:spPr>
          <a:xfrm>
            <a:off x="8542710" y="4583462"/>
            <a:ext cx="63479" cy="89057"/>
          </a:xfrm>
          <a:prstGeom prst="rect">
            <a:avLst/>
          </a:prstGeom>
          <a:blipFill>
            <a:blip r:embed="rId4" cstate="print"/>
            <a:stretch>
              <a:fillRect/>
            </a:stretch>
          </a:blipFill>
        </p:spPr>
        <p:txBody>
          <a:bodyPr wrap="square" lIns="0" tIns="0" rIns="0" bIns="0" rtlCol="0"/>
          <a:lstStyle/>
          <a:p>
            <a:endParaRPr sz="819"/>
          </a:p>
        </p:txBody>
      </p:sp>
      <p:sp>
        <p:nvSpPr>
          <p:cNvPr id="19" name="object 19"/>
          <p:cNvSpPr/>
          <p:nvPr/>
        </p:nvSpPr>
        <p:spPr>
          <a:xfrm>
            <a:off x="8615521" y="4583460"/>
            <a:ext cx="65718" cy="89057"/>
          </a:xfrm>
          <a:prstGeom prst="rect">
            <a:avLst/>
          </a:prstGeom>
          <a:blipFill>
            <a:blip r:embed="rId5" cstate="print"/>
            <a:stretch>
              <a:fillRect/>
            </a:stretch>
          </a:blipFill>
        </p:spPr>
        <p:txBody>
          <a:bodyPr wrap="square" lIns="0" tIns="0" rIns="0" bIns="0" rtlCol="0"/>
          <a:lstStyle/>
          <a:p>
            <a:endParaRPr sz="819"/>
          </a:p>
        </p:txBody>
      </p:sp>
      <p:sp>
        <p:nvSpPr>
          <p:cNvPr id="20" name="object 20"/>
          <p:cNvSpPr/>
          <p:nvPr/>
        </p:nvSpPr>
        <p:spPr>
          <a:xfrm>
            <a:off x="8693126" y="4582524"/>
            <a:ext cx="90862" cy="90866"/>
          </a:xfrm>
          <a:prstGeom prst="rect">
            <a:avLst/>
          </a:prstGeom>
          <a:blipFill>
            <a:blip r:embed="rId6" cstate="print"/>
            <a:stretch>
              <a:fillRect/>
            </a:stretch>
          </a:blipFill>
        </p:spPr>
        <p:txBody>
          <a:bodyPr wrap="square" lIns="0" tIns="0" rIns="0" bIns="0" rtlCol="0"/>
          <a:lstStyle/>
          <a:p>
            <a:endParaRPr sz="819"/>
          </a:p>
        </p:txBody>
      </p:sp>
      <p:sp>
        <p:nvSpPr>
          <p:cNvPr id="21" name="object 21"/>
          <p:cNvSpPr/>
          <p:nvPr/>
        </p:nvSpPr>
        <p:spPr>
          <a:xfrm>
            <a:off x="8204632"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2" name="object 22"/>
          <p:cNvSpPr/>
          <p:nvPr/>
        </p:nvSpPr>
        <p:spPr>
          <a:xfrm>
            <a:off x="8292005" y="4777721"/>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3" name="object 23"/>
          <p:cNvSpPr/>
          <p:nvPr/>
        </p:nvSpPr>
        <p:spPr>
          <a:xfrm>
            <a:off x="8292005" y="4744509"/>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4" name="object 24"/>
          <p:cNvSpPr/>
          <p:nvPr/>
        </p:nvSpPr>
        <p:spPr>
          <a:xfrm>
            <a:off x="8292005" y="4737289"/>
            <a:ext cx="41009" cy="0"/>
          </a:xfrm>
          <a:custGeom>
            <a:avLst/>
            <a:gdLst/>
            <a:ahLst/>
            <a:cxnLst/>
            <a:rect l="l" t="t" r="r" b="b"/>
            <a:pathLst>
              <a:path w="90169">
                <a:moveTo>
                  <a:pt x="0" y="0"/>
                </a:moveTo>
                <a:lnTo>
                  <a:pt x="89693" y="0"/>
                </a:lnTo>
              </a:path>
            </a:pathLst>
          </a:custGeom>
          <a:ln w="31750">
            <a:solidFill>
              <a:srgbClr val="75777A"/>
            </a:solidFill>
          </a:ln>
        </p:spPr>
        <p:txBody>
          <a:bodyPr wrap="square" lIns="0" tIns="0" rIns="0" bIns="0" rtlCol="0"/>
          <a:lstStyle/>
          <a:p>
            <a:endParaRPr sz="819"/>
          </a:p>
        </p:txBody>
      </p:sp>
      <p:sp>
        <p:nvSpPr>
          <p:cNvPr id="25" name="object 25"/>
          <p:cNvSpPr/>
          <p:nvPr/>
        </p:nvSpPr>
        <p:spPr>
          <a:xfrm>
            <a:off x="8292005" y="4704077"/>
            <a:ext cx="14728" cy="25992"/>
          </a:xfrm>
          <a:custGeom>
            <a:avLst/>
            <a:gdLst/>
            <a:ahLst/>
            <a:cxnLst/>
            <a:rect l="l" t="t" r="r" b="b"/>
            <a:pathLst>
              <a:path w="32384" h="57150">
                <a:moveTo>
                  <a:pt x="0" y="57150"/>
                </a:moveTo>
                <a:lnTo>
                  <a:pt x="31758" y="57150"/>
                </a:lnTo>
                <a:lnTo>
                  <a:pt x="31758" y="0"/>
                </a:lnTo>
                <a:lnTo>
                  <a:pt x="0" y="0"/>
                </a:lnTo>
                <a:lnTo>
                  <a:pt x="0" y="57150"/>
                </a:lnTo>
                <a:close/>
              </a:path>
            </a:pathLst>
          </a:custGeom>
          <a:solidFill>
            <a:srgbClr val="75777A"/>
          </a:solidFill>
        </p:spPr>
        <p:txBody>
          <a:bodyPr wrap="square" lIns="0" tIns="0" rIns="0" bIns="0" rtlCol="0"/>
          <a:lstStyle/>
          <a:p>
            <a:endParaRPr sz="819"/>
          </a:p>
        </p:txBody>
      </p:sp>
      <p:sp>
        <p:nvSpPr>
          <p:cNvPr id="26" name="object 26"/>
          <p:cNvSpPr/>
          <p:nvPr/>
        </p:nvSpPr>
        <p:spPr>
          <a:xfrm>
            <a:off x="8292005" y="4696857"/>
            <a:ext cx="48806" cy="0"/>
          </a:xfrm>
          <a:custGeom>
            <a:avLst/>
            <a:gdLst/>
            <a:ahLst/>
            <a:cxnLst/>
            <a:rect l="l" t="t" r="r" b="b"/>
            <a:pathLst>
              <a:path w="107315">
                <a:moveTo>
                  <a:pt x="0" y="0"/>
                </a:moveTo>
                <a:lnTo>
                  <a:pt x="106813" y="0"/>
                </a:lnTo>
              </a:path>
            </a:pathLst>
          </a:custGeom>
          <a:ln w="31750">
            <a:solidFill>
              <a:srgbClr val="75777A"/>
            </a:solidFill>
          </a:ln>
        </p:spPr>
        <p:txBody>
          <a:bodyPr wrap="square" lIns="0" tIns="0" rIns="0" bIns="0" rtlCol="0"/>
          <a:lstStyle/>
          <a:p>
            <a:endParaRPr sz="819"/>
          </a:p>
        </p:txBody>
      </p:sp>
      <p:sp>
        <p:nvSpPr>
          <p:cNvPr id="27" name="object 27"/>
          <p:cNvSpPr/>
          <p:nvPr/>
        </p:nvSpPr>
        <p:spPr>
          <a:xfrm>
            <a:off x="8394401" y="4688640"/>
            <a:ext cx="152182" cy="97158"/>
          </a:xfrm>
          <a:prstGeom prst="rect">
            <a:avLst/>
          </a:prstGeom>
          <a:blipFill>
            <a:blip r:embed="rId8" cstate="print"/>
            <a:stretch>
              <a:fillRect/>
            </a:stretch>
          </a:blipFill>
        </p:spPr>
        <p:txBody>
          <a:bodyPr wrap="square" lIns="0" tIns="0" rIns="0" bIns="0" rtlCol="0"/>
          <a:lstStyle/>
          <a:p>
            <a:endParaRPr sz="819"/>
          </a:p>
        </p:txBody>
      </p:sp>
      <p:sp>
        <p:nvSpPr>
          <p:cNvPr id="28" name="object 28"/>
          <p:cNvSpPr/>
          <p:nvPr/>
        </p:nvSpPr>
        <p:spPr>
          <a:xfrm>
            <a:off x="8560220" y="4689635"/>
            <a:ext cx="72604" cy="95233"/>
          </a:xfrm>
          <a:prstGeom prst="rect">
            <a:avLst/>
          </a:prstGeom>
          <a:blipFill>
            <a:blip r:embed="rId7" cstate="print"/>
            <a:stretch>
              <a:fillRect/>
            </a:stretch>
          </a:blipFill>
        </p:spPr>
        <p:txBody>
          <a:bodyPr wrap="square" lIns="0" tIns="0" rIns="0" bIns="0" rtlCol="0"/>
          <a:lstStyle/>
          <a:p>
            <a:endParaRPr sz="819"/>
          </a:p>
        </p:txBody>
      </p:sp>
      <p:sp>
        <p:nvSpPr>
          <p:cNvPr id="29" name="object 29"/>
          <p:cNvSpPr/>
          <p:nvPr/>
        </p:nvSpPr>
        <p:spPr>
          <a:xfrm>
            <a:off x="8642537" y="4688640"/>
            <a:ext cx="97153" cy="97158"/>
          </a:xfrm>
          <a:prstGeom prst="rect">
            <a:avLst/>
          </a:prstGeom>
          <a:blipFill>
            <a:blip r:embed="rId9" cstate="print"/>
            <a:stretch>
              <a:fillRect/>
            </a:stretch>
          </a:blipFill>
        </p:spPr>
        <p:txBody>
          <a:bodyPr wrap="square" lIns="0" tIns="0" rIns="0" bIns="0" rtlCol="0"/>
          <a:lstStyle/>
          <a:p>
            <a:endParaRPr sz="819"/>
          </a:p>
        </p:txBody>
      </p:sp>
      <p:sp>
        <p:nvSpPr>
          <p:cNvPr id="30" name="object 30"/>
          <p:cNvSpPr/>
          <p:nvPr/>
        </p:nvSpPr>
        <p:spPr>
          <a:xfrm>
            <a:off x="8749207" y="4688707"/>
            <a:ext cx="63479" cy="97091"/>
          </a:xfrm>
          <a:prstGeom prst="rect">
            <a:avLst/>
          </a:prstGeom>
          <a:blipFill>
            <a:blip r:embed="rId10" cstate="print"/>
            <a:stretch>
              <a:fillRect/>
            </a:stretch>
          </a:blipFill>
        </p:spPr>
        <p:txBody>
          <a:bodyPr wrap="square" lIns="0" tIns="0" rIns="0" bIns="0" rtlCol="0"/>
          <a:lstStyle/>
          <a:p>
            <a:endParaRPr sz="819"/>
          </a:p>
        </p:txBody>
      </p:sp>
      <p:sp>
        <p:nvSpPr>
          <p:cNvPr id="31" name="object 31"/>
          <p:cNvSpPr/>
          <p:nvPr/>
        </p:nvSpPr>
        <p:spPr>
          <a:xfrm>
            <a:off x="7849982" y="4477390"/>
            <a:ext cx="338094" cy="368507"/>
          </a:xfrm>
          <a:prstGeom prst="rect">
            <a:avLst/>
          </a:prstGeom>
          <a:blipFill>
            <a:blip r:embed="rId11" cstate="print"/>
            <a:stretch>
              <a:fillRect/>
            </a:stretch>
          </a:blipFill>
        </p:spPr>
        <p:txBody>
          <a:bodyPr wrap="square" lIns="0" tIns="0" rIns="0" bIns="0" rtlCol="0"/>
          <a:lstStyle/>
          <a:p>
            <a:endParaRPr sz="819"/>
          </a:p>
        </p:txBody>
      </p:sp>
      <p:sp>
        <p:nvSpPr>
          <p:cNvPr id="32" name="object 32"/>
          <p:cNvSpPr/>
          <p:nvPr/>
        </p:nvSpPr>
        <p:spPr>
          <a:xfrm>
            <a:off x="8204637" y="4832946"/>
            <a:ext cx="287066" cy="0"/>
          </a:xfrm>
          <a:custGeom>
            <a:avLst/>
            <a:gdLst/>
            <a:ahLst/>
            <a:cxnLst/>
            <a:rect l="l" t="t" r="r" b="b"/>
            <a:pathLst>
              <a:path w="631190">
                <a:moveTo>
                  <a:pt x="0" y="0"/>
                </a:moveTo>
                <a:lnTo>
                  <a:pt x="630797" y="0"/>
                </a:lnTo>
              </a:path>
            </a:pathLst>
          </a:custGeom>
          <a:ln w="49862">
            <a:solidFill>
              <a:srgbClr val="FECC00"/>
            </a:solidFill>
          </a:ln>
        </p:spPr>
        <p:txBody>
          <a:bodyPr wrap="square" lIns="0" tIns="0" rIns="0" bIns="0" rtlCol="0"/>
          <a:lstStyle/>
          <a:p>
            <a:endParaRPr sz="819"/>
          </a:p>
        </p:txBody>
      </p:sp>
      <p:sp>
        <p:nvSpPr>
          <p:cNvPr id="33" name="object 33"/>
          <p:cNvSpPr/>
          <p:nvPr/>
        </p:nvSpPr>
        <p:spPr>
          <a:xfrm>
            <a:off x="8491519" y="4832946"/>
            <a:ext cx="160861" cy="0"/>
          </a:xfrm>
          <a:custGeom>
            <a:avLst/>
            <a:gdLst/>
            <a:ahLst/>
            <a:cxnLst/>
            <a:rect l="l" t="t" r="r" b="b"/>
            <a:pathLst>
              <a:path w="353694">
                <a:moveTo>
                  <a:pt x="0" y="0"/>
                </a:moveTo>
                <a:lnTo>
                  <a:pt x="353109" y="0"/>
                </a:lnTo>
              </a:path>
            </a:pathLst>
          </a:custGeom>
          <a:ln w="49862">
            <a:solidFill>
              <a:srgbClr val="0058B7"/>
            </a:solidFill>
          </a:ln>
        </p:spPr>
        <p:txBody>
          <a:bodyPr wrap="square" lIns="0" tIns="0" rIns="0" bIns="0" rtlCol="0"/>
          <a:lstStyle/>
          <a:p>
            <a:endParaRPr sz="819"/>
          </a:p>
        </p:txBody>
      </p:sp>
      <p:sp>
        <p:nvSpPr>
          <p:cNvPr id="34" name="object 34"/>
          <p:cNvSpPr/>
          <p:nvPr/>
        </p:nvSpPr>
        <p:spPr>
          <a:xfrm>
            <a:off x="8652114" y="4832946"/>
            <a:ext cx="160861" cy="0"/>
          </a:xfrm>
          <a:custGeom>
            <a:avLst/>
            <a:gdLst/>
            <a:ahLst/>
            <a:cxnLst/>
            <a:rect l="l" t="t" r="r" b="b"/>
            <a:pathLst>
              <a:path w="353694">
                <a:moveTo>
                  <a:pt x="0" y="0"/>
                </a:moveTo>
                <a:lnTo>
                  <a:pt x="353109" y="0"/>
                </a:lnTo>
              </a:path>
            </a:pathLst>
          </a:custGeom>
          <a:ln w="49862">
            <a:solidFill>
              <a:srgbClr val="E52619"/>
            </a:solidFill>
          </a:ln>
        </p:spPr>
        <p:txBody>
          <a:bodyPr wrap="square" lIns="0" tIns="0" rIns="0" bIns="0" rtlCol="0"/>
          <a:lstStyle/>
          <a:p>
            <a:endParaRPr sz="819"/>
          </a:p>
        </p:txBody>
      </p:sp>
      <p:sp>
        <p:nvSpPr>
          <p:cNvPr id="35" name="object 35"/>
          <p:cNvSpPr/>
          <p:nvPr/>
        </p:nvSpPr>
        <p:spPr>
          <a:xfrm>
            <a:off x="7095315" y="4402685"/>
            <a:ext cx="595476" cy="526347"/>
          </a:xfrm>
          <a:prstGeom prst="rect">
            <a:avLst/>
          </a:prstGeom>
          <a:blipFill>
            <a:blip r:embed="rId12" cstate="print"/>
            <a:stretch>
              <a:fillRect/>
            </a:stretch>
          </a:blipFill>
        </p:spPr>
        <p:txBody>
          <a:bodyPr wrap="square" lIns="0" tIns="0" rIns="0" bIns="0" rtlCol="0"/>
          <a:lstStyle/>
          <a:p>
            <a:endParaRPr sz="819"/>
          </a:p>
        </p:txBody>
      </p:sp>
      <p:sp>
        <p:nvSpPr>
          <p:cNvPr id="36" name="object 36"/>
          <p:cNvSpPr/>
          <p:nvPr/>
        </p:nvSpPr>
        <p:spPr>
          <a:xfrm>
            <a:off x="6257567" y="4544450"/>
            <a:ext cx="677130" cy="310535"/>
          </a:xfrm>
          <a:prstGeom prst="rect">
            <a:avLst/>
          </a:prstGeom>
          <a:blipFill>
            <a:blip r:embed="rId13" cstate="print"/>
            <a:stretch>
              <a:fillRect/>
            </a:stretch>
          </a:blipFill>
        </p:spPr>
        <p:txBody>
          <a:bodyPr wrap="square" lIns="0" tIns="0" rIns="0" bIns="0" rtlCol="0"/>
          <a:lstStyle/>
          <a:p>
            <a:endParaRPr sz="819"/>
          </a:p>
        </p:txBody>
      </p:sp>
      <p:sp>
        <p:nvSpPr>
          <p:cNvPr id="37" name="object 37"/>
          <p:cNvSpPr/>
          <p:nvPr/>
        </p:nvSpPr>
        <p:spPr>
          <a:xfrm>
            <a:off x="333672" y="320658"/>
            <a:ext cx="1280821" cy="0"/>
          </a:xfrm>
          <a:custGeom>
            <a:avLst/>
            <a:gdLst/>
            <a:ahLst/>
            <a:cxnLst/>
            <a:rect l="l" t="t" r="r" b="b"/>
            <a:pathLst>
              <a:path w="2816225">
                <a:moveTo>
                  <a:pt x="0" y="0"/>
                </a:moveTo>
                <a:lnTo>
                  <a:pt x="2815872" y="0"/>
                </a:lnTo>
              </a:path>
            </a:pathLst>
          </a:custGeom>
          <a:ln w="32972">
            <a:solidFill>
              <a:srgbClr val="FECC00"/>
            </a:solidFill>
          </a:ln>
        </p:spPr>
        <p:txBody>
          <a:bodyPr wrap="square" lIns="0" tIns="0" rIns="0" bIns="0" rtlCol="0"/>
          <a:lstStyle/>
          <a:p>
            <a:endParaRPr sz="819"/>
          </a:p>
        </p:txBody>
      </p:sp>
      <p:sp>
        <p:nvSpPr>
          <p:cNvPr id="38" name="object 38"/>
          <p:cNvSpPr/>
          <p:nvPr/>
        </p:nvSpPr>
        <p:spPr>
          <a:xfrm>
            <a:off x="1614333" y="320658"/>
            <a:ext cx="717086" cy="0"/>
          </a:xfrm>
          <a:custGeom>
            <a:avLst/>
            <a:gdLst/>
            <a:ahLst/>
            <a:cxnLst/>
            <a:rect l="l" t="t" r="r" b="b"/>
            <a:pathLst>
              <a:path w="1576704">
                <a:moveTo>
                  <a:pt x="0" y="0"/>
                </a:moveTo>
                <a:lnTo>
                  <a:pt x="1576266" y="0"/>
                </a:lnTo>
              </a:path>
            </a:pathLst>
          </a:custGeom>
          <a:ln w="32972">
            <a:solidFill>
              <a:srgbClr val="0058B7"/>
            </a:solidFill>
          </a:ln>
        </p:spPr>
        <p:txBody>
          <a:bodyPr wrap="square" lIns="0" tIns="0" rIns="0" bIns="0" rtlCol="0"/>
          <a:lstStyle/>
          <a:p>
            <a:endParaRPr sz="819"/>
          </a:p>
        </p:txBody>
      </p:sp>
      <p:sp>
        <p:nvSpPr>
          <p:cNvPr id="39" name="object 39"/>
          <p:cNvSpPr/>
          <p:nvPr/>
        </p:nvSpPr>
        <p:spPr>
          <a:xfrm>
            <a:off x="2331220" y="320658"/>
            <a:ext cx="717086" cy="0"/>
          </a:xfrm>
          <a:custGeom>
            <a:avLst/>
            <a:gdLst/>
            <a:ahLst/>
            <a:cxnLst/>
            <a:rect l="l" t="t" r="r" b="b"/>
            <a:pathLst>
              <a:path w="1576704">
                <a:moveTo>
                  <a:pt x="0" y="0"/>
                </a:moveTo>
                <a:lnTo>
                  <a:pt x="1576266" y="0"/>
                </a:lnTo>
              </a:path>
            </a:pathLst>
          </a:custGeom>
          <a:ln w="32972">
            <a:solidFill>
              <a:srgbClr val="E52619"/>
            </a:solidFill>
          </a:ln>
        </p:spPr>
        <p:txBody>
          <a:bodyPr wrap="square" lIns="0" tIns="0" rIns="0" bIns="0" rtlCol="0"/>
          <a:lstStyle/>
          <a:p>
            <a:endParaRPr sz="819"/>
          </a:p>
        </p:txBody>
      </p:sp>
      <p:sp>
        <p:nvSpPr>
          <p:cNvPr id="58" name="Título 1"/>
          <p:cNvSpPr txBox="1">
            <a:spLocks/>
          </p:cNvSpPr>
          <p:nvPr/>
        </p:nvSpPr>
        <p:spPr>
          <a:xfrm>
            <a:off x="235090" y="491203"/>
            <a:ext cx="8417290" cy="399608"/>
          </a:xfrm>
          <a:prstGeom prst="rect">
            <a:avLst/>
          </a:prstGeom>
        </p:spPr>
        <p:txBody>
          <a:bodyPr vert="horz" lIns="91440" tIns="45720" rIns="91440" bIns="45720" rtlCol="0" anchor="ctr">
            <a:noAutofit/>
          </a:bodyPr>
          <a:lstStyle>
            <a:defPPr>
              <a:defRPr lang="es-ES"/>
            </a:defPPr>
            <a:lvl1pPr>
              <a:spcBef>
                <a:spcPct val="20000"/>
              </a:spcBef>
              <a:buFont typeface="Arial"/>
              <a:buNone/>
              <a:defRPr sz="2000" b="1">
                <a:solidFill>
                  <a:srgbClr val="0070C0"/>
                </a:solidFill>
                <a:latin typeface="Dolce Vita Heavy" pitchFamily="2" charset="0"/>
              </a:defRPr>
            </a:lvl1pPr>
          </a:lstStyle>
          <a:p>
            <a:r>
              <a:rPr lang="es-EC" dirty="0"/>
              <a:t>ACCIONES PARA FORTALECER LA VIGILANCIA DE LA SALUD Y EL CONTROL DE ENFERMEDADES</a:t>
            </a:r>
          </a:p>
        </p:txBody>
      </p:sp>
      <p:pic>
        <p:nvPicPr>
          <p:cNvPr id="59" name="Imagen 10"/>
          <p:cNvPicPr>
            <a:picLocks noChangeAspect="1"/>
          </p:cNvPicPr>
          <p:nvPr/>
        </p:nvPicPr>
        <p:blipFill rotWithShape="1">
          <a:blip r:embed="rId14"/>
          <a:srcRect l="17822" t="59056" r="3643" b="4175"/>
          <a:stretch/>
        </p:blipFill>
        <p:spPr>
          <a:xfrm>
            <a:off x="5738871" y="2765928"/>
            <a:ext cx="2787595" cy="1626097"/>
          </a:xfrm>
          <a:prstGeom prst="rect">
            <a:avLst/>
          </a:prstGeom>
        </p:spPr>
      </p:pic>
      <p:sp>
        <p:nvSpPr>
          <p:cNvPr id="60" name="Rectángulo 15"/>
          <p:cNvSpPr/>
          <p:nvPr/>
        </p:nvSpPr>
        <p:spPr>
          <a:xfrm>
            <a:off x="1670513" y="914626"/>
            <a:ext cx="5695950" cy="323850"/>
          </a:xfrm>
          <a:prstGeom prst="rect">
            <a:avLst/>
          </a:prstGeom>
        </p:spPr>
        <p:txBody>
          <a:bodyPr>
            <a:spAutoFit/>
          </a:bodyPr>
          <a:lstStyle/>
          <a:p>
            <a:pPr algn="ctr">
              <a:defRPr sz="2800" b="1" i="0" u="none" strike="noStrike" kern="1200" spc="0" baseline="0">
                <a:solidFill>
                  <a:prstClr val="black">
                    <a:lumMod val="65000"/>
                    <a:lumOff val="35000"/>
                  </a:prstClr>
                </a:solidFill>
                <a:latin typeface="+mn-lt"/>
                <a:ea typeface="+mn-ea"/>
                <a:cs typeface="+mn-cs"/>
              </a:defRPr>
            </a:pPr>
            <a:r>
              <a:rPr lang="es-EC" sz="1500" b="1" dirty="0">
                <a:latin typeface="+mj-lt"/>
                <a:ea typeface="+mn-ea"/>
                <a:cs typeface="Arial"/>
              </a:rPr>
              <a:t>ENFERMEDADES TRANSMITIDAS POR VECTORES</a:t>
            </a:r>
          </a:p>
        </p:txBody>
      </p:sp>
      <p:sp>
        <p:nvSpPr>
          <p:cNvPr id="61" name="Rectángulo 1"/>
          <p:cNvSpPr/>
          <p:nvPr/>
        </p:nvSpPr>
        <p:spPr>
          <a:xfrm>
            <a:off x="267923" y="1238476"/>
            <a:ext cx="4572000" cy="954107"/>
          </a:xfrm>
          <a:prstGeom prst="rect">
            <a:avLst/>
          </a:prstGeom>
        </p:spPr>
        <p:txBody>
          <a:bodyPr>
            <a:spAutoFit/>
          </a:bodyPr>
          <a:lstStyle/>
          <a:p>
            <a:pPr algn="ctr">
              <a:spcAft>
                <a:spcPts val="0"/>
              </a:spcAft>
            </a:pPr>
            <a:r>
              <a:rPr lang="es-EC" sz="1400" dirty="0">
                <a:solidFill>
                  <a:sysClr val="windowText" lastClr="000000"/>
                </a:solidFill>
                <a:latin typeface="Dolce Vita Heavy" panose="02000800000000000000" pitchFamily="2" charset="0"/>
              </a:rPr>
              <a:t>Mejora en el sistema VIEPI para la notificación oportuna y control inmediato de los casos</a:t>
            </a:r>
          </a:p>
          <a:p>
            <a:pPr algn="ctr">
              <a:spcAft>
                <a:spcPts val="0"/>
              </a:spcAft>
            </a:pPr>
            <a:r>
              <a:rPr lang="es-EC" sz="1400" dirty="0">
                <a:solidFill>
                  <a:srgbClr val="FF0000"/>
                </a:solidFill>
                <a:latin typeface="Dolce Vita Heavy" panose="02000800000000000000" pitchFamily="2" charset="0"/>
                <a:ea typeface="MS Mincho" panose="02020609040205080304" pitchFamily="49" charset="-128"/>
                <a:cs typeface="Times New Roman" panose="02020603050405020304" pitchFamily="18" charset="0"/>
              </a:rPr>
              <a:t>0% de letalidad por Dengue, Malaria y </a:t>
            </a:r>
            <a:r>
              <a:rPr lang="es-EC" sz="1400" dirty="0" err="1">
                <a:solidFill>
                  <a:srgbClr val="FF0000"/>
                </a:solidFill>
                <a:latin typeface="Dolce Vita Heavy" panose="02000800000000000000" pitchFamily="2" charset="0"/>
                <a:ea typeface="MS Mincho" panose="02020609040205080304" pitchFamily="49" charset="-128"/>
                <a:cs typeface="Times New Roman" panose="02020603050405020304" pitchFamily="18" charset="0"/>
              </a:rPr>
              <a:t>Leishmaniasis</a:t>
            </a:r>
            <a:r>
              <a:rPr lang="es-EC" sz="1400" dirty="0">
                <a:solidFill>
                  <a:srgbClr val="FF0000"/>
                </a:solidFill>
                <a:latin typeface="Dolce Vita Heavy" panose="02000800000000000000" pitchFamily="2" charset="0"/>
                <a:ea typeface="MS Mincho" panose="02020609040205080304" pitchFamily="49" charset="-128"/>
                <a:cs typeface="Times New Roman" panose="02020603050405020304" pitchFamily="18" charset="0"/>
              </a:rPr>
              <a:t> año 2019</a:t>
            </a:r>
          </a:p>
        </p:txBody>
      </p:sp>
      <p:graphicFrame>
        <p:nvGraphicFramePr>
          <p:cNvPr id="62" name="Tabla 6"/>
          <p:cNvGraphicFramePr>
            <a:graphicFrameLocks noGrp="1"/>
          </p:cNvGraphicFramePr>
          <p:nvPr>
            <p:extLst>
              <p:ext uri="{D42A27DB-BD31-4B8C-83A1-F6EECF244321}">
                <p14:modId xmlns:p14="http://schemas.microsoft.com/office/powerpoint/2010/main" val="264997369"/>
              </p:ext>
            </p:extLst>
          </p:nvPr>
        </p:nvGraphicFramePr>
        <p:xfrm>
          <a:off x="165724" y="2266092"/>
          <a:ext cx="5389839" cy="780836"/>
        </p:xfrm>
        <a:graphic>
          <a:graphicData uri="http://schemas.openxmlformats.org/drawingml/2006/table">
            <a:tbl>
              <a:tblPr>
                <a:tableStyleId>{5C22544A-7EE6-4342-B048-85BDC9FD1C3A}</a:tableStyleId>
              </a:tblPr>
              <a:tblGrid>
                <a:gridCol w="1796613">
                  <a:extLst>
                    <a:ext uri="{9D8B030D-6E8A-4147-A177-3AD203B41FA5}">
                      <a16:colId xmlns:a16="http://schemas.microsoft.com/office/drawing/2014/main" val="20000"/>
                    </a:ext>
                  </a:extLst>
                </a:gridCol>
                <a:gridCol w="1796613">
                  <a:extLst>
                    <a:ext uri="{9D8B030D-6E8A-4147-A177-3AD203B41FA5}">
                      <a16:colId xmlns:a16="http://schemas.microsoft.com/office/drawing/2014/main" val="20001"/>
                    </a:ext>
                  </a:extLst>
                </a:gridCol>
                <a:gridCol w="1796613">
                  <a:extLst>
                    <a:ext uri="{9D8B030D-6E8A-4147-A177-3AD203B41FA5}">
                      <a16:colId xmlns:a16="http://schemas.microsoft.com/office/drawing/2014/main" val="20002"/>
                    </a:ext>
                  </a:extLst>
                </a:gridCol>
              </a:tblGrid>
              <a:tr h="430881">
                <a:tc>
                  <a:txBody>
                    <a:bodyPr/>
                    <a:lstStyle/>
                    <a:p>
                      <a:pPr algn="ctr" fontAlgn="ctr"/>
                      <a:r>
                        <a:rPr lang="es-EC" sz="1100" b="0" i="0" u="none" strike="noStrike" dirty="0">
                          <a:solidFill>
                            <a:schemeClr val="dk1"/>
                          </a:solidFill>
                          <a:effectLst/>
                          <a:latin typeface="Dolce Vita Heavy" panose="02000800000000000000" pitchFamily="2" charset="0"/>
                        </a:rPr>
                        <a:t>DENGUE</a:t>
                      </a:r>
                      <a:endParaRPr lang="es-EC" sz="11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s-EC" sz="1100" b="0" dirty="0">
                          <a:latin typeface="Dolce Vita Heavy" panose="02000800000000000000"/>
                        </a:rPr>
                        <a:t>MALARIA (Paludismo </a:t>
                      </a:r>
                      <a:r>
                        <a:rPr lang="es-EC" sz="1100" b="0" dirty="0" err="1">
                          <a:latin typeface="Dolce Vita Heavy" panose="02000800000000000000"/>
                        </a:rPr>
                        <a:t>Vivax</a:t>
                      </a:r>
                      <a:r>
                        <a:rPr lang="es-EC" sz="1100" b="0" dirty="0">
                          <a:latin typeface="Dolce Vita Heavy" panose="02000800000000000000"/>
                        </a:rPr>
                        <a:t> y </a:t>
                      </a:r>
                      <a:r>
                        <a:rPr lang="es-EC" sz="1100" b="0" dirty="0" err="1">
                          <a:latin typeface="Dolce Vita Heavy" panose="02000800000000000000"/>
                        </a:rPr>
                        <a:t>Falciparum</a:t>
                      </a:r>
                      <a:r>
                        <a:rPr lang="es-EC" sz="1100" b="0" dirty="0">
                          <a:latin typeface="Dolce Vita Heavy" panose="0200080000000000000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s-EC" sz="1100" b="0" i="0" u="none" strike="noStrike" dirty="0">
                          <a:solidFill>
                            <a:schemeClr val="dk1"/>
                          </a:solidFill>
                          <a:effectLst/>
                          <a:latin typeface="Dolce Vita Heavy" panose="02000800000000000000" pitchFamily="2" charset="0"/>
                        </a:rPr>
                        <a:t>LEISHMANIASIS</a:t>
                      </a:r>
                      <a:r>
                        <a:rPr lang="es-EC" sz="1100" b="0" i="0" u="none" strike="noStrike" baseline="0" dirty="0">
                          <a:solidFill>
                            <a:schemeClr val="dk1"/>
                          </a:solidFill>
                          <a:effectLst/>
                          <a:latin typeface="Dolce Vita Heavy" panose="02000800000000000000" pitchFamily="2" charset="0"/>
                        </a:rPr>
                        <a:t> </a:t>
                      </a:r>
                      <a:endParaRPr lang="es-EC" sz="11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49955">
                <a:tc>
                  <a:txBody>
                    <a:bodyPr/>
                    <a:lstStyle/>
                    <a:p>
                      <a:pPr algn="ctr" fontAlgn="ctr"/>
                      <a:r>
                        <a:rPr lang="es-EC" sz="1100" dirty="0">
                          <a:solidFill>
                            <a:sysClr val="windowText" lastClr="000000"/>
                          </a:solidFill>
                          <a:latin typeface="Dolce Vita Heavy" panose="02000800000000000000" pitchFamily="2" charset="0"/>
                        </a:rPr>
                        <a:t>0% de letalidad de Dengue Grave en el año 2019</a:t>
                      </a:r>
                      <a:endParaRPr lang="es-EC" sz="11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1100" dirty="0">
                          <a:solidFill>
                            <a:sysClr val="windowText" lastClr="000000"/>
                          </a:solidFill>
                          <a:latin typeface="Dolce Vita Heavy" panose="02000800000000000000" pitchFamily="2" charset="0"/>
                          <a:ea typeface="MS Mincho" panose="02020609040205080304" pitchFamily="49" charset="-128"/>
                          <a:cs typeface="Times New Roman" panose="02020603050405020304" pitchFamily="18" charset="0"/>
                        </a:rPr>
                        <a:t>0 % de casos de Malaria </a:t>
                      </a:r>
                      <a:endParaRPr lang="es-EC" sz="11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EC" sz="1100" b="0" i="0" u="none" strike="noStrike" dirty="0">
                          <a:solidFill>
                            <a:srgbClr val="000000"/>
                          </a:solidFill>
                          <a:effectLst/>
                          <a:latin typeface="Dolce Vita Heavy" panose="02000800000000000000" pitchFamily="2" charset="0"/>
                        </a:rPr>
                        <a:t>30 casos</a:t>
                      </a:r>
                      <a:r>
                        <a:rPr lang="es-EC" sz="1100" b="0" i="0" u="none" strike="noStrike" baseline="0" dirty="0">
                          <a:solidFill>
                            <a:srgbClr val="000000"/>
                          </a:solidFill>
                          <a:effectLst/>
                          <a:latin typeface="Dolce Vita Heavy" panose="02000800000000000000" pitchFamily="2" charset="0"/>
                        </a:rPr>
                        <a:t> ( 0,5%)</a:t>
                      </a:r>
                      <a:endParaRPr lang="es-EC" sz="1100" b="0" i="0" u="none" strike="noStrike" dirty="0">
                        <a:solidFill>
                          <a:srgbClr val="000000"/>
                        </a:solidFill>
                        <a:effectLst/>
                        <a:latin typeface="Dolce Vita Heavy" panose="02000800000000000000" pitchFamily="2"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63" name="Imagen 8"/>
          <p:cNvPicPr>
            <a:picLocks noChangeAspect="1"/>
          </p:cNvPicPr>
          <p:nvPr/>
        </p:nvPicPr>
        <p:blipFill rotWithShape="1">
          <a:blip r:embed="rId15"/>
          <a:srcRect l="15814" t="58052" r="405" b="4974"/>
          <a:stretch/>
        </p:blipFill>
        <p:spPr>
          <a:xfrm>
            <a:off x="5616666" y="1215344"/>
            <a:ext cx="2909800" cy="1588684"/>
          </a:xfrm>
          <a:prstGeom prst="rect">
            <a:avLst/>
          </a:prstGeom>
        </p:spPr>
      </p:pic>
      <p:pic>
        <p:nvPicPr>
          <p:cNvPr id="64" name="Imagen 11"/>
          <p:cNvPicPr>
            <a:picLocks noChangeAspect="1"/>
          </p:cNvPicPr>
          <p:nvPr/>
        </p:nvPicPr>
        <p:blipFill rotWithShape="1">
          <a:blip r:embed="rId16"/>
          <a:srcRect l="20907" t="62892" r="595" b="3853"/>
          <a:stretch/>
        </p:blipFill>
        <p:spPr>
          <a:xfrm>
            <a:off x="271246" y="3104078"/>
            <a:ext cx="2746705" cy="1421375"/>
          </a:xfrm>
          <a:prstGeom prst="rect">
            <a:avLst/>
          </a:prstGeom>
        </p:spPr>
      </p:pic>
      <p:pic>
        <p:nvPicPr>
          <p:cNvPr id="65" name="Imagen 12"/>
          <p:cNvPicPr>
            <a:picLocks noChangeAspect="1"/>
          </p:cNvPicPr>
          <p:nvPr/>
        </p:nvPicPr>
        <p:blipFill rotWithShape="1">
          <a:blip r:embed="rId17"/>
          <a:srcRect l="19843" t="59493" r="2104" b="5489"/>
          <a:stretch/>
        </p:blipFill>
        <p:spPr>
          <a:xfrm>
            <a:off x="3113233" y="3114832"/>
            <a:ext cx="2308343" cy="1398995"/>
          </a:xfrm>
          <a:prstGeom prst="rect">
            <a:avLst/>
          </a:prstGeom>
        </p:spPr>
      </p:pic>
    </p:spTree>
    <p:extLst>
      <p:ext uri="{BB962C8B-B14F-4D97-AF65-F5344CB8AC3E}">
        <p14:creationId xmlns:p14="http://schemas.microsoft.com/office/powerpoint/2010/main" val="3694256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3171355161"/>
              </p:ext>
            </p:extLst>
          </p:nvPr>
        </p:nvGraphicFramePr>
        <p:xfrm>
          <a:off x="1524000" y="999902"/>
          <a:ext cx="6096000" cy="563880"/>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183972312"/>
                    </a:ext>
                  </a:extLst>
                </a:gridCol>
                <a:gridCol w="609600">
                  <a:extLst>
                    <a:ext uri="{9D8B030D-6E8A-4147-A177-3AD203B41FA5}">
                      <a16:colId xmlns:a16="http://schemas.microsoft.com/office/drawing/2014/main" val="4048064078"/>
                    </a:ext>
                  </a:extLst>
                </a:gridCol>
                <a:gridCol w="609600">
                  <a:extLst>
                    <a:ext uri="{9D8B030D-6E8A-4147-A177-3AD203B41FA5}">
                      <a16:colId xmlns:a16="http://schemas.microsoft.com/office/drawing/2014/main" val="1032967582"/>
                    </a:ext>
                  </a:extLst>
                </a:gridCol>
                <a:gridCol w="609600">
                  <a:extLst>
                    <a:ext uri="{9D8B030D-6E8A-4147-A177-3AD203B41FA5}">
                      <a16:colId xmlns:a16="http://schemas.microsoft.com/office/drawing/2014/main" val="3936531097"/>
                    </a:ext>
                  </a:extLst>
                </a:gridCol>
                <a:gridCol w="609600">
                  <a:extLst>
                    <a:ext uri="{9D8B030D-6E8A-4147-A177-3AD203B41FA5}">
                      <a16:colId xmlns:a16="http://schemas.microsoft.com/office/drawing/2014/main" val="3535714136"/>
                    </a:ext>
                  </a:extLst>
                </a:gridCol>
                <a:gridCol w="609600">
                  <a:extLst>
                    <a:ext uri="{9D8B030D-6E8A-4147-A177-3AD203B41FA5}">
                      <a16:colId xmlns:a16="http://schemas.microsoft.com/office/drawing/2014/main" val="1799274271"/>
                    </a:ext>
                  </a:extLst>
                </a:gridCol>
                <a:gridCol w="609600">
                  <a:extLst>
                    <a:ext uri="{9D8B030D-6E8A-4147-A177-3AD203B41FA5}">
                      <a16:colId xmlns:a16="http://schemas.microsoft.com/office/drawing/2014/main" val="1882371367"/>
                    </a:ext>
                  </a:extLst>
                </a:gridCol>
                <a:gridCol w="609600">
                  <a:extLst>
                    <a:ext uri="{9D8B030D-6E8A-4147-A177-3AD203B41FA5}">
                      <a16:colId xmlns:a16="http://schemas.microsoft.com/office/drawing/2014/main" val="1570788503"/>
                    </a:ext>
                  </a:extLst>
                </a:gridCol>
                <a:gridCol w="609600">
                  <a:extLst>
                    <a:ext uri="{9D8B030D-6E8A-4147-A177-3AD203B41FA5}">
                      <a16:colId xmlns:a16="http://schemas.microsoft.com/office/drawing/2014/main" val="546461716"/>
                    </a:ext>
                  </a:extLst>
                </a:gridCol>
                <a:gridCol w="609600">
                  <a:extLst>
                    <a:ext uri="{9D8B030D-6E8A-4147-A177-3AD203B41FA5}">
                      <a16:colId xmlns:a16="http://schemas.microsoft.com/office/drawing/2014/main" val="934364953"/>
                    </a:ext>
                  </a:extLst>
                </a:gridCol>
              </a:tblGrid>
              <a:tr h="278130">
                <a:tc>
                  <a:txBody>
                    <a:bodyPr/>
                    <a:lstStyle/>
                    <a:p>
                      <a:pPr algn="ctr"/>
                      <a:r>
                        <a:rPr lang="es-EC" sz="1400" dirty="0"/>
                        <a:t>AÑO</a:t>
                      </a:r>
                    </a:p>
                  </a:txBody>
                  <a:tcPr marL="68580" marR="68580" marT="34290" marB="34290"/>
                </a:tc>
                <a:tc gridSpan="3">
                  <a:txBody>
                    <a:bodyPr/>
                    <a:lstStyle/>
                    <a:p>
                      <a:r>
                        <a:rPr lang="es-EC" sz="1400" dirty="0"/>
                        <a:t>PREVENTIVAS</a:t>
                      </a:r>
                      <a:endParaRPr lang="en-US" sz="1400" dirty="0"/>
                    </a:p>
                  </a:txBody>
                  <a:tcPr marL="68580" marR="68580" marT="34290" marB="34290"/>
                </a:tc>
                <a:tc hMerge="1">
                  <a:txBody>
                    <a:bodyPr/>
                    <a:lstStyle/>
                    <a:p>
                      <a:endParaRPr lang="en-US" dirty="0"/>
                    </a:p>
                  </a:txBody>
                  <a:tcPr/>
                </a:tc>
                <a:tc hMerge="1">
                  <a:txBody>
                    <a:bodyPr/>
                    <a:lstStyle/>
                    <a:p>
                      <a:endParaRPr lang="en-US" dirty="0"/>
                    </a:p>
                  </a:txBody>
                  <a:tcPr/>
                </a:tc>
                <a:tc gridSpan="3">
                  <a:txBody>
                    <a:bodyPr/>
                    <a:lstStyle/>
                    <a:p>
                      <a:r>
                        <a:rPr lang="es-EC" sz="1400" dirty="0"/>
                        <a:t>MORBILIDAD</a:t>
                      </a:r>
                      <a:endParaRPr lang="en-US" sz="1400" dirty="0"/>
                    </a:p>
                  </a:txBody>
                  <a:tcPr marL="68580" marR="68580" marT="34290" marB="34290"/>
                </a:tc>
                <a:tc hMerge="1">
                  <a:txBody>
                    <a:bodyPr/>
                    <a:lstStyle/>
                    <a:p>
                      <a:endParaRPr lang="en-US" dirty="0"/>
                    </a:p>
                  </a:txBody>
                  <a:tcPr/>
                </a:tc>
                <a:tc hMerge="1">
                  <a:txBody>
                    <a:bodyPr/>
                    <a:lstStyle/>
                    <a:p>
                      <a:endParaRPr lang="en-US" dirty="0"/>
                    </a:p>
                  </a:txBody>
                  <a:tcPr/>
                </a:tc>
                <a:tc gridSpan="3">
                  <a:txBody>
                    <a:bodyPr/>
                    <a:lstStyle/>
                    <a:p>
                      <a:r>
                        <a:rPr lang="es-EC" sz="1400" dirty="0"/>
                        <a:t>TOTAL  CONSULTAS</a:t>
                      </a:r>
                      <a:endParaRPr lang="en-US" sz="1400" dirty="0"/>
                    </a:p>
                  </a:txBody>
                  <a:tcPr marL="68580" marR="68580" marT="34290" marB="3429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446667469"/>
                  </a:ext>
                </a:extLst>
              </a:tr>
              <a:tr h="278130">
                <a:tc>
                  <a:txBody>
                    <a:bodyPr/>
                    <a:lstStyle/>
                    <a:p>
                      <a:r>
                        <a:rPr lang="es-EC" sz="1400" dirty="0"/>
                        <a:t>2019</a:t>
                      </a:r>
                      <a:endParaRPr lang="en-US" sz="1400" dirty="0"/>
                    </a:p>
                  </a:txBody>
                  <a:tcPr marL="68580" marR="68580" marT="34290" marB="34290"/>
                </a:tc>
                <a:tc>
                  <a:txBody>
                    <a:bodyPr/>
                    <a:lstStyle/>
                    <a:p>
                      <a:r>
                        <a:rPr lang="es-EC" sz="1400" dirty="0"/>
                        <a:t>948</a:t>
                      </a:r>
                      <a:endParaRPr lang="en-US" sz="1400" dirty="0"/>
                    </a:p>
                  </a:txBody>
                  <a:tcPr marL="68580" marR="68580" marT="34290" marB="34290"/>
                </a:tc>
                <a:tc>
                  <a:txBody>
                    <a:bodyPr/>
                    <a:lstStyle/>
                    <a:p>
                      <a:r>
                        <a:rPr lang="es-EC" sz="1400" dirty="0"/>
                        <a:t>393</a:t>
                      </a:r>
                      <a:endParaRPr lang="en-US" sz="1400" dirty="0"/>
                    </a:p>
                  </a:txBody>
                  <a:tcPr marL="68580" marR="68580" marT="34290" marB="34290"/>
                </a:tc>
                <a:tc>
                  <a:txBody>
                    <a:bodyPr/>
                    <a:lstStyle/>
                    <a:p>
                      <a:r>
                        <a:rPr lang="es-EC" sz="1400" dirty="0"/>
                        <a:t>1341</a:t>
                      </a:r>
                      <a:endParaRPr lang="en-US" sz="1400" dirty="0"/>
                    </a:p>
                  </a:txBody>
                  <a:tcPr marL="68580" marR="68580" marT="34290" marB="34290"/>
                </a:tc>
                <a:tc>
                  <a:txBody>
                    <a:bodyPr/>
                    <a:lstStyle/>
                    <a:p>
                      <a:r>
                        <a:rPr lang="es-EC" sz="1400" dirty="0"/>
                        <a:t>961</a:t>
                      </a:r>
                      <a:endParaRPr lang="en-US" sz="1400" dirty="0"/>
                    </a:p>
                  </a:txBody>
                  <a:tcPr marL="68580" marR="68580" marT="34290" marB="34290"/>
                </a:tc>
                <a:tc>
                  <a:txBody>
                    <a:bodyPr/>
                    <a:lstStyle/>
                    <a:p>
                      <a:r>
                        <a:rPr lang="es-EC" sz="1400" dirty="0"/>
                        <a:t>632</a:t>
                      </a:r>
                      <a:endParaRPr lang="en-US" sz="1400" dirty="0"/>
                    </a:p>
                  </a:txBody>
                  <a:tcPr marL="68580" marR="68580" marT="34290" marB="34290"/>
                </a:tc>
                <a:tc>
                  <a:txBody>
                    <a:bodyPr/>
                    <a:lstStyle/>
                    <a:p>
                      <a:r>
                        <a:rPr lang="es-EC" sz="1400" dirty="0"/>
                        <a:t>1593</a:t>
                      </a:r>
                      <a:endParaRPr lang="en-US" sz="1400" dirty="0"/>
                    </a:p>
                  </a:txBody>
                  <a:tcPr marL="68580" marR="68580" marT="34290" marB="34290"/>
                </a:tc>
                <a:tc>
                  <a:txBody>
                    <a:bodyPr/>
                    <a:lstStyle/>
                    <a:p>
                      <a:r>
                        <a:rPr lang="es-EC" sz="1400" dirty="0"/>
                        <a:t>1909</a:t>
                      </a:r>
                      <a:endParaRPr lang="en-US" sz="1400" dirty="0"/>
                    </a:p>
                  </a:txBody>
                  <a:tcPr marL="68580" marR="68580" marT="34290" marB="34290"/>
                </a:tc>
                <a:tc>
                  <a:txBody>
                    <a:bodyPr/>
                    <a:lstStyle/>
                    <a:p>
                      <a:r>
                        <a:rPr lang="es-EC" sz="1400" dirty="0"/>
                        <a:t>1025</a:t>
                      </a:r>
                      <a:endParaRPr lang="en-US" sz="1400" dirty="0"/>
                    </a:p>
                  </a:txBody>
                  <a:tcPr marL="68580" marR="68580" marT="34290" marB="34290"/>
                </a:tc>
                <a:tc>
                  <a:txBody>
                    <a:bodyPr/>
                    <a:lstStyle/>
                    <a:p>
                      <a:r>
                        <a:rPr lang="es-EC" sz="1400" dirty="0"/>
                        <a:t>2934</a:t>
                      </a:r>
                    </a:p>
                  </a:txBody>
                  <a:tcPr marL="68580" marR="68580" marT="34290" marB="34290"/>
                </a:tc>
                <a:extLst>
                  <a:ext uri="{0D108BD9-81ED-4DB2-BD59-A6C34878D82A}">
                    <a16:rowId xmlns:a16="http://schemas.microsoft.com/office/drawing/2014/main" val="1891095020"/>
                  </a:ext>
                </a:extLst>
              </a:tr>
            </a:tbl>
          </a:graphicData>
        </a:graphic>
      </p:graphicFrame>
      <p:sp>
        <p:nvSpPr>
          <p:cNvPr id="6" name="CuadroTexto 5"/>
          <p:cNvSpPr txBox="1"/>
          <p:nvPr/>
        </p:nvSpPr>
        <p:spPr>
          <a:xfrm>
            <a:off x="3077936" y="319209"/>
            <a:ext cx="2988129" cy="438581"/>
          </a:xfrm>
          <a:prstGeom prst="rect">
            <a:avLst/>
          </a:prstGeom>
          <a:noFill/>
        </p:spPr>
        <p:txBody>
          <a:bodyPr wrap="square" lIns="68580" tIns="34290" rIns="68580" bIns="34290" rtlCol="0">
            <a:spAutoFit/>
          </a:bodyPr>
          <a:lstStyle/>
          <a:p>
            <a:pPr algn="ctr"/>
            <a:r>
              <a:rPr lang="es-EC" sz="2400" dirty="0"/>
              <a:t>SALUD MENTAL</a:t>
            </a:r>
            <a:endParaRPr lang="en-US" sz="2400" dirty="0"/>
          </a:p>
        </p:txBody>
      </p:sp>
      <p:sp>
        <p:nvSpPr>
          <p:cNvPr id="8" name="CuadroTexto 7"/>
          <p:cNvSpPr txBox="1"/>
          <p:nvPr/>
        </p:nvSpPr>
        <p:spPr>
          <a:xfrm>
            <a:off x="1524000" y="684419"/>
            <a:ext cx="1944189" cy="346249"/>
          </a:xfrm>
          <a:prstGeom prst="rect">
            <a:avLst/>
          </a:prstGeom>
          <a:noFill/>
        </p:spPr>
        <p:txBody>
          <a:bodyPr wrap="square" lIns="68580" tIns="34290" rIns="68580" bIns="34290" rtlCol="0">
            <a:spAutoFit/>
          </a:bodyPr>
          <a:lstStyle/>
          <a:p>
            <a:r>
              <a:rPr lang="es-EC" dirty="0"/>
              <a:t>PRODUCCIÓN</a:t>
            </a:r>
            <a:endParaRPr lang="en-US" dirty="0"/>
          </a:p>
        </p:txBody>
      </p:sp>
      <p:sp>
        <p:nvSpPr>
          <p:cNvPr id="9" name="CuadroTexto 8"/>
          <p:cNvSpPr txBox="1"/>
          <p:nvPr/>
        </p:nvSpPr>
        <p:spPr>
          <a:xfrm>
            <a:off x="1732325" y="1566208"/>
            <a:ext cx="5747113" cy="346249"/>
          </a:xfrm>
          <a:prstGeom prst="rect">
            <a:avLst/>
          </a:prstGeom>
          <a:noFill/>
        </p:spPr>
        <p:txBody>
          <a:bodyPr wrap="square" lIns="68580" tIns="34290" rIns="68580" bIns="34290" rtlCol="0">
            <a:spAutoFit/>
          </a:bodyPr>
          <a:lstStyle/>
          <a:p>
            <a:r>
              <a:rPr lang="es-EC" b="1" dirty="0"/>
              <a:t>APERTURA SERVICIO AMBULATORIO INTENSIVO  (SAI)</a:t>
            </a:r>
            <a:endParaRPr lang="en-US" b="1" dirty="0"/>
          </a:p>
        </p:txBody>
      </p:sp>
      <p:sp>
        <p:nvSpPr>
          <p:cNvPr id="10" name="CuadroTexto 9"/>
          <p:cNvSpPr txBox="1"/>
          <p:nvPr/>
        </p:nvSpPr>
        <p:spPr>
          <a:xfrm>
            <a:off x="1449977" y="1901888"/>
            <a:ext cx="1627959" cy="623248"/>
          </a:xfrm>
          <a:prstGeom prst="rect">
            <a:avLst/>
          </a:prstGeom>
          <a:noFill/>
        </p:spPr>
        <p:txBody>
          <a:bodyPr wrap="square" lIns="68580" tIns="34290" rIns="68580" bIns="34290" rtlCol="0">
            <a:spAutoFit/>
          </a:bodyPr>
          <a:lstStyle/>
          <a:p>
            <a:r>
              <a:rPr lang="es-EC" dirty="0"/>
              <a:t>DESDE MARZO 2019</a:t>
            </a:r>
            <a:endParaRPr lang="en-US" dirty="0"/>
          </a:p>
        </p:txBody>
      </p:sp>
      <p:pic>
        <p:nvPicPr>
          <p:cNvPr id="11" name="Imagen 10"/>
          <p:cNvPicPr>
            <a:picLocks noChangeAspect="1"/>
          </p:cNvPicPr>
          <p:nvPr/>
        </p:nvPicPr>
        <p:blipFill rotWithShape="1">
          <a:blip r:embed="rId2"/>
          <a:srcRect l="43376" t="33333" r="15063" b="49457"/>
          <a:stretch/>
        </p:blipFill>
        <p:spPr>
          <a:xfrm>
            <a:off x="1524000" y="2158913"/>
            <a:ext cx="6096000" cy="1141233"/>
          </a:xfrm>
          <a:prstGeom prst="rect">
            <a:avLst/>
          </a:prstGeom>
        </p:spPr>
      </p:pic>
      <p:pic>
        <p:nvPicPr>
          <p:cNvPr id="12" name="Imagen 11"/>
          <p:cNvPicPr>
            <a:picLocks noChangeAspect="1"/>
          </p:cNvPicPr>
          <p:nvPr/>
        </p:nvPicPr>
        <p:blipFill>
          <a:blip r:embed="rId3"/>
          <a:stretch>
            <a:fillRect/>
          </a:stretch>
        </p:blipFill>
        <p:spPr>
          <a:xfrm>
            <a:off x="3468189" y="3399609"/>
            <a:ext cx="4151812" cy="1586114"/>
          </a:xfrm>
          <a:prstGeom prst="rect">
            <a:avLst/>
          </a:prstGeom>
        </p:spPr>
      </p:pic>
      <p:sp>
        <p:nvSpPr>
          <p:cNvPr id="13" name="CuadroTexto 12"/>
          <p:cNvSpPr txBox="1"/>
          <p:nvPr/>
        </p:nvSpPr>
        <p:spPr>
          <a:xfrm>
            <a:off x="466725" y="3522283"/>
            <a:ext cx="2531201" cy="1177245"/>
          </a:xfrm>
          <a:prstGeom prst="rect">
            <a:avLst/>
          </a:prstGeom>
          <a:noFill/>
        </p:spPr>
        <p:txBody>
          <a:bodyPr wrap="square" lIns="68580" tIns="34290" rIns="68580" bIns="34290" rtlCol="0">
            <a:spAutoFit/>
          </a:bodyPr>
          <a:lstStyle/>
          <a:p>
            <a:pPr algn="ctr"/>
            <a:r>
              <a:rPr lang="es-EC" b="1" dirty="0">
                <a:solidFill>
                  <a:schemeClr val="accent1">
                    <a:lumMod val="50000"/>
                  </a:schemeClr>
                </a:solidFill>
              </a:rPr>
              <a:t>INGRESO DE PACIENTES AL CETAD POR CONSUMO DE ALCOHOL Y OTRAS DROGAS </a:t>
            </a:r>
            <a:endParaRPr lang="en-US" b="1" dirty="0">
              <a:solidFill>
                <a:schemeClr val="accent1">
                  <a:lumMod val="50000"/>
                </a:schemeClr>
              </a:solidFill>
            </a:endParaRPr>
          </a:p>
        </p:txBody>
      </p:sp>
      <p:sp>
        <p:nvSpPr>
          <p:cNvPr id="14" name="Flecha derecha 13"/>
          <p:cNvSpPr/>
          <p:nvPr/>
        </p:nvSpPr>
        <p:spPr>
          <a:xfrm>
            <a:off x="2997926" y="3957535"/>
            <a:ext cx="372292" cy="2351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Tree>
    <p:extLst>
      <p:ext uri="{BB962C8B-B14F-4D97-AF65-F5344CB8AC3E}">
        <p14:creationId xmlns:p14="http://schemas.microsoft.com/office/powerpoint/2010/main" val="4006050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3343275" y="114967"/>
            <a:ext cx="5439218"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Salud mental</a:t>
            </a:r>
          </a:p>
        </p:txBody>
      </p:sp>
      <p:graphicFrame>
        <p:nvGraphicFramePr>
          <p:cNvPr id="17" name="Tabla 4"/>
          <p:cNvGraphicFramePr>
            <a:graphicFrameLocks noGrp="1"/>
          </p:cNvGraphicFramePr>
          <p:nvPr>
            <p:extLst>
              <p:ext uri="{D42A27DB-BD31-4B8C-83A1-F6EECF244321}">
                <p14:modId xmlns:p14="http://schemas.microsoft.com/office/powerpoint/2010/main" val="2745247527"/>
              </p:ext>
            </p:extLst>
          </p:nvPr>
        </p:nvGraphicFramePr>
        <p:xfrm>
          <a:off x="800094" y="622712"/>
          <a:ext cx="7724780" cy="563880"/>
        </p:xfrm>
        <a:graphic>
          <a:graphicData uri="http://schemas.openxmlformats.org/drawingml/2006/table">
            <a:tbl>
              <a:tblPr firstRow="1" bandRow="1">
                <a:tableStyleId>{5C22544A-7EE6-4342-B048-85BDC9FD1C3A}</a:tableStyleId>
              </a:tblPr>
              <a:tblGrid>
                <a:gridCol w="772478">
                  <a:extLst>
                    <a:ext uri="{9D8B030D-6E8A-4147-A177-3AD203B41FA5}">
                      <a16:colId xmlns:a16="http://schemas.microsoft.com/office/drawing/2014/main" val="2183972312"/>
                    </a:ext>
                  </a:extLst>
                </a:gridCol>
                <a:gridCol w="772478">
                  <a:extLst>
                    <a:ext uri="{9D8B030D-6E8A-4147-A177-3AD203B41FA5}">
                      <a16:colId xmlns:a16="http://schemas.microsoft.com/office/drawing/2014/main" val="4048064078"/>
                    </a:ext>
                  </a:extLst>
                </a:gridCol>
                <a:gridCol w="772478">
                  <a:extLst>
                    <a:ext uri="{9D8B030D-6E8A-4147-A177-3AD203B41FA5}">
                      <a16:colId xmlns:a16="http://schemas.microsoft.com/office/drawing/2014/main" val="1032967582"/>
                    </a:ext>
                  </a:extLst>
                </a:gridCol>
                <a:gridCol w="772478">
                  <a:extLst>
                    <a:ext uri="{9D8B030D-6E8A-4147-A177-3AD203B41FA5}">
                      <a16:colId xmlns:a16="http://schemas.microsoft.com/office/drawing/2014/main" val="3936531097"/>
                    </a:ext>
                  </a:extLst>
                </a:gridCol>
                <a:gridCol w="772478">
                  <a:extLst>
                    <a:ext uri="{9D8B030D-6E8A-4147-A177-3AD203B41FA5}">
                      <a16:colId xmlns:a16="http://schemas.microsoft.com/office/drawing/2014/main" val="3535714136"/>
                    </a:ext>
                  </a:extLst>
                </a:gridCol>
                <a:gridCol w="772478">
                  <a:extLst>
                    <a:ext uri="{9D8B030D-6E8A-4147-A177-3AD203B41FA5}">
                      <a16:colId xmlns:a16="http://schemas.microsoft.com/office/drawing/2014/main" val="1799274271"/>
                    </a:ext>
                  </a:extLst>
                </a:gridCol>
                <a:gridCol w="772478">
                  <a:extLst>
                    <a:ext uri="{9D8B030D-6E8A-4147-A177-3AD203B41FA5}">
                      <a16:colId xmlns:a16="http://schemas.microsoft.com/office/drawing/2014/main" val="1882371367"/>
                    </a:ext>
                  </a:extLst>
                </a:gridCol>
                <a:gridCol w="772478">
                  <a:extLst>
                    <a:ext uri="{9D8B030D-6E8A-4147-A177-3AD203B41FA5}">
                      <a16:colId xmlns:a16="http://schemas.microsoft.com/office/drawing/2014/main" val="1570788503"/>
                    </a:ext>
                  </a:extLst>
                </a:gridCol>
                <a:gridCol w="772478">
                  <a:extLst>
                    <a:ext uri="{9D8B030D-6E8A-4147-A177-3AD203B41FA5}">
                      <a16:colId xmlns:a16="http://schemas.microsoft.com/office/drawing/2014/main" val="546461716"/>
                    </a:ext>
                  </a:extLst>
                </a:gridCol>
                <a:gridCol w="772478">
                  <a:extLst>
                    <a:ext uri="{9D8B030D-6E8A-4147-A177-3AD203B41FA5}">
                      <a16:colId xmlns:a16="http://schemas.microsoft.com/office/drawing/2014/main" val="934364953"/>
                    </a:ext>
                  </a:extLst>
                </a:gridCol>
              </a:tblGrid>
              <a:tr h="278130">
                <a:tc>
                  <a:txBody>
                    <a:bodyPr/>
                    <a:lstStyle/>
                    <a:p>
                      <a:pPr algn="ctr"/>
                      <a:r>
                        <a:rPr lang="es-EC" sz="1400" dirty="0">
                          <a:latin typeface="Dolce Vita Heavy" pitchFamily="2" charset="0"/>
                        </a:rPr>
                        <a:t>AÑO</a:t>
                      </a:r>
                    </a:p>
                  </a:txBody>
                  <a:tcPr marL="68580" marR="68580" marT="34290" marB="34290">
                    <a:solidFill>
                      <a:srgbClr val="FFC000"/>
                    </a:solidFill>
                  </a:tcPr>
                </a:tc>
                <a:tc gridSpan="3">
                  <a:txBody>
                    <a:bodyPr/>
                    <a:lstStyle/>
                    <a:p>
                      <a:pPr algn="ctr"/>
                      <a:r>
                        <a:rPr lang="es-EC" sz="1400" dirty="0">
                          <a:latin typeface="Dolce Vita Heavy" pitchFamily="2" charset="0"/>
                        </a:rPr>
                        <a:t>PREVENTIVAS</a:t>
                      </a:r>
                      <a:endParaRPr lang="en-US" sz="1400" dirty="0">
                        <a:latin typeface="Dolce Vita Heavy" pitchFamily="2" charset="0"/>
                      </a:endParaRPr>
                    </a:p>
                  </a:txBody>
                  <a:tcPr marL="68580" marR="68580" marT="34290" marB="34290">
                    <a:solidFill>
                      <a:srgbClr val="002060"/>
                    </a:solidFill>
                  </a:tcPr>
                </a:tc>
                <a:tc hMerge="1">
                  <a:txBody>
                    <a:bodyPr/>
                    <a:lstStyle/>
                    <a:p>
                      <a:endParaRPr lang="en-US" dirty="0"/>
                    </a:p>
                  </a:txBody>
                  <a:tcPr/>
                </a:tc>
                <a:tc hMerge="1">
                  <a:txBody>
                    <a:bodyPr/>
                    <a:lstStyle/>
                    <a:p>
                      <a:endParaRPr lang="en-US" dirty="0"/>
                    </a:p>
                  </a:txBody>
                  <a:tcPr/>
                </a:tc>
                <a:tc gridSpan="3">
                  <a:txBody>
                    <a:bodyPr/>
                    <a:lstStyle/>
                    <a:p>
                      <a:pPr algn="ctr"/>
                      <a:r>
                        <a:rPr lang="es-EC" sz="1400" dirty="0">
                          <a:latin typeface="Dolce Vita Heavy" pitchFamily="2" charset="0"/>
                        </a:rPr>
                        <a:t>MORBILIDAD</a:t>
                      </a:r>
                      <a:endParaRPr lang="en-US" sz="1400" dirty="0">
                        <a:latin typeface="Dolce Vita Heavy" pitchFamily="2" charset="0"/>
                      </a:endParaRPr>
                    </a:p>
                  </a:txBody>
                  <a:tcPr marL="68580" marR="68580" marT="34290" marB="34290">
                    <a:solidFill>
                      <a:schemeClr val="accent6">
                        <a:lumMod val="50000"/>
                      </a:schemeClr>
                    </a:solidFill>
                  </a:tcPr>
                </a:tc>
                <a:tc hMerge="1">
                  <a:txBody>
                    <a:bodyPr/>
                    <a:lstStyle/>
                    <a:p>
                      <a:endParaRPr lang="en-US" dirty="0"/>
                    </a:p>
                  </a:txBody>
                  <a:tcPr/>
                </a:tc>
                <a:tc hMerge="1">
                  <a:txBody>
                    <a:bodyPr/>
                    <a:lstStyle/>
                    <a:p>
                      <a:endParaRPr lang="en-US" dirty="0"/>
                    </a:p>
                  </a:txBody>
                  <a:tcPr/>
                </a:tc>
                <a:tc gridSpan="3">
                  <a:txBody>
                    <a:bodyPr/>
                    <a:lstStyle/>
                    <a:p>
                      <a:pPr algn="ctr"/>
                      <a:r>
                        <a:rPr lang="es-EC" sz="1400" dirty="0">
                          <a:latin typeface="Dolce Vita Heavy" pitchFamily="2" charset="0"/>
                        </a:rPr>
                        <a:t>TOTAL  CONSULTAS</a:t>
                      </a:r>
                      <a:endParaRPr lang="en-US" sz="1400" dirty="0">
                        <a:latin typeface="Dolce Vita Heavy" pitchFamily="2" charset="0"/>
                      </a:endParaRPr>
                    </a:p>
                  </a:txBody>
                  <a:tcPr marL="68580" marR="68580" marT="34290" marB="34290">
                    <a:solidFill>
                      <a:srgbClr val="0070C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446667469"/>
                  </a:ext>
                </a:extLst>
              </a:tr>
              <a:tr h="278130">
                <a:tc>
                  <a:txBody>
                    <a:bodyPr/>
                    <a:lstStyle/>
                    <a:p>
                      <a:pPr algn="ctr"/>
                      <a:r>
                        <a:rPr lang="es-EC" sz="1400" b="1" dirty="0">
                          <a:latin typeface="+mj-lt"/>
                        </a:rPr>
                        <a:t>2019</a:t>
                      </a:r>
                      <a:endParaRPr lang="en-US" sz="1400" b="1" dirty="0">
                        <a:latin typeface="+mj-lt"/>
                      </a:endParaRPr>
                    </a:p>
                  </a:txBody>
                  <a:tcPr marL="68580" marR="68580" marT="34290" marB="34290">
                    <a:solidFill>
                      <a:srgbClr val="FFFFCC"/>
                    </a:solidFill>
                  </a:tcPr>
                </a:tc>
                <a:tc>
                  <a:txBody>
                    <a:bodyPr/>
                    <a:lstStyle/>
                    <a:p>
                      <a:pPr algn="ctr"/>
                      <a:r>
                        <a:rPr lang="es-EC" sz="1400" dirty="0">
                          <a:latin typeface="+mj-lt"/>
                        </a:rPr>
                        <a:t>948</a:t>
                      </a:r>
                      <a:endParaRPr lang="en-US" sz="1400" dirty="0">
                        <a:latin typeface="+mj-lt"/>
                      </a:endParaRPr>
                    </a:p>
                  </a:txBody>
                  <a:tcPr marL="68580" marR="68580" marT="34290" marB="34290"/>
                </a:tc>
                <a:tc>
                  <a:txBody>
                    <a:bodyPr/>
                    <a:lstStyle/>
                    <a:p>
                      <a:pPr algn="ctr"/>
                      <a:r>
                        <a:rPr lang="es-EC" sz="1400" dirty="0">
                          <a:latin typeface="+mj-lt"/>
                        </a:rPr>
                        <a:t>393</a:t>
                      </a:r>
                      <a:endParaRPr lang="en-US" sz="1400" dirty="0">
                        <a:latin typeface="+mj-lt"/>
                      </a:endParaRPr>
                    </a:p>
                  </a:txBody>
                  <a:tcPr marL="68580" marR="68580" marT="34290" marB="34290"/>
                </a:tc>
                <a:tc>
                  <a:txBody>
                    <a:bodyPr/>
                    <a:lstStyle/>
                    <a:p>
                      <a:pPr algn="ctr"/>
                      <a:r>
                        <a:rPr lang="es-EC" sz="1400" dirty="0">
                          <a:latin typeface="+mj-lt"/>
                        </a:rPr>
                        <a:t>1341</a:t>
                      </a:r>
                      <a:endParaRPr lang="en-US" sz="1400" dirty="0">
                        <a:latin typeface="+mj-lt"/>
                      </a:endParaRPr>
                    </a:p>
                  </a:txBody>
                  <a:tcPr marL="68580" marR="68580" marT="34290" marB="34290"/>
                </a:tc>
                <a:tc>
                  <a:txBody>
                    <a:bodyPr/>
                    <a:lstStyle/>
                    <a:p>
                      <a:pPr algn="ctr"/>
                      <a:r>
                        <a:rPr lang="es-EC" sz="1400" dirty="0">
                          <a:latin typeface="+mj-lt"/>
                        </a:rPr>
                        <a:t>961</a:t>
                      </a:r>
                      <a:endParaRPr lang="en-US" sz="1400" dirty="0">
                        <a:latin typeface="+mj-lt"/>
                      </a:endParaRPr>
                    </a:p>
                  </a:txBody>
                  <a:tcPr marL="68580" marR="68580" marT="34290" marB="34290">
                    <a:solidFill>
                      <a:srgbClr val="FFFFCC"/>
                    </a:solidFill>
                  </a:tcPr>
                </a:tc>
                <a:tc>
                  <a:txBody>
                    <a:bodyPr/>
                    <a:lstStyle/>
                    <a:p>
                      <a:pPr algn="ctr"/>
                      <a:r>
                        <a:rPr lang="es-EC" sz="1400" dirty="0">
                          <a:latin typeface="+mj-lt"/>
                        </a:rPr>
                        <a:t>632</a:t>
                      </a:r>
                      <a:endParaRPr lang="en-US" sz="1400" dirty="0">
                        <a:latin typeface="+mj-lt"/>
                      </a:endParaRPr>
                    </a:p>
                  </a:txBody>
                  <a:tcPr marL="68580" marR="68580" marT="34290" marB="34290">
                    <a:solidFill>
                      <a:srgbClr val="FFFFCC"/>
                    </a:solidFill>
                  </a:tcPr>
                </a:tc>
                <a:tc>
                  <a:txBody>
                    <a:bodyPr/>
                    <a:lstStyle/>
                    <a:p>
                      <a:pPr algn="ctr"/>
                      <a:r>
                        <a:rPr lang="es-EC" sz="1400" dirty="0">
                          <a:latin typeface="+mj-lt"/>
                        </a:rPr>
                        <a:t>1593</a:t>
                      </a:r>
                      <a:endParaRPr lang="en-US" sz="1400" dirty="0">
                        <a:latin typeface="+mj-lt"/>
                      </a:endParaRPr>
                    </a:p>
                  </a:txBody>
                  <a:tcPr marL="68580" marR="68580" marT="34290" marB="34290">
                    <a:solidFill>
                      <a:srgbClr val="FFFFCC"/>
                    </a:solidFill>
                  </a:tcPr>
                </a:tc>
                <a:tc>
                  <a:txBody>
                    <a:bodyPr/>
                    <a:lstStyle/>
                    <a:p>
                      <a:pPr algn="ctr"/>
                      <a:r>
                        <a:rPr lang="es-EC" sz="1400" dirty="0">
                          <a:latin typeface="+mj-lt"/>
                        </a:rPr>
                        <a:t>1909</a:t>
                      </a:r>
                      <a:endParaRPr lang="en-US" sz="1400" dirty="0">
                        <a:latin typeface="+mj-lt"/>
                      </a:endParaRPr>
                    </a:p>
                  </a:txBody>
                  <a:tcPr marL="68580" marR="68580" marT="34290" marB="34290"/>
                </a:tc>
                <a:tc>
                  <a:txBody>
                    <a:bodyPr/>
                    <a:lstStyle/>
                    <a:p>
                      <a:pPr algn="ctr"/>
                      <a:r>
                        <a:rPr lang="es-EC" sz="1400" dirty="0">
                          <a:latin typeface="+mj-lt"/>
                        </a:rPr>
                        <a:t>1025</a:t>
                      </a:r>
                      <a:endParaRPr lang="en-US" sz="1400" dirty="0">
                        <a:latin typeface="+mj-lt"/>
                      </a:endParaRPr>
                    </a:p>
                  </a:txBody>
                  <a:tcPr marL="68580" marR="68580" marT="34290" marB="34290"/>
                </a:tc>
                <a:tc>
                  <a:txBody>
                    <a:bodyPr/>
                    <a:lstStyle/>
                    <a:p>
                      <a:pPr algn="ctr"/>
                      <a:r>
                        <a:rPr lang="es-EC" sz="1400" dirty="0">
                          <a:latin typeface="+mj-lt"/>
                        </a:rPr>
                        <a:t>2934</a:t>
                      </a:r>
                    </a:p>
                  </a:txBody>
                  <a:tcPr marL="68580" marR="68580" marT="34290" marB="34290"/>
                </a:tc>
                <a:extLst>
                  <a:ext uri="{0D108BD9-81ED-4DB2-BD59-A6C34878D82A}">
                    <a16:rowId xmlns:a16="http://schemas.microsoft.com/office/drawing/2014/main" val="1891095020"/>
                  </a:ext>
                </a:extLst>
              </a:tr>
            </a:tbl>
          </a:graphicData>
        </a:graphic>
      </p:graphicFrame>
    </p:spTree>
    <p:extLst>
      <p:ext uri="{BB962C8B-B14F-4D97-AF65-F5344CB8AC3E}">
        <p14:creationId xmlns:p14="http://schemas.microsoft.com/office/powerpoint/2010/main" val="938387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3343275" y="114967"/>
            <a:ext cx="5439218"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HACIA LA TRANSFORMACIÓN DIGITAL</a:t>
            </a:r>
          </a:p>
        </p:txBody>
      </p:sp>
      <p:sp>
        <p:nvSpPr>
          <p:cNvPr id="7" name="6 Rectángulo"/>
          <p:cNvSpPr/>
          <p:nvPr/>
        </p:nvSpPr>
        <p:spPr>
          <a:xfrm>
            <a:off x="518781" y="600301"/>
            <a:ext cx="3627437" cy="3989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lnSpc>
                <a:spcPct val="80000"/>
              </a:lnSpc>
              <a:defRPr/>
            </a:pPr>
            <a:r>
              <a:rPr lang="es-ES" sz="2000" b="1" dirty="0">
                <a:solidFill>
                  <a:srgbClr val="C00000"/>
                </a:solidFill>
                <a:latin typeface="Dolce Vita Heavy" pitchFamily="2" charset="0"/>
                <a:cs typeface="Arial"/>
              </a:rPr>
              <a:t>ANTES</a:t>
            </a:r>
          </a:p>
        </p:txBody>
      </p:sp>
      <p:sp>
        <p:nvSpPr>
          <p:cNvPr id="8" name="7 Rectángulo"/>
          <p:cNvSpPr/>
          <p:nvPr/>
        </p:nvSpPr>
        <p:spPr>
          <a:xfrm>
            <a:off x="4700256" y="637541"/>
            <a:ext cx="3627437" cy="39896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lnSpc>
                <a:spcPct val="80000"/>
              </a:lnSpc>
              <a:defRPr/>
            </a:pPr>
            <a:r>
              <a:rPr lang="es-ES" sz="2000" b="1" dirty="0">
                <a:solidFill>
                  <a:schemeClr val="tx1"/>
                </a:solidFill>
                <a:latin typeface="Dolce Vita Heavy" pitchFamily="2" charset="0"/>
                <a:cs typeface="Arial"/>
              </a:rPr>
              <a:t>ahora</a:t>
            </a:r>
          </a:p>
        </p:txBody>
      </p:sp>
      <p:pic>
        <p:nvPicPr>
          <p:cNvPr id="9" name="Imagen 29"/>
          <p:cNvPicPr>
            <a:picLocks noChangeAspect="1"/>
          </p:cNvPicPr>
          <p:nvPr/>
        </p:nvPicPr>
        <p:blipFill rotWithShape="1">
          <a:blip r:embed="rId4"/>
          <a:srcRect l="8155" r="9040"/>
          <a:stretch/>
        </p:blipFill>
        <p:spPr>
          <a:xfrm>
            <a:off x="518781" y="1036504"/>
            <a:ext cx="3757944" cy="2258485"/>
          </a:xfrm>
          <a:prstGeom prst="rect">
            <a:avLst/>
          </a:prstGeom>
          <a:ln w="38100" cmpd="sng">
            <a:noFill/>
          </a:ln>
        </p:spPr>
      </p:pic>
      <p:pic>
        <p:nvPicPr>
          <p:cNvPr id="10" name="Imagen 30"/>
          <p:cNvPicPr>
            <a:picLocks noChangeAspect="1"/>
          </p:cNvPicPr>
          <p:nvPr/>
        </p:nvPicPr>
        <p:blipFill>
          <a:blip r:embed="rId5"/>
          <a:stretch>
            <a:fillRect/>
          </a:stretch>
        </p:blipFill>
        <p:spPr>
          <a:xfrm>
            <a:off x="4825834" y="1036505"/>
            <a:ext cx="3695700" cy="2258484"/>
          </a:xfrm>
          <a:prstGeom prst="rect">
            <a:avLst/>
          </a:prstGeom>
          <a:ln w="38100" cmpd="sng">
            <a:solidFill>
              <a:schemeClr val="bg1"/>
            </a:solidFill>
          </a:ln>
        </p:spPr>
      </p:pic>
      <p:sp>
        <p:nvSpPr>
          <p:cNvPr id="14" name="13 Flecha derecha"/>
          <p:cNvSpPr/>
          <p:nvPr/>
        </p:nvSpPr>
        <p:spPr>
          <a:xfrm>
            <a:off x="342900" y="3236493"/>
            <a:ext cx="8705850" cy="1190784"/>
          </a:xfrm>
          <a:prstGeom prst="rightArrow">
            <a:avLst/>
          </a:prstGeom>
        </p:spPr>
        <p:style>
          <a:lnRef idx="1">
            <a:schemeClr val="accent1"/>
          </a:lnRef>
          <a:fillRef idx="2">
            <a:schemeClr val="accent1"/>
          </a:fillRef>
          <a:effectRef idx="1">
            <a:schemeClr val="accent1"/>
          </a:effectRef>
          <a:fontRef idx="minor">
            <a:schemeClr val="dk1">
              <a:hueOff val="0"/>
              <a:satOff val="0"/>
              <a:lumOff val="0"/>
              <a:alphaOff val="0"/>
            </a:schemeClr>
          </a:fontRef>
        </p:style>
      </p:sp>
      <p:grpSp>
        <p:nvGrpSpPr>
          <p:cNvPr id="15" name="14 Grupo"/>
          <p:cNvGrpSpPr/>
          <p:nvPr/>
        </p:nvGrpSpPr>
        <p:grpSpPr>
          <a:xfrm>
            <a:off x="670552" y="3336587"/>
            <a:ext cx="3572865" cy="942242"/>
            <a:chOff x="628449" y="517376"/>
            <a:chExt cx="1810769" cy="824874"/>
          </a:xfrm>
        </p:grpSpPr>
        <p:sp>
          <p:nvSpPr>
            <p:cNvPr id="16" name="15 Rectángulo redondeado"/>
            <p:cNvSpPr/>
            <p:nvPr/>
          </p:nvSpPr>
          <p:spPr>
            <a:xfrm>
              <a:off x="628449" y="517376"/>
              <a:ext cx="1810769" cy="824874"/>
            </a:xfrm>
            <a:prstGeom prst="roundRect">
              <a:avLst/>
            </a:prstGeom>
          </p:spPr>
          <p:style>
            <a:lnRef idx="2">
              <a:schemeClr val="accent5"/>
            </a:lnRef>
            <a:fillRef idx="1">
              <a:schemeClr val="lt1"/>
            </a:fillRef>
            <a:effectRef idx="0">
              <a:schemeClr val="accent5"/>
            </a:effectRef>
            <a:fontRef idx="minor">
              <a:schemeClr val="dk1"/>
            </a:fontRef>
          </p:style>
        </p:sp>
        <p:sp>
          <p:nvSpPr>
            <p:cNvPr id="18" name="17 Rectángulo"/>
            <p:cNvSpPr/>
            <p:nvPr/>
          </p:nvSpPr>
          <p:spPr>
            <a:xfrm>
              <a:off x="665892" y="517377"/>
              <a:ext cx="1773326" cy="787431"/>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s-EC" sz="1100" kern="1200" dirty="0"/>
                <a:t>En el periodo del  </a:t>
              </a:r>
              <a:r>
                <a:rPr lang="es-EC" sz="1100" b="1" kern="1200" dirty="0"/>
                <a:t>2018</a:t>
              </a:r>
              <a:r>
                <a:rPr lang="es-EC" sz="1100" kern="1200" dirty="0"/>
                <a:t> el Distrito 08D04 </a:t>
              </a:r>
              <a:r>
                <a:rPr lang="es-EC" sz="1100" b="1" kern="1200" dirty="0">
                  <a:solidFill>
                    <a:srgbClr val="0070C0"/>
                  </a:solidFill>
                </a:rPr>
                <a:t>contaba con el servicio de Internet en 19 Centros de Salud.</a:t>
              </a:r>
            </a:p>
          </p:txBody>
        </p:sp>
      </p:grpSp>
      <p:grpSp>
        <p:nvGrpSpPr>
          <p:cNvPr id="19" name="18 Grupo"/>
          <p:cNvGrpSpPr/>
          <p:nvPr/>
        </p:nvGrpSpPr>
        <p:grpSpPr>
          <a:xfrm>
            <a:off x="4810125" y="3336587"/>
            <a:ext cx="3517568" cy="990601"/>
            <a:chOff x="-56008" y="668657"/>
            <a:chExt cx="2208006" cy="891540"/>
          </a:xfrm>
        </p:grpSpPr>
        <p:sp>
          <p:nvSpPr>
            <p:cNvPr id="20" name="19 Rectángulo redondeado"/>
            <p:cNvSpPr/>
            <p:nvPr/>
          </p:nvSpPr>
          <p:spPr>
            <a:xfrm>
              <a:off x="-56008" y="668657"/>
              <a:ext cx="2208006" cy="891540"/>
            </a:xfrm>
            <a:prstGeom prst="roundRect">
              <a:avLst/>
            </a:prstGeom>
          </p:spPr>
          <p:style>
            <a:lnRef idx="2">
              <a:schemeClr val="accent1"/>
            </a:lnRef>
            <a:fillRef idx="1">
              <a:schemeClr val="lt1"/>
            </a:fillRef>
            <a:effectRef idx="0">
              <a:schemeClr val="accent1"/>
            </a:effectRef>
            <a:fontRef idx="minor">
              <a:schemeClr val="dk1"/>
            </a:fontRef>
          </p:style>
        </p:sp>
        <p:sp>
          <p:nvSpPr>
            <p:cNvPr id="21" name="20 Rectángulo"/>
            <p:cNvSpPr/>
            <p:nvPr/>
          </p:nvSpPr>
          <p:spPr>
            <a:xfrm>
              <a:off x="-12487" y="712176"/>
              <a:ext cx="2120964" cy="804498"/>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30480" tIns="30480" rIns="30480" bIns="30480" numCol="1" spcCol="1270" anchor="ctr" anchorCtr="0">
              <a:noAutofit/>
            </a:bodyPr>
            <a:lstStyle/>
            <a:p>
              <a:pPr lvl="0" algn="ctr" defTabSz="355600" rtl="0">
                <a:lnSpc>
                  <a:spcPct val="90000"/>
                </a:lnSpc>
                <a:spcBef>
                  <a:spcPct val="0"/>
                </a:spcBef>
                <a:spcAft>
                  <a:spcPct val="35000"/>
                </a:spcAft>
              </a:pPr>
              <a:r>
                <a:rPr lang="es-EC" sz="1100" kern="1200" dirty="0"/>
                <a:t>En el </a:t>
              </a:r>
              <a:r>
                <a:rPr lang="es-EC" sz="1100" b="1" kern="1200" dirty="0"/>
                <a:t>2019</a:t>
              </a:r>
              <a:r>
                <a:rPr lang="es-EC" sz="1100" kern="1200" dirty="0"/>
                <a:t> se implementa el servicio de Internet en  </a:t>
              </a:r>
              <a:r>
                <a:rPr lang="es-EC" sz="1100" b="1" kern="1200" dirty="0">
                  <a:solidFill>
                    <a:srgbClr val="0070C0"/>
                  </a:solidFill>
                </a:rPr>
                <a:t>21 Unidades Operativas</a:t>
              </a:r>
              <a:r>
                <a:rPr lang="es-EC" sz="1100" kern="1200" dirty="0"/>
                <a:t>, de las cuales  2 quedaron faltantes en el servicio de Internet: </a:t>
              </a:r>
              <a:r>
                <a:rPr lang="es-MX" sz="1100" kern="1200" dirty="0"/>
                <a:t>Chura, Cube</a:t>
              </a:r>
              <a:endParaRPr lang="es-EC" sz="1100" kern="1200" dirty="0"/>
            </a:p>
          </p:txBody>
        </p:sp>
      </p:grpSp>
    </p:spTree>
    <p:extLst>
      <p:ext uri="{BB962C8B-B14F-4D97-AF65-F5344CB8AC3E}">
        <p14:creationId xmlns:p14="http://schemas.microsoft.com/office/powerpoint/2010/main" val="3730230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04553" y="2725516"/>
            <a:ext cx="8563221" cy="78036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4200" b="1" dirty="0">
                <a:solidFill>
                  <a:srgbClr val="FFFF66"/>
                </a:solidFill>
                <a:latin typeface="Dolce Vita Heavy" pitchFamily="2" charset="0"/>
                <a:cs typeface="Arial"/>
              </a:rPr>
              <a:t>GRACIAS</a:t>
            </a:r>
          </a:p>
        </p:txBody>
      </p:sp>
    </p:spTree>
    <p:extLst>
      <p:ext uri="{BB962C8B-B14F-4D97-AF65-F5344CB8AC3E}">
        <p14:creationId xmlns:p14="http://schemas.microsoft.com/office/powerpoint/2010/main" val="1164064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534998" y="133358"/>
            <a:ext cx="5361352" cy="399608"/>
          </a:xfrm>
          <a:prstGeom prst="rect">
            <a:avLst/>
          </a:prstGeom>
        </p:spPr>
        <p:txBody>
          <a:bodyPr vert="horz" lIns="91440" tIns="45720" rIns="91440" bIns="45720" rtlCol="0">
            <a:noAutofit/>
          </a:bodyPr>
          <a:lstStyle>
            <a:defPPr>
              <a:defRPr lang="es-ES"/>
            </a:defPPr>
            <a:lvl1pPr indent="0" algn="ctr">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s-EC" dirty="0"/>
              <a:t>PRESUPUESTO EJECUTADO 2019</a:t>
            </a:r>
          </a:p>
        </p:txBody>
      </p:sp>
      <p:graphicFrame>
        <p:nvGraphicFramePr>
          <p:cNvPr id="14" name="13 Diagrama"/>
          <p:cNvGraphicFramePr/>
          <p:nvPr>
            <p:extLst>
              <p:ext uri="{D42A27DB-BD31-4B8C-83A1-F6EECF244321}">
                <p14:modId xmlns:p14="http://schemas.microsoft.com/office/powerpoint/2010/main" val="657060407"/>
              </p:ext>
            </p:extLst>
          </p:nvPr>
        </p:nvGraphicFramePr>
        <p:xfrm>
          <a:off x="267923" y="962025"/>
          <a:ext cx="4113577" cy="3409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1 Gráfico"/>
          <p:cNvGraphicFramePr>
            <a:graphicFrameLocks/>
          </p:cNvGraphicFramePr>
          <p:nvPr>
            <p:extLst>
              <p:ext uri="{D42A27DB-BD31-4B8C-83A1-F6EECF244321}">
                <p14:modId xmlns:p14="http://schemas.microsoft.com/office/powerpoint/2010/main" val="2069288663"/>
              </p:ext>
            </p:extLst>
          </p:nvPr>
        </p:nvGraphicFramePr>
        <p:xfrm>
          <a:off x="4276725" y="962025"/>
          <a:ext cx="4867275" cy="3228974"/>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1300283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Título 1"/>
          <p:cNvSpPr txBox="1">
            <a:spLocks/>
          </p:cNvSpPr>
          <p:nvPr/>
        </p:nvSpPr>
        <p:spPr>
          <a:xfrm>
            <a:off x="267923" y="400273"/>
            <a:ext cx="8557578"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TALENTO HUMANO DEL DISTRITO 08D04 QUININDÉ - SALUD</a:t>
            </a:r>
          </a:p>
        </p:txBody>
      </p:sp>
      <p:graphicFrame>
        <p:nvGraphicFramePr>
          <p:cNvPr id="7" name="1 Gráfico"/>
          <p:cNvGraphicFramePr>
            <a:graphicFrameLocks/>
          </p:cNvGraphicFramePr>
          <p:nvPr>
            <p:extLst>
              <p:ext uri="{D42A27DB-BD31-4B8C-83A1-F6EECF244321}">
                <p14:modId xmlns:p14="http://schemas.microsoft.com/office/powerpoint/2010/main" val="2256620178"/>
              </p:ext>
            </p:extLst>
          </p:nvPr>
        </p:nvGraphicFramePr>
        <p:xfrm>
          <a:off x="483243" y="2038351"/>
          <a:ext cx="7982664" cy="23145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Diagrama 3"/>
          <p:cNvGraphicFramePr/>
          <p:nvPr>
            <p:extLst>
              <p:ext uri="{D42A27DB-BD31-4B8C-83A1-F6EECF244321}">
                <p14:modId xmlns:p14="http://schemas.microsoft.com/office/powerpoint/2010/main" val="2372010319"/>
              </p:ext>
            </p:extLst>
          </p:nvPr>
        </p:nvGraphicFramePr>
        <p:xfrm>
          <a:off x="483242" y="904657"/>
          <a:ext cx="7982664" cy="113369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341209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Imagen 4"/>
          <p:cNvPicPr>
            <a:picLocks noChangeAspect="1" noChangeArrowheads="1"/>
          </p:cNvPicPr>
          <p:nvPr/>
        </p:nvPicPr>
        <p:blipFill>
          <a:blip r:embed="rId4">
            <a:extLst>
              <a:ext uri="{28A0092B-C50C-407E-A947-70E740481C1C}">
                <a14:useLocalDpi xmlns:a14="http://schemas.microsoft.com/office/drawing/2010/main" val="0"/>
              </a:ext>
            </a:extLst>
          </a:blip>
          <a:srcRect l="18932" t="6169" r="14369" b="1134"/>
          <a:stretch>
            <a:fillRect/>
          </a:stretch>
        </p:blipFill>
        <p:spPr bwMode="auto">
          <a:xfrm>
            <a:off x="3355521" y="561974"/>
            <a:ext cx="5626553" cy="390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ítulo 1"/>
          <p:cNvSpPr txBox="1">
            <a:spLocks/>
          </p:cNvSpPr>
          <p:nvPr/>
        </p:nvSpPr>
        <p:spPr>
          <a:xfrm>
            <a:off x="4848223" y="109647"/>
            <a:ext cx="4953001" cy="904653"/>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s-ES" altLang="es-EC" dirty="0"/>
              <a:t>DISTRITO 08D04 QUININDÉ - SALUD</a:t>
            </a:r>
            <a:endParaRPr lang="es-EC" dirty="0"/>
          </a:p>
        </p:txBody>
      </p:sp>
      <p:sp>
        <p:nvSpPr>
          <p:cNvPr id="5" name="4 Rectángulo"/>
          <p:cNvSpPr/>
          <p:nvPr/>
        </p:nvSpPr>
        <p:spPr>
          <a:xfrm>
            <a:off x="171450" y="1598524"/>
            <a:ext cx="3184071" cy="2246769"/>
          </a:xfrm>
          <a:prstGeom prst="rect">
            <a:avLst/>
          </a:prstGeom>
        </p:spPr>
        <p:txBody>
          <a:bodyPr wrap="square">
            <a:spAutoFit/>
          </a:bodyPr>
          <a:lstStyle/>
          <a:p>
            <a:pPr>
              <a:defRPr/>
            </a:pPr>
            <a:r>
              <a:rPr lang="es-EC" altLang="es-EC" sz="1400" dirty="0">
                <a:latin typeface="Dolce Vita Heavy" panose="02000800000000000000" pitchFamily="2" charset="0"/>
                <a:cs typeface="Arial" pitchFamily="34" charset="0"/>
              </a:rPr>
              <a:t>23 UNIDADES OPERATIVAS DE PRIMER NIVEL DE ATENCIÓN.</a:t>
            </a:r>
          </a:p>
          <a:p>
            <a:pPr marL="285750" indent="-285750">
              <a:buFont typeface="Arial" pitchFamily="34" charset="0"/>
              <a:buChar char="•"/>
              <a:defRPr/>
            </a:pPr>
            <a:r>
              <a:rPr lang="es-ES" altLang="es-EC" sz="1400" dirty="0">
                <a:solidFill>
                  <a:schemeClr val="bg1">
                    <a:lumMod val="50000"/>
                  </a:schemeClr>
                </a:solidFill>
                <a:latin typeface="Dolce Vita Heavy" panose="02000800000000000000" pitchFamily="2" charset="0"/>
                <a:cs typeface="Arial" pitchFamily="34" charset="0"/>
              </a:rPr>
              <a:t>2 CENTROS DE SALUD TIPO B</a:t>
            </a:r>
          </a:p>
          <a:p>
            <a:pPr marL="285750" indent="-285750">
              <a:buFont typeface="Arial" pitchFamily="34" charset="0"/>
              <a:buChar char="•"/>
              <a:defRPr/>
            </a:pPr>
            <a:r>
              <a:rPr lang="es-ES" altLang="es-EC" sz="1400" dirty="0">
                <a:solidFill>
                  <a:schemeClr val="bg1">
                    <a:lumMod val="50000"/>
                  </a:schemeClr>
                </a:solidFill>
                <a:latin typeface="Dolce Vita Heavy" panose="02000800000000000000" pitchFamily="2" charset="0"/>
                <a:cs typeface="Arial" pitchFamily="34" charset="0"/>
              </a:rPr>
              <a:t>20 CENTROS DE SALUD TIPO A</a:t>
            </a:r>
          </a:p>
          <a:p>
            <a:pPr marL="285750" indent="-285750">
              <a:buFont typeface="Arial" pitchFamily="34" charset="0"/>
              <a:buChar char="•"/>
              <a:defRPr/>
            </a:pPr>
            <a:r>
              <a:rPr lang="es-ES" altLang="es-EC" sz="1400" dirty="0">
                <a:solidFill>
                  <a:schemeClr val="bg1">
                    <a:lumMod val="50000"/>
                  </a:schemeClr>
                </a:solidFill>
                <a:latin typeface="Dolce Vita Heavy" panose="02000800000000000000" pitchFamily="2" charset="0"/>
                <a:cs typeface="Arial" pitchFamily="34" charset="0"/>
              </a:rPr>
              <a:t>1 PUESTO DE SALUD</a:t>
            </a:r>
          </a:p>
          <a:p>
            <a:pPr>
              <a:defRPr/>
            </a:pPr>
            <a:endParaRPr lang="es-EC" altLang="es-EC" sz="1400" dirty="0">
              <a:latin typeface="Dolce Vita Heavy" panose="02000800000000000000" pitchFamily="2" charset="0"/>
              <a:cs typeface="Arial" pitchFamily="34" charset="0"/>
            </a:endParaRPr>
          </a:p>
          <a:p>
            <a:pPr>
              <a:defRPr/>
            </a:pPr>
            <a:r>
              <a:rPr lang="es-ES" altLang="es-EC" sz="1400" dirty="0">
                <a:latin typeface="Dolce Vita Heavy" panose="02000800000000000000" pitchFamily="2" charset="0"/>
                <a:cs typeface="Arial" pitchFamily="34" charset="0"/>
              </a:rPr>
              <a:t>1 UNIDAD OPERATIVA DE SEGUNDO NIVEL DE ATENCIÓN.</a:t>
            </a:r>
          </a:p>
          <a:p>
            <a:pPr marL="285750" indent="-285750">
              <a:buFont typeface="Arial" pitchFamily="34" charset="0"/>
              <a:buChar char="•"/>
              <a:defRPr/>
            </a:pPr>
            <a:r>
              <a:rPr lang="es-ES" altLang="es-EC" sz="1400" dirty="0">
                <a:solidFill>
                  <a:schemeClr val="bg1">
                    <a:lumMod val="50000"/>
                  </a:schemeClr>
                </a:solidFill>
                <a:latin typeface="Dolce Vita Heavy" panose="02000800000000000000" pitchFamily="2" charset="0"/>
                <a:cs typeface="Arial" pitchFamily="34" charset="0"/>
              </a:rPr>
              <a:t>HOSPITAL BÁSICO PADRE ALBERTO BUFFONI</a:t>
            </a:r>
          </a:p>
        </p:txBody>
      </p:sp>
    </p:spTree>
    <p:extLst>
      <p:ext uri="{BB962C8B-B14F-4D97-AF65-F5344CB8AC3E}">
        <p14:creationId xmlns:p14="http://schemas.microsoft.com/office/powerpoint/2010/main" val="3451272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247775" y="400721"/>
            <a:ext cx="7248525" cy="399608"/>
          </a:xfrm>
          <a:prstGeom prst="rect">
            <a:avLst/>
          </a:prstGeom>
        </p:spPr>
        <p:txBody>
          <a:bodyPr vert="horz" lIns="91440" tIns="45720" rIns="91440" bIns="45720" rtlCol="0">
            <a:noAutofit/>
          </a:bodyPr>
          <a:lstStyle>
            <a:defPPr>
              <a:defRPr lang="es-ES"/>
            </a:defPPr>
            <a:lvl1pPr indent="0">
              <a:spcBef>
                <a:spcPct val="20000"/>
              </a:spcBef>
              <a:buFont typeface="Arial"/>
              <a:buNone/>
              <a:defRPr sz="2000" b="1">
                <a:solidFill>
                  <a:srgbClr val="0070C0"/>
                </a:solidFill>
                <a:latin typeface="Dolce Vita Heavy" pitchFamily="2"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s-EC" dirty="0"/>
              <a:t>POBLACIÓN 2019 - DISTRITO 08D04 QUININDÉ - SALUD</a:t>
            </a:r>
          </a:p>
        </p:txBody>
      </p:sp>
      <p:pic>
        <p:nvPicPr>
          <p:cNvPr id="3" name="Imagen 1"/>
          <p:cNvPicPr>
            <a:picLocks noChangeAspect="1" noChangeArrowheads="1"/>
          </p:cNvPicPr>
          <p:nvPr/>
        </p:nvPicPr>
        <p:blipFill>
          <a:blip r:embed="rId4">
            <a:extLst>
              <a:ext uri="{28A0092B-C50C-407E-A947-70E740481C1C}">
                <a14:useLocalDpi xmlns:a14="http://schemas.microsoft.com/office/drawing/2010/main" val="0"/>
              </a:ext>
            </a:extLst>
          </a:blip>
          <a:srcRect l="18135" t="23264" r="49371" b="12689"/>
          <a:stretch>
            <a:fillRect/>
          </a:stretch>
        </p:blipFill>
        <p:spPr bwMode="auto">
          <a:xfrm>
            <a:off x="1752600" y="799882"/>
            <a:ext cx="5514975" cy="359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046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1609725" y="133794"/>
            <a:ext cx="7429499" cy="39960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defRPr/>
            </a:pPr>
            <a:r>
              <a:rPr lang="es-MX" sz="2000" b="1" dirty="0">
                <a:solidFill>
                  <a:srgbClr val="0070C0"/>
                </a:solidFill>
                <a:latin typeface="Dolce Vita Heavy" pitchFamily="2" charset="0"/>
              </a:rPr>
              <a:t>ATENCIONES DE SALUD</a:t>
            </a:r>
            <a:endParaRPr lang="es-EC" sz="2000" b="1" dirty="0">
              <a:solidFill>
                <a:srgbClr val="0070C0"/>
              </a:solidFill>
              <a:latin typeface="Dolce Vita Heavy" pitchFamily="2" charset="0"/>
            </a:endParaRPr>
          </a:p>
        </p:txBody>
      </p:sp>
      <p:sp>
        <p:nvSpPr>
          <p:cNvPr id="21" name="Marcador de número de diapositiva 3"/>
          <p:cNvSpPr>
            <a:spLocks noGrp="1"/>
          </p:cNvSpPr>
          <p:nvPr>
            <p:ph type="sldNum" sz="quarter" idx="12"/>
          </p:nvPr>
        </p:nvSpPr>
        <p:spPr bwMode="auto">
          <a:xfrm>
            <a:off x="6448425" y="4957763"/>
            <a:ext cx="2100263" cy="285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3A42C5B3-FF7E-9C4C-A0CE-96A9219CFAEE}" type="slidenum">
              <a:rPr lang="es-ES" sz="1000">
                <a:solidFill>
                  <a:srgbClr val="898989"/>
                </a:solidFill>
              </a:rPr>
              <a:pPr/>
              <a:t>7</a:t>
            </a:fld>
            <a:endParaRPr lang="es-ES" sz="1000">
              <a:solidFill>
                <a:srgbClr val="898989"/>
              </a:solidFill>
            </a:endParaRPr>
          </a:p>
        </p:txBody>
      </p:sp>
      <p:graphicFrame>
        <p:nvGraphicFramePr>
          <p:cNvPr id="5" name="4 Gráfico">
            <a:extLst>
              <a:ext uri="{FF2B5EF4-FFF2-40B4-BE49-F238E27FC236}">
                <a16:creationId xmlns:a16="http://schemas.microsoft.com/office/drawing/2014/main" id="{9615F124-9760-4D56-B49B-C228A9F32B1B}"/>
              </a:ext>
            </a:extLst>
          </p:cNvPr>
          <p:cNvGraphicFramePr>
            <a:graphicFrameLocks/>
          </p:cNvGraphicFramePr>
          <p:nvPr>
            <p:extLst>
              <p:ext uri="{D42A27DB-BD31-4B8C-83A1-F6EECF244321}">
                <p14:modId xmlns:p14="http://schemas.microsoft.com/office/powerpoint/2010/main" val="4090139699"/>
              </p:ext>
            </p:extLst>
          </p:nvPr>
        </p:nvGraphicFramePr>
        <p:xfrm>
          <a:off x="267922" y="666751"/>
          <a:ext cx="8628427" cy="3600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10655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409951" y="114967"/>
            <a:ext cx="5362574" cy="39960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defRPr/>
            </a:pPr>
            <a:r>
              <a:rPr lang="es-EC" sz="2000" b="1" dirty="0">
                <a:solidFill>
                  <a:srgbClr val="0070C0"/>
                </a:solidFill>
                <a:latin typeface="Dolce Vita Heavy" pitchFamily="2" charset="0"/>
                <a:cs typeface="Arial"/>
              </a:rPr>
              <a:t>CARTERA DE SERVICIOS</a:t>
            </a:r>
          </a:p>
        </p:txBody>
      </p:sp>
      <p:sp>
        <p:nvSpPr>
          <p:cNvPr id="21" name="Marcador de número de diapositiva 3"/>
          <p:cNvSpPr>
            <a:spLocks noGrp="1"/>
          </p:cNvSpPr>
          <p:nvPr>
            <p:ph type="sldNum" sz="quarter" idx="12"/>
          </p:nvPr>
        </p:nvSpPr>
        <p:spPr bwMode="auto">
          <a:xfrm>
            <a:off x="6448425" y="4957763"/>
            <a:ext cx="2100263" cy="285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3A42C5B3-FF7E-9C4C-A0CE-96A9219CFAEE}" type="slidenum">
              <a:rPr lang="es-ES" sz="1000">
                <a:solidFill>
                  <a:srgbClr val="898989"/>
                </a:solidFill>
              </a:rPr>
              <a:pPr/>
              <a:t>8</a:t>
            </a:fld>
            <a:endParaRPr lang="es-ES" sz="1000">
              <a:solidFill>
                <a:srgbClr val="898989"/>
              </a:solidFill>
            </a:endParaRPr>
          </a:p>
        </p:txBody>
      </p:sp>
      <p:graphicFrame>
        <p:nvGraphicFramePr>
          <p:cNvPr id="5" name="Diagrama 1"/>
          <p:cNvGraphicFramePr/>
          <p:nvPr>
            <p:extLst>
              <p:ext uri="{D42A27DB-BD31-4B8C-83A1-F6EECF244321}">
                <p14:modId xmlns:p14="http://schemas.microsoft.com/office/powerpoint/2010/main" val="1886351434"/>
              </p:ext>
            </p:extLst>
          </p:nvPr>
        </p:nvGraphicFramePr>
        <p:xfrm>
          <a:off x="485775" y="554263"/>
          <a:ext cx="8286750" cy="3674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7797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ítulo 1"/>
          <p:cNvSpPr txBox="1">
            <a:spLocks/>
          </p:cNvSpPr>
          <p:nvPr/>
        </p:nvSpPr>
        <p:spPr>
          <a:xfrm>
            <a:off x="3373073" y="95473"/>
            <a:ext cx="5589952" cy="39960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s-EC" sz="2000" b="1" dirty="0">
                <a:solidFill>
                  <a:srgbClr val="0070C0"/>
                </a:solidFill>
                <a:latin typeface="Dolce Vita Heavy" pitchFamily="2" charset="0"/>
              </a:rPr>
              <a:t>FORTALECEMOS NUESTRA INFRAESTRUCTURA</a:t>
            </a:r>
          </a:p>
        </p:txBody>
      </p:sp>
      <p:sp>
        <p:nvSpPr>
          <p:cNvPr id="14" name="Marcador de número de diapositiva 3"/>
          <p:cNvSpPr>
            <a:spLocks noGrp="1"/>
          </p:cNvSpPr>
          <p:nvPr>
            <p:ph type="sldNum" sz="quarter" idx="12"/>
          </p:nvPr>
        </p:nvSpPr>
        <p:spPr bwMode="auto">
          <a:xfrm>
            <a:off x="6613263" y="4537410"/>
            <a:ext cx="1619322" cy="22031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defTabSz="366713"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C70FA59E-6A2B-0742-99BF-22A7FD1E8383}" type="slidenum">
              <a:rPr lang="es-ES" sz="1000">
                <a:solidFill>
                  <a:srgbClr val="898989"/>
                </a:solidFill>
              </a:rPr>
              <a:pPr/>
              <a:t>9</a:t>
            </a:fld>
            <a:endParaRPr lang="es-ES" sz="1000">
              <a:solidFill>
                <a:srgbClr val="898989"/>
              </a:soli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9077" r="16719"/>
          <a:stretch/>
        </p:blipFill>
        <p:spPr bwMode="auto">
          <a:xfrm>
            <a:off x="257174" y="600076"/>
            <a:ext cx="4086225" cy="3676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E:\PROCESO DE RENDICIÓN DE CUENTA 2019\GetAttachmentThumbnail.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t="16268"/>
          <a:stretch/>
        </p:blipFill>
        <p:spPr bwMode="auto">
          <a:xfrm>
            <a:off x="4443541" y="600075"/>
            <a:ext cx="4443284" cy="2000247"/>
          </a:xfrm>
          <a:prstGeom prst="rect">
            <a:avLst/>
          </a:prstGeom>
          <a:ln>
            <a:noFill/>
          </a:ln>
        </p:spPr>
        <p:style>
          <a:lnRef idx="2">
            <a:schemeClr val="accent3"/>
          </a:lnRef>
          <a:fillRef idx="1">
            <a:schemeClr val="lt1"/>
          </a:fillRef>
          <a:effectRef idx="0">
            <a:schemeClr val="accent3"/>
          </a:effectRef>
          <a:fontRef idx="minor">
            <a:schemeClr val="dk1"/>
          </a:fontRef>
        </p:style>
      </p:pic>
      <p:pic>
        <p:nvPicPr>
          <p:cNvPr id="1028" name="Picture 4" descr="E:\PROCESO DE RENDICIÓN DE CUENTA 2019\IMG-20200310-WA001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3541" y="2726529"/>
            <a:ext cx="2169722" cy="1550198"/>
          </a:xfrm>
          <a:prstGeom prst="rect">
            <a:avLst/>
          </a:prstGeom>
          <a:ln>
            <a:noFill/>
          </a:ln>
        </p:spPr>
        <p:style>
          <a:lnRef idx="2">
            <a:schemeClr val="accent3"/>
          </a:lnRef>
          <a:fillRef idx="1">
            <a:schemeClr val="lt1"/>
          </a:fillRef>
          <a:effectRef idx="0">
            <a:schemeClr val="accent3"/>
          </a:effectRef>
          <a:fontRef idx="minor">
            <a:schemeClr val="dk1"/>
          </a:fontRef>
        </p:style>
      </p:pic>
      <p:pic>
        <p:nvPicPr>
          <p:cNvPr id="1030" name="Picture 6" descr="E:\PROCESO DE RENDICIÓN DE CUENTA 2019\IMG-20200310-WA0017.jpg"/>
          <p:cNvPicPr>
            <a:picLocks noChangeAspect="1" noChangeArrowheads="1"/>
          </p:cNvPicPr>
          <p:nvPr/>
        </p:nvPicPr>
        <p:blipFill rotWithShape="1">
          <a:blip r:embed="rId7">
            <a:extLst>
              <a:ext uri="{28A0092B-C50C-407E-A947-70E740481C1C}">
                <a14:useLocalDpi xmlns:a14="http://schemas.microsoft.com/office/drawing/2010/main" val="0"/>
              </a:ext>
            </a:extLst>
          </a:blip>
          <a:srcRect l="4074" t="25926"/>
          <a:stretch/>
        </p:blipFill>
        <p:spPr bwMode="auto">
          <a:xfrm>
            <a:off x="6737088" y="2726528"/>
            <a:ext cx="2149737" cy="1550198"/>
          </a:xfrm>
          <a:prstGeom prst="rect">
            <a:avLst/>
          </a:prstGeom>
          <a:ln>
            <a:noFill/>
          </a:ln>
        </p:spPr>
        <p:style>
          <a:lnRef idx="2">
            <a:schemeClr val="accent3"/>
          </a:lnRef>
          <a:fillRef idx="1">
            <a:schemeClr val="lt1"/>
          </a:fillRef>
          <a:effectRef idx="0">
            <a:schemeClr val="accent3"/>
          </a:effectRef>
          <a:fontRef idx="minor">
            <a:schemeClr val="dk1"/>
          </a:fontRef>
        </p:style>
      </p:pic>
    </p:spTree>
    <p:extLst>
      <p:ext uri="{BB962C8B-B14F-4D97-AF65-F5344CB8AC3E}">
        <p14:creationId xmlns:p14="http://schemas.microsoft.com/office/powerpoint/2010/main" val="344073517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2168</TotalTime>
  <Words>1678</Words>
  <Application>Microsoft Office PowerPoint</Application>
  <PresentationFormat>Presentación en pantalla (16:9)</PresentationFormat>
  <Paragraphs>285</Paragraphs>
  <Slides>29</Slides>
  <Notes>12</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29</vt:i4>
      </vt:variant>
    </vt:vector>
  </HeadingPairs>
  <TitlesOfParts>
    <vt:vector size="35" baseType="lpstr">
      <vt:lpstr>Arial</vt:lpstr>
      <vt:lpstr>Calibri</vt:lpstr>
      <vt:lpstr>Cambria</vt:lpstr>
      <vt:lpstr>Dolce Vita Heavy</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POLITICA INTERSECTORIAL DE PREVENCION DEL EMBARAZO EN NIÑAS Y ADOLESCENTES - servicios de salud amigables para adolescentes</vt:lpstr>
      <vt:lpstr>Programa Acción Nutrición - infancia plena</vt:lpstr>
      <vt:lpstr>Parto en libre posición - hospital básico padre Alberto buffoni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DIRCOM PERSONAL</dc:creator>
  <cp:lastModifiedBy>Planificacion 08d04</cp:lastModifiedBy>
  <cp:revision>193</cp:revision>
  <dcterms:created xsi:type="dcterms:W3CDTF">2020-02-03T13:25:28Z</dcterms:created>
  <dcterms:modified xsi:type="dcterms:W3CDTF">2024-03-07T21:16:29Z</dcterms:modified>
</cp:coreProperties>
</file>